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8" r:id="rId2"/>
    <p:sldId id="259" r:id="rId3"/>
    <p:sldId id="262" r:id="rId4"/>
    <p:sldId id="267" r:id="rId5"/>
    <p:sldId id="260" r:id="rId6"/>
    <p:sldId id="263" r:id="rId7"/>
    <p:sldId id="269" r:id="rId8"/>
    <p:sldId id="276" r:id="rId9"/>
    <p:sldId id="271" r:id="rId10"/>
    <p:sldId id="273" r:id="rId11"/>
    <p:sldId id="275" r:id="rId12"/>
    <p:sldId id="272" r:id="rId13"/>
    <p:sldId id="264" r:id="rId14"/>
    <p:sldId id="261" r:id="rId15"/>
    <p:sldId id="265" r:id="rId16"/>
    <p:sldId id="266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10B"/>
    <a:srgbClr val="00FF00"/>
    <a:srgbClr val="4472C4"/>
    <a:srgbClr val="990033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8A8F7-F419-4CDC-90B6-F23AA07D95F7}" type="datetimeFigureOut">
              <a:rPr lang="en-US" smtClean="0"/>
              <a:pPr/>
              <a:t>21-Dec-19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61E3E-7B1B-4307-88C0-81E5C5124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34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1E3E-7B1B-4307-88C0-81E5C51249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7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61E3E-7B1B-4307-88C0-81E5C512499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37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E237-FC26-4558-80C8-C0DEC130BD8C}" type="datetimeFigureOut">
              <a:rPr lang="en-US" smtClean="0"/>
              <a:pPr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29CE-2061-4AD5-8044-C4527B048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5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E237-FC26-4558-80C8-C0DEC130BD8C}" type="datetimeFigureOut">
              <a:rPr lang="en-US" smtClean="0"/>
              <a:pPr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29CE-2061-4AD5-8044-C4527B048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2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E237-FC26-4558-80C8-C0DEC130BD8C}" type="datetimeFigureOut">
              <a:rPr lang="en-US" smtClean="0"/>
              <a:pPr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29CE-2061-4AD5-8044-C4527B048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E237-FC26-4558-80C8-C0DEC130BD8C}" type="datetimeFigureOut">
              <a:rPr lang="en-US" smtClean="0"/>
              <a:pPr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29CE-2061-4AD5-8044-C4527B048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2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E237-FC26-4558-80C8-C0DEC130BD8C}" type="datetimeFigureOut">
              <a:rPr lang="en-US" smtClean="0"/>
              <a:pPr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29CE-2061-4AD5-8044-C4527B048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9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E237-FC26-4558-80C8-C0DEC130BD8C}" type="datetimeFigureOut">
              <a:rPr lang="en-US" smtClean="0"/>
              <a:pPr/>
              <a:t>21-Dec-19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29CE-2061-4AD5-8044-C4527B048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6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E237-FC26-4558-80C8-C0DEC130BD8C}" type="datetimeFigureOut">
              <a:rPr lang="en-US" smtClean="0"/>
              <a:pPr/>
              <a:t>21-Dec-19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29CE-2061-4AD5-8044-C4527B048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4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E237-FC26-4558-80C8-C0DEC130BD8C}" type="datetimeFigureOut">
              <a:rPr lang="en-US" smtClean="0"/>
              <a:pPr/>
              <a:t>21-Dec-19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29CE-2061-4AD5-8044-C4527B048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9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E237-FC26-4558-80C8-C0DEC130BD8C}" type="datetimeFigureOut">
              <a:rPr lang="en-US" smtClean="0"/>
              <a:pPr/>
              <a:t>21-Dec-19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29CE-2061-4AD5-8044-C4527B048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2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E237-FC26-4558-80C8-C0DEC130BD8C}" type="datetimeFigureOut">
              <a:rPr lang="en-US" smtClean="0"/>
              <a:pPr/>
              <a:t>21-Dec-19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29CE-2061-4AD5-8044-C4527B048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2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1E237-FC26-4558-80C8-C0DEC130BD8C}" type="datetimeFigureOut">
              <a:rPr lang="en-US" smtClean="0"/>
              <a:pPr/>
              <a:t>21-Dec-19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D29CE-2061-4AD5-8044-C4527B048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1E237-FC26-4558-80C8-C0DEC130BD8C}" type="datetimeFigureOut">
              <a:rPr lang="en-US" smtClean="0"/>
              <a:pPr/>
              <a:t>21-Dec-19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D29CE-2061-4AD5-8044-C4527B048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4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5560" y="444365"/>
            <a:ext cx="3681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4400" b="1" dirty="0">
              <a:ln w="9525">
                <a:solidFill>
                  <a:srgbClr val="FFFF00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4797" y="2483193"/>
            <a:ext cx="65473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হরিচাঁদ</a:t>
            </a:r>
            <a:r>
              <a:rPr lang="en-US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মন্ডল</a:t>
            </a:r>
            <a:endParaRPr lang="bn-IN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bn-IN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IN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বড়বাড়ীয়া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bn-IN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চিতলমারী,বাগেরহাট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20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215523" y="1728788"/>
            <a:ext cx="2811457" cy="0"/>
          </a:xfrm>
          <a:prstGeom prst="line">
            <a:avLst/>
          </a:prstGeom>
          <a:ln w="38100">
            <a:solidFill>
              <a:srgbClr val="002060"/>
            </a:solidFill>
            <a:prstDash val="sysDash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38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71055" y="748145"/>
            <a:ext cx="8049490" cy="32835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একই গ্রুপের মৌল গুলোর ভৌত ও রাসায়নিক ধর্ম প্রায় একই রকম।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28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27" y="568036"/>
            <a:ext cx="8298873" cy="21236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bn-IN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র্যায় সারণিতে  ০৭টি  পর্যায়  এবং ১৮টি গ্রুপ বিদ্যমান।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-2" y="3103418"/>
            <a:ext cx="9019309" cy="2951018"/>
          </a:xfrm>
          <a:prstGeom prst="round2SameRect">
            <a:avLst>
              <a:gd name="adj1" fmla="val 16667"/>
              <a:gd name="adj2" fmla="val 1324"/>
            </a:avLst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3600" b="1" cap="all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পর্যায়  সারণির  মৌল  সমূহের ভৌত ও রাসায়নিক  ধর্ম একই পর্যায়ের  বাম থেকে ডানে  এবং একই গ্রুপের  উপর থেকে  নিচের দিকে  পর্যায়ক্রমে আবর্তিত হয়।</a:t>
            </a:r>
            <a:endParaRPr lang="en-US" sz="3600" b="1" cap="all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86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40856" cy="3471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325" y="14281"/>
            <a:ext cx="4043362" cy="34575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563" y="3871912"/>
            <a:ext cx="4414837" cy="27146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7164" y="3657593"/>
            <a:ext cx="3057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এটম বোমা আবিষ্কার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7746" y="3478797"/>
            <a:ext cx="3645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ক্যালসিয়ামের ডায়াগ্রাম 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6475" y="6457890"/>
            <a:ext cx="3057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নিউক্লিয়াস স্তর</a:t>
            </a:r>
          </a:p>
          <a:p>
            <a:pPr algn="ctr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4837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757488" y="228602"/>
            <a:ext cx="3643312" cy="1385887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7177" y="2400300"/>
            <a:ext cx="2886075" cy="871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কাজ-১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86465" y="2400300"/>
            <a:ext cx="2886075" cy="8715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কাজ-২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43527" y="3529013"/>
            <a:ext cx="37147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 err="1">
                <a:latin typeface="NikoshBAN" pitchFamily="2" charset="0"/>
                <a:cs typeface="NikoshBAN" pitchFamily="2" charset="0"/>
              </a:rPr>
              <a:t>Sc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(21)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Ca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(20)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এর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ইলেকট্রন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বিন্যাস দেখাও। </a:t>
            </a:r>
          </a:p>
          <a:p>
            <a:pPr marL="342900" indent="-342900">
              <a:buAutoNum type="arabicParenR"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পর্যায় সারণিতে অক্সিজেনের অবস্থান দেখাও।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5" y="3529013"/>
            <a:ext cx="3943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Na(11)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K(19)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এর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ইলেকট্রন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বিন্যাস দেখাও। </a:t>
            </a:r>
          </a:p>
          <a:p>
            <a:pPr marL="342900" indent="-342900">
              <a:buAutoNum type="arabicParenR"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পর্যায় সারণিতে হাইড্রোজেনের অবস্থান দেখাও।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99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543551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5" name="TextBox 4"/>
          <p:cNvSpPr txBox="1"/>
          <p:nvPr/>
        </p:nvSpPr>
        <p:spPr>
          <a:xfrm>
            <a:off x="2628900" y="5786438"/>
            <a:ext cx="3943350" cy="83099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bn-IN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সারণি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34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43201" y="208520"/>
            <a:ext cx="3657600" cy="1302226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484742" y="2077486"/>
            <a:ext cx="8243887" cy="3871912"/>
          </a:xfrm>
          <a:prstGeom prst="round2Diag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পর্যায় সারণি কি?</a:t>
            </a:r>
          </a:p>
          <a:p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সারণিতে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পর্যায় সারণি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বৈশি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ষ্ট্য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সংশোধিত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সারণির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3478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757490" y="342902"/>
            <a:ext cx="3671887" cy="1343025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74" y="3000375"/>
            <a:ext cx="8886825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3600" dirty="0" smtClean="0">
                <a:latin typeface="Nikosh" panose="02000000000000000000" pitchFamily="2" charset="0"/>
                <a:cs typeface="Nikosh" panose="02000000000000000000" pitchFamily="2" charset="0"/>
              </a:rPr>
              <a:t>১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ক্লোরিণ মৌলের ইলেক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ট্রন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বিন্যাস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দেখাও। </a:t>
            </a:r>
          </a:p>
          <a:p>
            <a:pPr algn="just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পর্যায় সারণিতে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ক্রোমিয়ামের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(Cr-24)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অবস্থান নির্ণয় কর। 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) পর্যায় সারণির বৈশিষ্ট্যগুলো লিখে আনবে।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63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71564" y="1900233"/>
            <a:ext cx="7243763" cy="301466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98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" y="2"/>
            <a:ext cx="9143999" cy="92332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6600" dirty="0"/>
          </a:p>
          <a:p>
            <a:pPr algn="ctr"/>
            <a:endParaRPr lang="en-US" sz="6600" dirty="0">
              <a:solidFill>
                <a:srgbClr val="7030A0"/>
              </a:solidFill>
            </a:endParaRPr>
          </a:p>
          <a:p>
            <a:pPr algn="ctr"/>
            <a:r>
              <a:rPr lang="en-US" sz="6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>
                <a:latin typeface="NikoshBAN" pitchFamily="2" charset="0"/>
                <a:cs typeface="NikoshBAN" pitchFamily="2" charset="0"/>
              </a:rPr>
              <a:t>৯ম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ণি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solidFill>
                  <a:srgbClr val="11610B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৫০ </a:t>
            </a:r>
            <a:r>
              <a:rPr lang="en-US" sz="66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endParaRPr lang="en-US" sz="6600" dirty="0"/>
          </a:p>
          <a:p>
            <a:pPr algn="ctr"/>
            <a:r>
              <a:rPr lang="en-US" sz="6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983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328864" y="357189"/>
            <a:ext cx="4386263" cy="1685925"/>
          </a:xfrm>
          <a:prstGeom prst="horizontalScroll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42914" y="2943227"/>
            <a:ext cx="8258175" cy="3643313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পর্যায় সারণি</a:t>
            </a:r>
          </a:p>
          <a:p>
            <a:pPr algn="ctr"/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চতুর্থ</a:t>
            </a:r>
          </a:p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পৃষ্ঠাঃ ৪২-৪৫</a:t>
            </a:r>
          </a:p>
          <a:p>
            <a:pPr algn="ctr"/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7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"/>
            <a:ext cx="4672013" cy="54578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" y="5838093"/>
            <a:ext cx="5099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rgbClr val="00B05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পর্যায় </a:t>
            </a:r>
            <a:r>
              <a:rPr lang="bn-IN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সারণির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জনক দ্বিমিত্রি মেন্ডেলিফ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9538" y="5815015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মাধ্যমিক রসায়ন বই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HP\Desktop\chemistry boo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323" y="509953"/>
            <a:ext cx="3692769" cy="380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099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2757490" y="280119"/>
            <a:ext cx="3671887" cy="1157287"/>
          </a:xfrm>
          <a:prstGeom prst="fram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bn-IN" sz="5400" b="1" dirty="0">
                <a:ln>
                  <a:solidFill>
                    <a:srgbClr val="00B050"/>
                  </a:solidFill>
                </a:ln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n>
                <a:solidFill>
                  <a:srgbClr val="00B050"/>
                </a:solidFill>
              </a:ln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164123" y="1646252"/>
            <a:ext cx="8853055" cy="463305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</a:t>
            </a:r>
            <a:r>
              <a:rPr lang="bn-IN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শিক্ষার্থীরা-</a:t>
            </a:r>
          </a:p>
          <a:p>
            <a:r>
              <a:rPr lang="bn-IN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পর্যায় সারণি বিকাশের পটভূমি বর্ণনা করতে পারবে।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মৌলসমূহের ইলেকট্রন বিন্যাস করতে পারবে।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পর্যায় সারণির বৈশিষ্ট্য বর্ণনা করতে পারবে।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বিভিন্ন পর্যায় সূত্র সম্বন্ধে ধারনা পাবে।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bn-IN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পর্যায় সারণিতে মৌলসমূহের অবস্থান নির্ণয় করতে পারবে।</a:t>
            </a:r>
          </a:p>
          <a:p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1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25407"/>
            <a:ext cx="91440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0"/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ল্যাভয়সিয়ে </a:t>
            </a:r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সর্বপ্রথম ১৭৮৯ সালে ভৌত ধর্মের উপর ভিত্তি করে মৌলসমূহকে তিন </a:t>
            </a:r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শ্রেণিতে </a:t>
            </a:r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বিভক্ত করেন। </a:t>
            </a:r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পরবর্তীতে </a:t>
            </a:r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রুশ </a:t>
            </a:r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বিজ্ঞানী মেন্ডেলিফ ৬৭ </a:t>
            </a:r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 মৌল নিয়ে আধুনিক পর্যায় সারণি প্রবর্তন করেন যার মধ্যে ৬৩ টি মৌল আবিষ্কৃত হয়েছিল। অবশেষে ১৯১৩ </a:t>
            </a:r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সালে </a:t>
            </a:r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বিজ্ঞানী হেনরি মোসলে পারমানবিক সংখ্যা আবিষ্কারের </a:t>
            </a:r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 মেন্ডেলিফ তার </a:t>
            </a:r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সংশোধিত পর্যায় সূত্র </a:t>
            </a:r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প্রদান </a:t>
            </a:r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1097280"/>
            <a:r>
              <a:rPr lang="en-US" sz="2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মেন্ডেলিফ</a:t>
            </a:r>
            <a:r>
              <a:rPr lang="en-US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কর্তৃক সংশোধিত </a:t>
            </a:r>
            <a:r>
              <a:rPr lang="bn-IN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পর্যায় সূত্রঃ </a:t>
            </a:r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“মৌলসমূহের ভৌত ও রাসায়নিক </a:t>
            </a:r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ধর্মাব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লি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তাদের </a:t>
            </a:r>
            <a:r>
              <a:rPr lang="bn-IN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পারমানবিক সংখ্যানুযায়ী পর্যায়ক্রমে আবর্তিত হয়”।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1097280"/>
            <a:r>
              <a:rPr lang="bn-IN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পর্যায় সারণির </a:t>
            </a:r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বৈশিষ্ট্যঃ</a:t>
            </a:r>
            <a:endParaRPr lang="bn-IN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1097280" indent="-342900">
              <a:buClr>
                <a:srgbClr val="11610B"/>
              </a:buClr>
              <a:buFont typeface="Wingdings" panose="05000000000000000000" pitchFamily="2" charset="2"/>
              <a:buChar char="§"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পর্যায় সারণিতে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7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টি পর্যায় বা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আনুভূমিক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সারি ও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18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টি গ্রুপ বা খাড়া স্তম্ভ রয়েছে।</a:t>
            </a:r>
          </a:p>
          <a:p>
            <a:pPr marL="1097280" indent="-342900">
              <a:buClr>
                <a:srgbClr val="11610B"/>
              </a:buClr>
              <a:buFont typeface="Wingdings" panose="05000000000000000000" pitchFamily="2" charset="2"/>
              <a:buChar char="§"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প্রতিটি পর্যায় বাম দিক থেকে গ্রুপ -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1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হিসেবে শুরু করে গ্রুপ -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18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পর্যন্ত বিস্তৃত।</a:t>
            </a:r>
          </a:p>
          <a:p>
            <a:pPr marL="1097280" indent="-342900">
              <a:buClr>
                <a:srgbClr val="11610B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মূল পর্যায়  সারণির নিচে আলাদাভাবে ল্যান্থানাইড ও অ্যাকটিনাইড সারির মৌল হিসেবে দেখানো হলে ও এগুলো যথাক্রমে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6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7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পর্যায়ের অংশ ।</a:t>
            </a:r>
          </a:p>
          <a:p>
            <a:pPr marL="1097280" indent="-342900">
              <a:buClr>
                <a:srgbClr val="11610B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পর্যায়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টি মৌল,পর্যায়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8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টি মৌল,পর্যায়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4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18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টি মৌল,পর্যায়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6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7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32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টি মৌল বিদ্যমান। </a:t>
            </a:r>
          </a:p>
          <a:p>
            <a:pPr marL="1097280" indent="-342900">
              <a:buClr>
                <a:srgbClr val="11610B"/>
              </a:buClr>
              <a:buFont typeface="Wingdings" panose="05000000000000000000" pitchFamily="2" charset="2"/>
              <a:buChar char="§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গ্রুপ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7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টি মৌল,গ্রুপ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6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টি মৌল,গ্রুপ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32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টি মৌল,গ্রুপ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4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থেকে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12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পর্যন্ত প্রত্যেকটি গ্রুপে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4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টি করে মৌল, গ্রুপ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13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থেকে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17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পর্যন্ত প্রত্যেকটিতে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6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টি করে মৌল এবং গ্রুপ ১৮-এ ০৭টি মৌল রয়েছে।</a:t>
            </a:r>
          </a:p>
          <a:p>
            <a:pPr marL="754380">
              <a:buClr>
                <a:srgbClr val="11610B"/>
              </a:buClr>
            </a:pP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marL="754380">
              <a:buClr>
                <a:srgbClr val="11610B"/>
              </a:buClr>
            </a:pPr>
            <a:endParaRPr lang="en-US" baseline="300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6181" y="2"/>
            <a:ext cx="6104527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পর্যায় সারণি বিকাশের </a:t>
            </a:r>
            <a:r>
              <a:rPr lang="bn-IN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পটভূমিঃ </a:t>
            </a:r>
            <a:endParaRPr lang="bn-IN" sz="3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1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7152"/>
            <a:ext cx="9144000" cy="680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3" name="TextBox 2"/>
          <p:cNvSpPr txBox="1"/>
          <p:nvPr/>
        </p:nvSpPr>
        <p:spPr>
          <a:xfrm>
            <a:off x="3000373" y="6273225"/>
            <a:ext cx="3614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মৌলের ইলেকট্রন বিন্যাস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3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336" y="0"/>
            <a:ext cx="8354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2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32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32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সারণিতে</a:t>
            </a:r>
            <a:r>
              <a:rPr lang="en-US" sz="32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32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32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3200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0523" y="539259"/>
            <a:ext cx="431409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914400" lvl="1" indent="-457200" algn="ctr">
              <a:buFont typeface="Wingdings" pitchFamily="2" charset="2"/>
              <a:buChar char="Ø"/>
            </a:pPr>
            <a:r>
              <a:rPr lang="bn-IN" sz="2800" b="1" u="sng" dirty="0" smtClean="0">
                <a:solidFill>
                  <a:srgbClr val="4472C4"/>
                </a:solidFill>
                <a:latin typeface="NikoshBAN" pitchFamily="2" charset="0"/>
                <a:cs typeface="NikoshBAN" pitchFamily="2" charset="0"/>
              </a:rPr>
              <a:t>পর্যায় নম্বর বের করার নিয়ম:</a:t>
            </a:r>
            <a:endParaRPr lang="en-US" sz="2800" b="1" u="sng" dirty="0">
              <a:solidFill>
                <a:srgbClr val="4472C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509" y="1008184"/>
            <a:ext cx="90384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কোনো মৌলের ইলেকট্রন বিন্যাসের সবচেয়ে বাইরের প্রধান শক্তিস্তরের  নম্বরই ঐ মৌলের পর্যায় নম্বর।</a:t>
            </a:r>
          </a:p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যেমন-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k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: k(19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)ঃ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                                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পটাসিয়ামের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বিন্যাসে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বাইরের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শক্তিস্তর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4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পটাসিয়াম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4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পর্যায়ের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মৌল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998890"/>
              </p:ext>
            </p:extLst>
          </p:nvPr>
        </p:nvGraphicFramePr>
        <p:xfrm>
          <a:off x="3552092" y="1329522"/>
          <a:ext cx="2368063" cy="409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" name="Equation" r:id="rId3" imgW="1320480" imgH="228600" progId="Equation.3">
                  <p:embed/>
                </p:oleObj>
              </mc:Choice>
              <mc:Fallback>
                <p:oleObj name="Equation" r:id="rId3" imgW="1320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52092" y="1329522"/>
                        <a:ext cx="2368063" cy="409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74985" y="1957754"/>
            <a:ext cx="389206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itchFamily="2" charset="2"/>
              <a:buChar char="q"/>
            </a:pPr>
            <a:r>
              <a:rPr lang="bn-IN" sz="2800" b="1" u="sng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গ্রুপ নম্বর বের করার নিয়ম:</a:t>
            </a:r>
            <a:endParaRPr lang="en-US" sz="2800" b="1" u="sng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611" y="2447991"/>
            <a:ext cx="1233054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bn-IN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নিয়ম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1: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53662" y="2413889"/>
            <a:ext cx="70381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বিন্যাসের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বাইরের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শক্তিস্তরে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S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অরবিটাল থাকে তবে ঐ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S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অরবিটালের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সংখ্যাই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H(1)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     ।এখানে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S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অরবিটালে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1টি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কাজেই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হাইড্রোজেনের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1।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16457"/>
              </p:ext>
            </p:extLst>
          </p:nvPr>
        </p:nvGraphicFramePr>
        <p:xfrm>
          <a:off x="4079630" y="3044981"/>
          <a:ext cx="386861" cy="318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" name="Equation" r:id="rId5" imgW="203040" imgH="203040" progId="Equation.3">
                  <p:embed/>
                </p:oleObj>
              </mc:Choice>
              <mc:Fallback>
                <p:oleObj name="Equation" r:id="rId5" imgW="2030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79630" y="3044981"/>
                        <a:ext cx="386861" cy="318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0587" y="3668257"/>
            <a:ext cx="1269290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2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endParaRPr lang="en-US" sz="2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1" y="3634155"/>
            <a:ext cx="74910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বিন্যাসের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বাইরের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শক্তিস্তরে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S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P 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অরবিটাল থাকে তবে ঐ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S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ও P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অরবিটালের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র সাথে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10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সংখ্যাই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বোরন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B(5)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ইলেকট্রন বিন্যাস                  ।এখানে বোরনের বাইরের শেলে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S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অরবিটালে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2টি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ও P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অরবিটালে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1টি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কাজেই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বোরনের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2+1+10 = 13।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670507"/>
              </p:ext>
            </p:extLst>
          </p:nvPr>
        </p:nvGraphicFramePr>
        <p:xfrm>
          <a:off x="8053753" y="4255476"/>
          <a:ext cx="890953" cy="351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" name="Equation" r:id="rId7" imgW="660240" imgH="228600" progId="Equation.3">
                  <p:embed/>
                </p:oleObj>
              </mc:Choice>
              <mc:Fallback>
                <p:oleObj name="Equation" r:id="rId7" imgW="660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053753" y="4255476"/>
                        <a:ext cx="890953" cy="3516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3785" y="5216769"/>
            <a:ext cx="1219200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bn-IN" sz="2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নিয়ম </a:t>
            </a: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3:</a:t>
            </a:r>
            <a:endParaRPr lang="en-US" sz="2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60585" y="5184376"/>
            <a:ext cx="8065477" cy="1673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বিন্যাসের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সবচেয়ে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বাইরের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latin typeface="NikoshBAN" pitchFamily="2" charset="0"/>
                <a:cs typeface="NikoshBAN" pitchFamily="2" charset="0"/>
              </a:rPr>
              <a:t>শক্তিস্তরে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S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অরবিটাল থাকে এবং আগের প্রধান শক্তিস্তরে যদি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d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অরবিটাল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S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অরবিটাল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d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অরবিটালের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ইলেকট্রন সংখ্যা যোগ করলে গ্রুপ নম্বর পাওয়া যায়।যেমন-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Fe(26)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মৌলের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বিন্যাস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                                          এখানে আয়রনের সবচেয়ে বাইরের শক্তিস্তর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S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অরবিটালে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2টি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আগের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শক্তিস্তর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d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অরবিটা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লে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6টি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। কাজেই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আয়রন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গ্রুপ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6+2 = 8। 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776324"/>
              </p:ext>
            </p:extLst>
          </p:nvPr>
        </p:nvGraphicFramePr>
        <p:xfrm>
          <a:off x="7022123" y="5838092"/>
          <a:ext cx="2121877" cy="351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" name="Equation" r:id="rId9" imgW="1562040" imgH="228600" progId="Equation.3">
                  <p:embed/>
                </p:oleObj>
              </mc:Choice>
              <mc:Fallback>
                <p:oleObj name="Equation" r:id="rId9" imgW="1562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22123" y="5838092"/>
                        <a:ext cx="2121877" cy="3516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542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681" y="1"/>
            <a:ext cx="3961319" cy="43005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72025" cy="43005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49" y="4588633"/>
            <a:ext cx="4271963" cy="2269367"/>
          </a:xfrm>
          <a:prstGeom prst="rect">
            <a:avLst/>
          </a:prstGeom>
          <a:solidFill>
            <a:srgbClr val="11610B"/>
          </a:solidFill>
        </p:spPr>
      </p:pic>
      <p:sp>
        <p:nvSpPr>
          <p:cNvPr id="5" name="TextBox 4"/>
          <p:cNvSpPr txBox="1"/>
          <p:nvPr/>
        </p:nvSpPr>
        <p:spPr>
          <a:xfrm>
            <a:off x="257174" y="4600355"/>
            <a:ext cx="2200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পরমানুর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গঠন</a:t>
            </a:r>
            <a:endParaRPr lang="en-US" sz="3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29325" y="4502903"/>
            <a:ext cx="2200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11610B"/>
                </a:solidFill>
                <a:latin typeface="NikoshBAN" pitchFamily="2" charset="0"/>
                <a:cs typeface="NikoshBAN" pitchFamily="2" charset="0"/>
              </a:rPr>
              <a:t>উপশক্তিস্তর</a:t>
            </a:r>
            <a:endParaRPr lang="en-US" sz="3200" b="1" dirty="0">
              <a:solidFill>
                <a:srgbClr val="11610B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7" y="6245978"/>
            <a:ext cx="2200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কক্ষপথ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62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1061</TotalTime>
  <Words>720</Words>
  <Application>Microsoft Office PowerPoint</Application>
  <PresentationFormat>On-screen Show (4:3)</PresentationFormat>
  <Paragraphs>80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HP</cp:lastModifiedBy>
  <cp:revision>273</cp:revision>
  <dcterms:created xsi:type="dcterms:W3CDTF">2015-06-09T03:51:35Z</dcterms:created>
  <dcterms:modified xsi:type="dcterms:W3CDTF">2019-12-21T15:35:48Z</dcterms:modified>
</cp:coreProperties>
</file>