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hyperlink" Target="mailto:Email-asaduzzaman&#2534;&#2538;&#2534;&#2539;&#2535;&#2543;&#2542;&#2538;&#2534;&#2534;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prstDash val="lgDashDotDot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14700" y="641866"/>
            <a:ext cx="2552700" cy="923330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773" y="2286000"/>
            <a:ext cx="5562600" cy="3429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A5A96AE-027C-4DE7-9830-231F8ADE2F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23" y="2636520"/>
            <a:ext cx="2576405" cy="26388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889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01"/>
    </mc:Choice>
    <mc:Fallback xmlns="">
      <p:transition spd="slow" advTm="365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26" y="0"/>
            <a:ext cx="9137073" cy="6858000"/>
          </a:xfrm>
          <a:prstGeom prst="rect">
            <a:avLst/>
          </a:prstGeom>
          <a:noFill/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304800"/>
            <a:ext cx="31242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676400"/>
            <a:ext cx="7315200" cy="1323439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প্রতিটি লেনদেন হিসাব সমীকরণকে কি ভাবে প্রভাবিত করে তা বিশ্লেষন কর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 useBgFill="1">
        <p:nvSpPr>
          <p:cNvPr id="7" name="7-Point Star 6"/>
          <p:cNvSpPr/>
          <p:nvPr/>
        </p:nvSpPr>
        <p:spPr>
          <a:xfrm>
            <a:off x="1982931" y="3581400"/>
            <a:ext cx="5185062" cy="2057400"/>
          </a:xfrm>
          <a:prstGeom prst="star7">
            <a:avLst/>
          </a:prstGeom>
          <a:ln>
            <a:solidFill>
              <a:srgbClr val="FF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০৫ মিনিট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96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62"/>
    </mc:Choice>
    <mc:Fallback xmlns="">
      <p:transition spd="slow" advTm="197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4636" y="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34636" y="-48491"/>
            <a:ext cx="9161318" cy="6858000"/>
          </a:xfrm>
          <a:prstGeom prst="rect">
            <a:avLst/>
          </a:prstGeom>
          <a:noFill/>
          <a:ln w="57150" cmpd="thickThin">
            <a:solidFill>
              <a:srgbClr val="00206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184666"/>
            <a:ext cx="2362200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7030A0"/>
            </a:solidFill>
          </a:ln>
        </p:spPr>
        <p:txBody>
          <a:bodyPr wrap="square" rtlCol="0">
            <a:prstTxWarp prst="textWave1">
              <a:avLst/>
            </a:prstTxWarp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364572"/>
            <a:ext cx="7467600" cy="403187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কোনটি সঠিক?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A=L-E                           খ) E=A-L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L=A+E                          ঘ)A+L=E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২) A=L+E সমীকরণটির E উপাদানটি কি নির্দেশ করে?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সম্পদ                                 খ) দায়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গ) মালিকানা স্বত্ব                       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আয়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 useBgFill="1">
        <p:nvSpPr>
          <p:cNvPr id="27" name="Bent-Up Arrow 26"/>
          <p:cNvSpPr/>
          <p:nvPr/>
        </p:nvSpPr>
        <p:spPr>
          <a:xfrm rot="2141181">
            <a:off x="6957561" y="1744027"/>
            <a:ext cx="469798" cy="492570"/>
          </a:xfrm>
          <a:prstGeom prst="bentUp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Bent-Up Arrow 27"/>
          <p:cNvSpPr/>
          <p:nvPr/>
        </p:nvSpPr>
        <p:spPr>
          <a:xfrm rot="2141181">
            <a:off x="3147562" y="4205582"/>
            <a:ext cx="469798" cy="492570"/>
          </a:xfrm>
          <a:prstGeom prst="bentUp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509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13"/>
    </mc:Choice>
    <mc:Fallback xmlns="">
      <p:transition spd="slow" advTm="344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36824"/>
            <a:ext cx="9144000" cy="68948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lgDashDotDot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5" name="Bevel 4"/>
          <p:cNvSpPr/>
          <p:nvPr/>
        </p:nvSpPr>
        <p:spPr>
          <a:xfrm>
            <a:off x="2590800" y="255032"/>
            <a:ext cx="4038600" cy="811768"/>
          </a:xfrm>
          <a:prstGeom prst="bevel">
            <a:avLst/>
          </a:prstGeom>
          <a:ln>
            <a:solidFill>
              <a:srgbClr val="00B0F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en-US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1342376"/>
            <a:ext cx="5943600" cy="2554545"/>
          </a:xfrm>
          <a:prstGeom prst="rect">
            <a:avLst/>
          </a:prstGeom>
          <a:pattFill prst="pct5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নগদ ৫,০০০ টাকা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‍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ব্যবসায় শুরু করা হল।উক্ত লেনদেনদ্বারা হিসাব সমীকরণের উপাদানগুলোর প্রভাব দেখাও।</a:t>
            </a:r>
          </a:p>
        </p:txBody>
      </p:sp>
      <p:sp useBgFill="1">
        <p:nvSpPr>
          <p:cNvPr id="7" name="12-Point Star 6"/>
          <p:cNvSpPr/>
          <p:nvPr/>
        </p:nvSpPr>
        <p:spPr>
          <a:xfrm>
            <a:off x="2019300" y="4038600"/>
            <a:ext cx="4800600" cy="2071152"/>
          </a:xfrm>
          <a:prstGeom prst="star12">
            <a:avLst/>
          </a:prstGeom>
          <a:ln>
            <a:prstDash val="sysDot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০৭ 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726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83"/>
    </mc:Choice>
    <mc:Fallback xmlns="">
      <p:transition spd="slow" advTm="132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2" y="20782"/>
            <a:ext cx="9123218" cy="6837218"/>
          </a:xfrm>
          <a:prstGeom prst="rect">
            <a:avLst/>
          </a:prstGeom>
          <a:noFill/>
          <a:ln w="76200" cmpd="tri">
            <a:solidFill>
              <a:schemeClr val="tx2"/>
            </a:solidFill>
            <a:prstDash val="sysDash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34591" y="858982"/>
            <a:ext cx="2895600" cy="76944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4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82" y="2387093"/>
            <a:ext cx="4426857" cy="2694277"/>
          </a:xfrm>
          <a:prstGeom prst="roundRect">
            <a:avLst>
              <a:gd name="adj" fmla="val 16667"/>
            </a:avLst>
          </a:prstGeom>
          <a:ln>
            <a:solidFill>
              <a:srgbClr val="00206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572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77"/>
    </mc:Choice>
    <mc:Fallback xmlns="">
      <p:transition spd="slow" advTm="65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38545"/>
            <a:ext cx="9178636" cy="6858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432954"/>
            <a:ext cx="4343400" cy="1015663"/>
          </a:xfrm>
          <a:prstGeom prst="rect">
            <a:avLst/>
          </a:prstGeom>
          <a:noFill/>
          <a:ln w="76200" cap="sq" cmpd="dbl">
            <a:solidFill>
              <a:srgbClr val="FF0000"/>
            </a:solidFill>
            <a:beve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7" y="609600"/>
            <a:ext cx="1991157" cy="2209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736454" y="3276600"/>
            <a:ext cx="7543800" cy="3108543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আসাদুজ্জামান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(হিসাববিজ্ঞান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 আইমুন্নেছা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বালিকা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সদর, ময়মনসিংহ।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Email-asaduzzaman০৪০৫১৯৮৪০০@gmail.com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-Asad sohel</a:t>
            </a:r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41" y="5486401"/>
            <a:ext cx="811359" cy="4571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964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75"/>
    </mc:Choice>
    <mc:Fallback xmlns="">
      <p:transition spd="slow" advTm="6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6">
            <a:extLst>
              <a:ext uri="{FF2B5EF4-FFF2-40B4-BE49-F238E27FC236}">
                <a16:creationId xmlns="" xmlns:a16="http://schemas.microsoft.com/office/drawing/2014/main" id="{2156059F-FEA4-42FF-BAC7-9B47EDDD202B}"/>
              </a:ext>
            </a:extLst>
          </p:cNvPr>
          <p:cNvSpPr/>
          <p:nvPr/>
        </p:nvSpPr>
        <p:spPr>
          <a:xfrm>
            <a:off x="2282370" y="381000"/>
            <a:ext cx="4191000" cy="1143000"/>
          </a:xfrm>
          <a:prstGeom prst="beve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2133600" y="2253343"/>
            <a:ext cx="4800599" cy="4267200"/>
          </a:xfrm>
          <a:prstGeom prst="can">
            <a:avLst/>
          </a:prstGeom>
          <a:solidFill>
            <a:schemeClr val="bg1">
              <a:lumMod val="95000"/>
            </a:schemeClr>
          </a:solidFill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দশম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 হিসাব বিজ্ঞান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দ্বিতীয়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 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50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313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3"/>
    </mc:Choice>
    <mc:Fallback xmlns="">
      <p:transition spd="slow" advTm="35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62345" y="41563"/>
            <a:ext cx="9144000" cy="6858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6" name="Down Ribbon 5"/>
          <p:cNvSpPr/>
          <p:nvPr/>
        </p:nvSpPr>
        <p:spPr>
          <a:xfrm>
            <a:off x="512618" y="304800"/>
            <a:ext cx="7696200" cy="914400"/>
          </a:xfrm>
          <a:prstGeom prst="ribbon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0,,15626993_303,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14260"/>
            <a:ext cx="3657600" cy="4200739"/>
          </a:xfrm>
          <a:prstGeom prst="rect">
            <a:avLst/>
          </a:prstGeom>
          <a:ln w="635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Picture 7" descr="00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1556657"/>
            <a:ext cx="3429000" cy="4158342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512618" y="5853032"/>
            <a:ext cx="3068782" cy="646331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হাত ও টাকা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46964" y="5842708"/>
            <a:ext cx="361950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কাভার্ট ভ্যান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ক্রয়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077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14"/>
    </mc:Choice>
    <mc:Fallback xmlns="">
      <p:transition spd="slow" advTm="93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6781800"/>
          </a:xfrm>
          <a:prstGeom prst="rect">
            <a:avLst/>
          </a:prstGeom>
          <a:noFill/>
          <a:ln w="57150"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37308"/>
            <a:ext cx="3429000" cy="4087091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9600"/>
            <a:ext cx="3429000" cy="4114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56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6"/>
    </mc:Choice>
    <mc:Fallback xmlns="">
      <p:transition spd="slow" advTm="37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927" y="64716"/>
            <a:ext cx="9144000" cy="6814066"/>
          </a:xfrm>
          <a:prstGeom prst="rect">
            <a:avLst/>
          </a:prstGeom>
          <a:noFill/>
          <a:ln w="76200">
            <a:solidFill>
              <a:srgbClr val="0070C0"/>
            </a:solidFill>
            <a:prstDash val="lgDash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69573" y="457200"/>
            <a:ext cx="4191000" cy="76944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r>
              <a:rPr lang="en-US" sz="4400" b="1" dirty="0" smtClean="0">
                <a:ln w="127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sz="4400" dirty="0">
              <a:ln w="12700" cmpd="dbl">
                <a:solidFill>
                  <a:srgbClr val="FF0000"/>
                </a:solidFill>
                <a:prstDash val="solid"/>
                <a:miter lim="800000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636" y="2091898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6136" y="3200400"/>
            <a:ext cx="777240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হিসাব সমীকরণ কী তা বলতে পারবে।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হিসাব সমীকরণ বিশ্লেষণ করতে পারবে।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464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55"/>
    </mc:Choice>
    <mc:Fallback xmlns="">
      <p:transition spd="slow" advTm="177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68580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849451"/>
            <a:ext cx="2209800" cy="584775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হিসাব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সমীকরণঃ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766262"/>
            <a:ext cx="8153400" cy="34778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কোন প্রতিষ্ঠানের একটি নির্দিষ্ট সময়ের মোট সম্পদের পরিমান, মালিকানা স্বত্ব ও বহির্দায়ের সমান হবে। যে সমীকরণের মাধামে এই সমতা প্রমাণ করা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য় তাকেই হিসাব সমীকরণ বলা হয়।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825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97"/>
    </mc:Choice>
    <mc:Fallback xmlns="">
      <p:transition spd="slow" advTm="153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856" y="43934"/>
            <a:ext cx="9157855" cy="6814066"/>
          </a:xfrm>
          <a:prstGeom prst="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images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5564" y="1676400"/>
            <a:ext cx="5562600" cy="342900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perspectiveFront"/>
            <a:lightRig rig="threePt" dir="t"/>
          </a:scene3d>
        </p:spPr>
      </p:pic>
      <p:sp useBgFill="1">
        <p:nvSpPr>
          <p:cNvPr id="4" name="Round Diagonal Corner Rectangle 3"/>
          <p:cNvSpPr/>
          <p:nvPr/>
        </p:nvSpPr>
        <p:spPr>
          <a:xfrm>
            <a:off x="1600200" y="457200"/>
            <a:ext cx="5257800" cy="762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নিচের ছবিতে কী দেখছ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3700" y="5410200"/>
            <a:ext cx="25908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হিসাব সমীকরণ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45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92"/>
    </mc:Choice>
    <mc:Fallback xmlns="">
      <p:transition spd="slow" advTm="129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8491" y="4741"/>
            <a:ext cx="9171709" cy="6853259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  <a:prstDash val="dash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3962400" cy="646331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dirty="0" smtClean="0">
                <a:ln w="18415" cmpd="sng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 সমীকরণটি নিম্নরূপঃ</a:t>
            </a:r>
            <a:endParaRPr lang="en-US" sz="3600" dirty="0">
              <a:ln w="18415" cmpd="sng">
                <a:solidFill>
                  <a:schemeClr val="tx2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1482433"/>
            <a:ext cx="1600200" cy="1219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  <a:prstDash val="dash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Equal 4"/>
          <p:cNvSpPr/>
          <p:nvPr/>
        </p:nvSpPr>
        <p:spPr>
          <a:xfrm>
            <a:off x="1981200" y="1672933"/>
            <a:ext cx="1295400" cy="838199"/>
          </a:xfrm>
          <a:prstGeom prst="mathEqua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90855" y="1510141"/>
            <a:ext cx="1600200" cy="1219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3276600" y="1482433"/>
            <a:ext cx="1600200" cy="1219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L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lus 9"/>
          <p:cNvSpPr/>
          <p:nvPr/>
        </p:nvSpPr>
        <p:spPr>
          <a:xfrm>
            <a:off x="5105400" y="1700642"/>
            <a:ext cx="1066800" cy="838199"/>
          </a:xfrm>
          <a:prstGeom prst="mathPlus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01981" y="3186545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যেখানে, A=Assets (সম্পদসমুহ)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L=Liabilities (দায়সমুহ)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E= Equity (মালিকানা স্বত্ব)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845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64"/>
    </mc:Choice>
    <mc:Fallback xmlns="">
      <p:transition spd="slow" advTm="237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 animBg="1"/>
      <p:bldP spid="9" grpId="0" animBg="1"/>
      <p:bldP spid="10" grpId="0" animBg="1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4|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6.6|5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9|1.1|1|1.1|1|23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5|4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0.8|1.2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9|2.1|1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7|1.8|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8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9|1.5|2.1|2.4|2.7|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211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Lotus</dc:creator>
  <cp:lastModifiedBy>Lotus</cp:lastModifiedBy>
  <cp:revision>109</cp:revision>
  <dcterms:created xsi:type="dcterms:W3CDTF">2006-08-16T00:00:00Z</dcterms:created>
  <dcterms:modified xsi:type="dcterms:W3CDTF">2019-12-20T11:35:54Z</dcterms:modified>
</cp:coreProperties>
</file>