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1" r:id="rId2"/>
    <p:sldId id="262" r:id="rId3"/>
    <p:sldId id="261" r:id="rId4"/>
    <p:sldId id="258" r:id="rId5"/>
    <p:sldId id="281" r:id="rId6"/>
    <p:sldId id="282" r:id="rId7"/>
    <p:sldId id="263" r:id="rId8"/>
    <p:sldId id="268" r:id="rId9"/>
    <p:sldId id="284" r:id="rId10"/>
    <p:sldId id="260" r:id="rId11"/>
    <p:sldId id="266" r:id="rId12"/>
    <p:sldId id="259" r:id="rId13"/>
    <p:sldId id="285" r:id="rId14"/>
    <p:sldId id="276" r:id="rId15"/>
    <p:sldId id="278" r:id="rId16"/>
    <p:sldId id="286" r:id="rId17"/>
    <p:sldId id="257" r:id="rId18"/>
    <p:sldId id="277" r:id="rId19"/>
    <p:sldId id="279" r:id="rId20"/>
    <p:sldId id="280" r:id="rId21"/>
    <p:sldId id="283" r:id="rId22"/>
    <p:sldId id="264" r:id="rId23"/>
    <p:sldId id="274" r:id="rId24"/>
    <p:sldId id="287" r:id="rId25"/>
    <p:sldId id="271" r:id="rId26"/>
    <p:sldId id="270" r:id="rId27"/>
    <p:sldId id="265" r:id="rId28"/>
    <p:sldId id="267" r:id="rId29"/>
    <p:sldId id="272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6" autoAdjust="0"/>
  </p:normalViewPr>
  <p:slideViewPr>
    <p:cSldViewPr>
      <p:cViewPr varScale="1">
        <p:scale>
          <a:sx n="80" d="100"/>
          <a:sy n="80" d="100"/>
        </p:scale>
        <p:origin x="-108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69845-F1E9-4FB3-AD02-36367837706A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EBF45-D470-49DD-B1FF-DBB666C15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1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EBF45-D470-49DD-B1FF-DBB666C15E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2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1873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0B050"/>
          </a:solidFill>
          <a:ln w="666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152400" y="152400"/>
            <a:ext cx="8839200" cy="6553200"/>
          </a:xfrm>
          <a:prstGeom prst="round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421086" y="6292334"/>
            <a:ext cx="30480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kailashroy03@gmail.com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9A%E0%A6%9F%E0%A7%8D%E0%A6%9F%E0%A6%97%E0%A7%8D%E0%A6%B0%E0%A6%BE%E0%A6%AE_%E0%A6%AC%E0%A6%BF%E0%A6%AD%E0%A6%BE%E0%A6%97" TargetMode="External"/><Relationship Id="rId3" Type="http://schemas.openxmlformats.org/officeDocument/2006/relationships/hyperlink" Target="https://bn.wikipedia.org/wiki/%E0%A6%B0%E0%A6%BE%E0%A6%9C%E0%A6%B6%E0%A6%BE%E0%A6%B9%E0%A7%80_%E0%A6%AC%E0%A6%BF%E0%A6%AD%E0%A6%BE%E0%A6%97" TargetMode="External"/><Relationship Id="rId7" Type="http://schemas.openxmlformats.org/officeDocument/2006/relationships/hyperlink" Target="https://bn.wikipedia.org/wiki/%E0%A6%AC%E0%A6%B0%E0%A6%BF%E0%A6%B6%E0%A6%BE%E0%A6%B2_%E0%A6%AC%E0%A6%BF%E0%A6%AD%E0%A6%BE%E0%A6%97" TargetMode="External"/><Relationship Id="rId2" Type="http://schemas.openxmlformats.org/officeDocument/2006/relationships/hyperlink" Target="https://bn.wikipedia.org/wiki/%E0%A6%A2%E0%A6%BE%E0%A6%95%E0%A6%BE_%E0%A6%AC%E0%A6%BF%E0%A6%AD%E0%A6%BE%E0%A6%9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B8%E0%A6%BF%E0%A6%B2%E0%A7%87%E0%A6%9F_%E0%A6%AC%E0%A6%BF%E0%A6%AD%E0%A6%BE%E0%A6%97" TargetMode="External"/><Relationship Id="rId5" Type="http://schemas.openxmlformats.org/officeDocument/2006/relationships/hyperlink" Target="https://bn.wikipedia.org/wiki/%E0%A6%B0%E0%A6%82%E0%A6%AA%E0%A7%81%E0%A6%B0_%E0%A6%AC%E0%A6%BF%E0%A6%AD%E0%A6%BE%E0%A6%97" TargetMode="External"/><Relationship Id="rId4" Type="http://schemas.openxmlformats.org/officeDocument/2006/relationships/hyperlink" Target="https://bn.wikipedia.org/wiki/%E0%A6%96%E0%A7%81%E0%A6%B2%E0%A6%A8%E0%A6%BE_%E0%A6%AC%E0%A6%BF%E0%A6%AD%E0%A6%BE%E0%A6%9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458368"/>
            <a:ext cx="7924800" cy="5867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42123">
            <a:off x="4025711" y="3387520"/>
            <a:ext cx="4022472" cy="92333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971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917" y="2362200"/>
            <a:ext cx="5861463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25, 45,40,20, 35, 30,35,30,40,41,</a:t>
            </a:r>
          </a:p>
          <a:p>
            <a:r>
              <a:rPr lang="bn-IN" dirty="0" smtClean="0"/>
              <a:t>46,20,25,30,45,42,45,47,50,30.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4296" y="1600200"/>
            <a:ext cx="6886701" cy="4001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কোন শ্রেনীর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জন শিক্ষার্থীর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প্রাপ্ত নম্বর দেওয়া আছেঃ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824348" y="304800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লক্ষ্য করি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0287" y="4419544"/>
            <a:ext cx="7713025" cy="8309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20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জন শিক্ষার্থীর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প্রাপ্ত নম্বর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সংখ্যায় ব্যবহার করা হয়েছে-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তাই সংখ্যাসুচক তথ্য ও উপাত্ত  উপস্থাপন কে পরিসংখ্যান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1295400" y="536669"/>
            <a:ext cx="609600" cy="381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2600" y="4028600"/>
                <a:ext cx="4191000" cy="74776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শ্রেণিসংখ্যা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পড়িসর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শ্রেণিব্যাপ্তি</m:t>
                        </m:r>
                      </m:den>
                    </m:f>
                  </m:oMath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028600"/>
                <a:ext cx="4191000" cy="747769"/>
              </a:xfrm>
              <a:prstGeom prst="rect">
                <a:avLst/>
              </a:prstGeom>
              <a:blipFill rotWithShape="1">
                <a:blip r:embed="rId2"/>
                <a:stretch>
                  <a:fillRect l="-2026"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triped Right Arrow 3"/>
          <p:cNvSpPr/>
          <p:nvPr/>
        </p:nvSpPr>
        <p:spPr>
          <a:xfrm>
            <a:off x="611579" y="4042742"/>
            <a:ext cx="609600" cy="381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5066606"/>
                <a:ext cx="4191000" cy="98629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শ্রেণিব্যাপ্তি নিয়ে </a:t>
                </a: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শ্রেণিসংখ্যা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31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6.2 = 7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টি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066606"/>
                <a:ext cx="4191000" cy="986296"/>
              </a:xfrm>
              <a:prstGeom prst="rect">
                <a:avLst/>
              </a:prstGeom>
              <a:blipFill rotWithShape="1">
                <a:blip r:embed="rId3"/>
                <a:stretch>
                  <a:fillRect l="-2026" t="-5422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triped Right Arrow 5"/>
          <p:cNvSpPr/>
          <p:nvPr/>
        </p:nvSpPr>
        <p:spPr>
          <a:xfrm>
            <a:off x="611579" y="5200525"/>
            <a:ext cx="609600" cy="381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16625" y="2047400"/>
            <a:ext cx="6123709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পরিসর= (সর্বোচ্চ সংখ্যা – সর্বনিম্ন সংখ্যা) + ১ 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465114" y="2037579"/>
            <a:ext cx="609600" cy="381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>
            <a:off x="467093" y="2875600"/>
            <a:ext cx="609600" cy="381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16625" y="2794935"/>
            <a:ext cx="6123709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পরিসর=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(50 – 20) + 1 = 31</a:t>
            </a:r>
            <a:endParaRPr lang="bn-IN" sz="2400" dirty="0" smtClean="0"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824348" y="304800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লক্ষ্য করি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21432"/>
            <a:ext cx="8153400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শ্রেণিসংখ্যা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নিয়ে উপরের বর্ণিত উপাত্তের গনসংখ্যা সারণি প্রস্তুত করা হলঃ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824348" y="304800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লক্ষ্য করি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820731"/>
              </p:ext>
            </p:extLst>
          </p:nvPr>
        </p:nvGraphicFramePr>
        <p:xfrm>
          <a:off x="838200" y="1905001"/>
          <a:ext cx="4724400" cy="38986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73126"/>
                <a:gridCol w="1938227"/>
                <a:gridCol w="1613047"/>
              </a:tblGrid>
              <a:tr h="337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ট্যালি</a:t>
                      </a:r>
                      <a:r>
                        <a:rPr lang="bn-IN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41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bn-IN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- 24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//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bn-IN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//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bn-IN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- 3</a:t>
                      </a: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////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//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bn-IN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////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45 - 49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/////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bn-IN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- 54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88870" y="284063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277" y="3733800"/>
            <a:ext cx="4411683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25, 45,40,20,35,30,41,</a:t>
            </a:r>
            <a:r>
              <a:rPr lang="en-US" dirty="0" smtClean="0"/>
              <a:t> 36</a:t>
            </a:r>
            <a:endParaRPr lang="bn-IN" dirty="0" smtClean="0"/>
          </a:p>
          <a:p>
            <a:r>
              <a:rPr lang="bn-IN" dirty="0" smtClean="0"/>
              <a:t>46,30,45,42,45,47</a:t>
            </a:r>
            <a:r>
              <a:rPr lang="en-US" dirty="0" smtClean="0"/>
              <a:t>,28</a:t>
            </a:r>
            <a:r>
              <a:rPr lang="bn-IN" dirty="0" smtClean="0"/>
              <a:t>,50,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3028" y="2964873"/>
            <a:ext cx="6886701" cy="4001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কোন শ্রেনীর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16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জন শিক্ষার্থীর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গণিতের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প্রাপ্ত নম্বর দেওয়া আছেঃ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8153400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শ্রেণিসংখ্যা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নিয়ে উপরের বর্ণিত উপাত্তের গনসংখ্যা সারণি প্রস্তুত করা হলঃ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03521" y="457200"/>
            <a:ext cx="2303813" cy="2209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6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948" y="996691"/>
            <a:ext cx="7245434" cy="3385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কোন শ্রেনীর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জন শিক্ষার্থীর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নম্বরের সাময়িক পরীক্ষার প্রাপ্ত নম্বরের গনসংখ্যা সারনী হলোঃ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005471"/>
              </p:ext>
            </p:extLst>
          </p:nvPr>
        </p:nvGraphicFramePr>
        <p:xfrm>
          <a:off x="941314" y="1447800"/>
          <a:ext cx="7086600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70857"/>
                <a:gridCol w="870857"/>
                <a:gridCol w="925286"/>
                <a:gridCol w="816428"/>
                <a:gridCol w="870857"/>
                <a:gridCol w="901536"/>
                <a:gridCol w="819397"/>
                <a:gridCol w="1011382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n-IN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81- 90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91- 100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614333"/>
                  </p:ext>
                </p:extLst>
              </p:nvPr>
            </p:nvGraphicFramePr>
            <p:xfrm>
              <a:off x="2339828" y="2492863"/>
              <a:ext cx="6400800" cy="3642359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914400"/>
                    <a:gridCol w="1143000"/>
                    <a:gridCol w="990600"/>
                    <a:gridCol w="1225138"/>
                    <a:gridCol w="2127662"/>
                  </a:tblGrid>
                  <a:tr h="6858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NikoshBAN" pitchFamily="2" charset="0"/>
                              <a:cs typeface="NikoshBAN" pitchFamily="2" charset="0"/>
                            </a:rPr>
                            <a:t>প্রাপ্ত নম্বর</a:t>
                          </a:r>
                          <a:endParaRPr lang="en-US" sz="18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NikoshBAN" pitchFamily="2" charset="0"/>
                              <a:cs typeface="NikoshBAN" pitchFamily="2" charset="0"/>
                            </a:rPr>
                            <a:t>শ্রেনী</a:t>
                          </a:r>
                          <a:r>
                            <a:rPr lang="bn-IN" sz="180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মধ্যমান</a:t>
                          </a:r>
                          <a:endParaRPr lang="bn-IN" sz="1800" baseline="0" dirty="0" smtClean="0">
                            <a:latin typeface="Times New Roman" pitchFamily="18" charset="0"/>
                            <a:cs typeface="NikoshBAN" pitchFamily="2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aseline="0" dirty="0" smtClean="0">
                              <a:latin typeface="Times New Roman" pitchFamily="18" charset="0"/>
                              <a:cs typeface="NikoshBAN" pitchFamily="2" charset="0"/>
                            </a:rPr>
                            <a:t>xi</a:t>
                          </a:r>
                          <a:endParaRPr lang="bn-IN" sz="1800" baseline="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NikoshBAN" pitchFamily="2" charset="0"/>
                              <a:cs typeface="NikoshBAN" pitchFamily="2" charset="0"/>
                            </a:rPr>
                            <a:t>গনসংখ্যা</a:t>
                          </a:r>
                          <a:endParaRPr lang="en-US" sz="18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NikoshBAN" pitchFamily="2" charset="0"/>
                              <a:cs typeface="NikoshBAN" pitchFamily="2" charset="0"/>
                            </a:rPr>
                            <a:t>fi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NikoshBAN" pitchFamily="2" charset="0"/>
                              <a:cs typeface="NikoshBAN" pitchFamily="2" charset="0"/>
                            </a:rPr>
                            <a:t>বিচ্যুতি</a:t>
                          </a:r>
                          <a:r>
                            <a:rPr lang="bn-IN" sz="180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সংখ্যা</a:t>
                          </a:r>
                          <a:endParaRPr lang="en-US" sz="1800" baseline="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aseline="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ui</a:t>
                          </a:r>
                          <a:endParaRPr lang="en-US" sz="18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NikoshBAN" pitchFamily="2" charset="0"/>
                              <a:cs typeface="NikoshBAN" pitchFamily="2" charset="0"/>
                            </a:rPr>
                            <a:t>গনসংখ্যা</a:t>
                          </a:r>
                          <a14:m>
                            <m:oMath xmlns:m="http://schemas.openxmlformats.org/officeDocument/2006/math">
                              <m:r>
                                <a:rPr lang="bn-IN" sz="1800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×</m:t>
                              </m:r>
                              <m:r>
                                <a:rPr lang="bn-IN" sz="1800" b="1" i="1" smtClean="0"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bn-IN" sz="1800" dirty="0" smtClean="0">
                              <a:latin typeface="NikoshBAN" pitchFamily="2" charset="0"/>
                              <a:cs typeface="NikoshBAN" pitchFamily="2" charset="0"/>
                            </a:rPr>
                            <a:t>বিচ্যুতি</a:t>
                          </a:r>
                          <a:r>
                            <a:rPr lang="bn-IN" sz="180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সংখ্যা</a:t>
                          </a:r>
                          <a:endParaRPr lang="en-US" sz="1800" baseline="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aseline="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fiui</a:t>
                          </a:r>
                          <a:endParaRPr lang="en-US" sz="18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9623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1-</a:t>
                          </a:r>
                          <a:r>
                            <a:rPr lang="en-US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bn-IN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r>
                            <a:rPr lang="en-US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18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35.5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18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6159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1- </a:t>
                          </a: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45.5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14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2694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1- </a:t>
                          </a: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55.5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9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9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1609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1- </a:t>
                          </a: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65.5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12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5765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1- </a:t>
                          </a: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75.5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-8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81- 90</a:t>
                          </a:r>
                          <a:endParaRPr lang="en-US" sz="18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85.5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-10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286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91- 100</a:t>
                          </a:r>
                          <a:endParaRPr lang="en-US" sz="18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95.5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-3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-9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2286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n=50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/>
                                  <a:cs typeface="Times New Roman" pitchFamily="18" charset="0"/>
                                </a:rPr>
                                <m:t>⅀</m:t>
                              </m:r>
                            </m:oMath>
                          </a14:m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-4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614333"/>
                  </p:ext>
                </p:extLst>
              </p:nvPr>
            </p:nvGraphicFramePr>
            <p:xfrm>
              <a:off x="2339828" y="2492863"/>
              <a:ext cx="6400800" cy="3642359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914400"/>
                    <a:gridCol w="1143000"/>
                    <a:gridCol w="990600"/>
                    <a:gridCol w="1225138"/>
                    <a:gridCol w="2127662"/>
                  </a:tblGrid>
                  <a:tr h="6858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NikoshBAN" pitchFamily="2" charset="0"/>
                              <a:cs typeface="NikoshBAN" pitchFamily="2" charset="0"/>
                            </a:rPr>
                            <a:t>প্রাপ্ত নম্বর</a:t>
                          </a:r>
                          <a:endParaRPr lang="en-US" sz="18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NikoshBAN" pitchFamily="2" charset="0"/>
                              <a:cs typeface="NikoshBAN" pitchFamily="2" charset="0"/>
                            </a:rPr>
                            <a:t>শ্রেনী</a:t>
                          </a:r>
                          <a:r>
                            <a:rPr lang="bn-IN" sz="180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মধ্যমান</a:t>
                          </a:r>
                          <a:endParaRPr lang="bn-IN" sz="1800" baseline="0" dirty="0" smtClean="0">
                            <a:latin typeface="Times New Roman" pitchFamily="18" charset="0"/>
                            <a:cs typeface="NikoshBAN" pitchFamily="2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aseline="0" dirty="0" smtClean="0">
                              <a:latin typeface="Times New Roman" pitchFamily="18" charset="0"/>
                              <a:cs typeface="NikoshBAN" pitchFamily="2" charset="0"/>
                            </a:rPr>
                            <a:t>xi</a:t>
                          </a:r>
                          <a:endParaRPr lang="bn-IN" sz="1800" baseline="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NikoshBAN" pitchFamily="2" charset="0"/>
                              <a:cs typeface="NikoshBAN" pitchFamily="2" charset="0"/>
                            </a:rPr>
                            <a:t>গনসংখ্যা</a:t>
                          </a:r>
                          <a:endParaRPr lang="en-US" sz="18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NikoshBAN" pitchFamily="2" charset="0"/>
                              <a:cs typeface="NikoshBAN" pitchFamily="2" charset="0"/>
                            </a:rPr>
                            <a:t>fi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NikoshBAN" pitchFamily="2" charset="0"/>
                              <a:cs typeface="NikoshBAN" pitchFamily="2" charset="0"/>
                            </a:rPr>
                            <a:t>বিচ্যুতি</a:t>
                          </a:r>
                          <a:r>
                            <a:rPr lang="bn-IN" sz="1800" baseline="0" dirty="0" smtClean="0">
                              <a:latin typeface="NikoshBAN" pitchFamily="2" charset="0"/>
                              <a:cs typeface="NikoshBAN" pitchFamily="2" charset="0"/>
                            </a:rPr>
                            <a:t> সংখ্যা</a:t>
                          </a:r>
                          <a:endParaRPr lang="en-US" sz="1800" baseline="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aseline="0" dirty="0" err="1" smtClean="0">
                              <a:latin typeface="NikoshBAN" pitchFamily="2" charset="0"/>
                              <a:cs typeface="NikoshBAN" pitchFamily="2" charset="0"/>
                            </a:rPr>
                            <a:t>ui</a:t>
                          </a:r>
                          <a:endParaRPr lang="en-US" sz="1800" dirty="0" smtClean="0">
                            <a:latin typeface="NikoshBAN" pitchFamily="2" charset="0"/>
                            <a:cs typeface="NikoshBAN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1146" t="-4464" b="-440179"/>
                          </a:stretch>
                        </a:blipFill>
                      </a:tcPr>
                    </a:tc>
                  </a:tr>
                  <a:tr h="39623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1-</a:t>
                          </a:r>
                          <a:r>
                            <a:rPr lang="en-US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bn-IN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r>
                            <a:rPr lang="en-US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18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35.5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18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1- </a:t>
                          </a: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45.5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14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1- </a:t>
                          </a: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55.5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9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9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6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1- </a:t>
                          </a: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65.5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12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1- </a:t>
                          </a: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r>
                            <a:rPr lang="en-US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75.5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-8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81- 90</a:t>
                          </a:r>
                          <a:endParaRPr lang="en-US" sz="18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85.5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-10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91- 100</a:t>
                          </a:r>
                          <a:endParaRPr lang="en-US" sz="18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95.5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-3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-9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n=50</a:t>
                          </a:r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01146" t="-903333" b="-1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331908" y="2434468"/>
            <a:ext cx="1877891" cy="3077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গড় নির্ণয়  সারনীঃ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ightning Bolt 7"/>
          <p:cNvSpPr/>
          <p:nvPr/>
        </p:nvSpPr>
        <p:spPr>
          <a:xfrm rot="19647199">
            <a:off x="1623723" y="318494"/>
            <a:ext cx="712909" cy="578837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88870" y="284063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লক্ষ্য করি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79" y="656993"/>
            <a:ext cx="1537855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গড় নির্ণয়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1420" y="2338019"/>
            <a:ext cx="4269180" cy="508537"/>
            <a:chOff x="531420" y="2338019"/>
            <a:chExt cx="4269180" cy="508537"/>
          </a:xfrm>
        </p:grpSpPr>
        <p:sp>
          <p:nvSpPr>
            <p:cNvPr id="3" name="TextBox 2"/>
            <p:cNvSpPr txBox="1"/>
            <p:nvPr/>
          </p:nvSpPr>
          <p:spPr>
            <a:xfrm>
              <a:off x="531420" y="2407621"/>
              <a:ext cx="650174" cy="36933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গড়</a:t>
              </a:r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286000" y="2338019"/>
                  <a:ext cx="2514600" cy="508537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a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𝑓𝑖𝑢𝑖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a14:m>
                  <a:r>
                    <a:rPr lang="en-US" dirty="0" smtClean="0"/>
                    <a:t>h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338019"/>
                  <a:ext cx="2514600" cy="50853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39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1407225" y="2407621"/>
              <a:ext cx="680853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07225" y="3048000"/>
            <a:ext cx="3393375" cy="484620"/>
            <a:chOff x="1407225" y="3048000"/>
            <a:chExt cx="3393375" cy="484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286000" y="3048000"/>
                  <a:ext cx="2514600" cy="48462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65.5 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50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10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3048000"/>
                  <a:ext cx="2514600" cy="4846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39" b="-6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1407225" y="3117602"/>
              <a:ext cx="680853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8007" y="3740398"/>
            <a:ext cx="3393375" cy="408156"/>
            <a:chOff x="1428007" y="3740398"/>
            <a:chExt cx="3393375" cy="408156"/>
          </a:xfrm>
        </p:grpSpPr>
        <p:sp>
          <p:nvSpPr>
            <p:cNvPr id="9" name="TextBox 8"/>
            <p:cNvSpPr txBox="1"/>
            <p:nvPr/>
          </p:nvSpPr>
          <p:spPr>
            <a:xfrm>
              <a:off x="2306782" y="3740398"/>
              <a:ext cx="2514600" cy="36933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 65.5 – 0.8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28007" y="3810000"/>
              <a:ext cx="680853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28007" y="4495800"/>
            <a:ext cx="3393375" cy="408156"/>
            <a:chOff x="1428007" y="3740398"/>
            <a:chExt cx="3393375" cy="408156"/>
          </a:xfrm>
        </p:grpSpPr>
        <p:sp>
          <p:nvSpPr>
            <p:cNvPr id="15" name="TextBox 14"/>
            <p:cNvSpPr txBox="1"/>
            <p:nvPr/>
          </p:nvSpPr>
          <p:spPr>
            <a:xfrm>
              <a:off x="2306782" y="3740398"/>
              <a:ext cx="2514600" cy="36933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 64.5 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28007" y="3810000"/>
              <a:ext cx="680853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5873" y="1481056"/>
            <a:ext cx="4581897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আনুমিত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 = 65.5 , n= 50, h=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4372" y="228600"/>
            <a:ext cx="1537855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বাকি অংশ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7" grpId="1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88870" y="284063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785807"/>
            <a:ext cx="7245434" cy="3385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কোন শ্রেনীর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জন শিক্ষার্থীর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নম্বরের সাময়িক পরীক্ষার প্রাপ্ত নম্বরের গনসংখ্যা সারনী হলোঃ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62535"/>
              </p:ext>
            </p:extLst>
          </p:nvPr>
        </p:nvGraphicFramePr>
        <p:xfrm>
          <a:off x="913410" y="3429000"/>
          <a:ext cx="6075218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70857"/>
                <a:gridCol w="870857"/>
                <a:gridCol w="925286"/>
                <a:gridCol w="816428"/>
                <a:gridCol w="870857"/>
                <a:gridCol w="901536"/>
                <a:gridCol w="81939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n-IN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81- 90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1540" y="4648200"/>
            <a:ext cx="1537855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গড় নির্ণয়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8800" y="381000"/>
            <a:ext cx="2209800" cy="2133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9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68582" y="1676400"/>
            <a:ext cx="4953000" cy="3657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678382" y="3158408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 rot="1257173">
            <a:off x="4207299" y="3891774"/>
            <a:ext cx="3048000" cy="2286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1" y="4454150"/>
            <a:ext cx="11430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988870" y="284063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লক্ষ্য করি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66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58985"/>
              </p:ext>
            </p:extLst>
          </p:nvPr>
        </p:nvGraphicFramePr>
        <p:xfrm>
          <a:off x="1559626" y="1752600"/>
          <a:ext cx="5225142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11- 20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21- 30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31- 40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41- 50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678921"/>
              </p:ext>
            </p:extLst>
          </p:nvPr>
        </p:nvGraphicFramePr>
        <p:xfrm>
          <a:off x="2705100" y="2895600"/>
          <a:ext cx="4038600" cy="318821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19200"/>
                <a:gridCol w="990600"/>
                <a:gridCol w="1828800"/>
              </a:tblGrid>
              <a:tr h="140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 গনসংখ্যা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4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31- 40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6718" y="1219200"/>
            <a:ext cx="6400800" cy="3385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কোন শ্রেনীর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জন শিক্ষার্থীর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নম্বরের সাময়িক পরীক্ষার প্রাপ্ত নম্বরের গনসংখ্যা সারনী হলোঃ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72" y="3048000"/>
            <a:ext cx="1537855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নির্ণয়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ightning Bolt 5"/>
          <p:cNvSpPr/>
          <p:nvPr/>
        </p:nvSpPr>
        <p:spPr>
          <a:xfrm>
            <a:off x="713809" y="306780"/>
            <a:ext cx="712909" cy="578837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2824348" y="304800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লক্ষ্য করি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079" y="656993"/>
            <a:ext cx="1537855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মধ্যক নির্ণয়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0630" y="2333733"/>
            <a:ext cx="4364679" cy="522579"/>
            <a:chOff x="531420" y="2338019"/>
            <a:chExt cx="4269180" cy="522579"/>
          </a:xfrm>
        </p:grpSpPr>
        <p:sp>
          <p:nvSpPr>
            <p:cNvPr id="4" name="TextBox 3"/>
            <p:cNvSpPr txBox="1"/>
            <p:nvPr/>
          </p:nvSpPr>
          <p:spPr>
            <a:xfrm>
              <a:off x="531420" y="2407621"/>
              <a:ext cx="650174" cy="33855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মধ্যক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286000" y="2338019"/>
                  <a:ext cx="2514600" cy="522579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L + (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r>
                        <a:rPr lang="en-US" b="0" i="1" smtClean="0">
                          <a:latin typeface="Cambria Math"/>
                        </a:rPr>
                        <m:t>𝐹𝑐</m:t>
                      </m:r>
                      <m:r>
                        <a:rPr lang="en-US" b="0" i="1" smtClean="0">
                          <a:latin typeface="Cambria Math"/>
                        </a:rPr>
                        <m:t>)×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𝑓𝑚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338019"/>
                  <a:ext cx="2514600" cy="52257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647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1407225" y="2407621"/>
              <a:ext cx="680853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17633" y="5048387"/>
            <a:ext cx="3507677" cy="408156"/>
            <a:chOff x="1428007" y="3740398"/>
            <a:chExt cx="3393375" cy="408156"/>
          </a:xfrm>
        </p:grpSpPr>
        <p:sp>
          <p:nvSpPr>
            <p:cNvPr id="14" name="TextBox 13"/>
            <p:cNvSpPr txBox="1"/>
            <p:nvPr/>
          </p:nvSpPr>
          <p:spPr>
            <a:xfrm>
              <a:off x="2306782" y="3740398"/>
              <a:ext cx="2514600" cy="36933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 29.13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28007" y="3810000"/>
              <a:ext cx="680853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9391" y="1219200"/>
                <a:ext cx="5102927" cy="78553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এখানে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bn-IN" b="0" i="1" smtClean="0"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30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তম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পদে</a:t>
                </a:r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মধ্যক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(21- 30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শ্রেনিতে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নিম্ন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latin typeface="NikoshBAN" pitchFamily="2" charset="0"/>
                    <a:cs typeface="NikoshBAN" pitchFamily="2" charset="0"/>
                  </a:rPr>
                  <a:t>সীমা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NikoshBAN" pitchFamily="2" charset="0"/>
                  </a:rPr>
                  <a:t>L= 21,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h= 10 , n=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0, Fc= 17,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fm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16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91" y="1219200"/>
                <a:ext cx="5102927" cy="785536"/>
              </a:xfrm>
              <a:prstGeom prst="rect">
                <a:avLst/>
              </a:prstGeom>
              <a:blipFill rotWithShape="1">
                <a:blip r:embed="rId3"/>
                <a:stretch>
                  <a:fillRect l="-713" r="-119" b="-6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539405" y="2987982"/>
            <a:ext cx="3485905" cy="484043"/>
            <a:chOff x="1180605" y="3735570"/>
            <a:chExt cx="3485905" cy="484043"/>
          </a:xfrm>
        </p:grpSpPr>
        <p:sp>
          <p:nvSpPr>
            <p:cNvPr id="9" name="TextBox 8"/>
            <p:cNvSpPr txBox="1"/>
            <p:nvPr/>
          </p:nvSpPr>
          <p:spPr>
            <a:xfrm>
              <a:off x="1180605" y="3827583"/>
              <a:ext cx="680853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151910" y="3735570"/>
                  <a:ext cx="2514600" cy="484043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21 + (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r>
                        <a:rPr lang="en-US" b="0" i="1" smtClean="0">
                          <a:latin typeface="Cambria Math"/>
                        </a:rPr>
                        <m:t>17</m:t>
                      </m:r>
                      <m:r>
                        <a:rPr lang="en-US" b="0" i="1" smtClean="0">
                          <a:latin typeface="Cambria Math"/>
                        </a:rPr>
                        <m:t>)×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1910" y="3735570"/>
                  <a:ext cx="2514600" cy="48404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83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517633" y="3662485"/>
            <a:ext cx="3507677" cy="485774"/>
            <a:chOff x="1180605" y="3735570"/>
            <a:chExt cx="3485905" cy="485774"/>
          </a:xfrm>
        </p:grpSpPr>
        <p:sp>
          <p:nvSpPr>
            <p:cNvPr id="20" name="TextBox 19"/>
            <p:cNvSpPr txBox="1"/>
            <p:nvPr/>
          </p:nvSpPr>
          <p:spPr>
            <a:xfrm>
              <a:off x="1180605" y="3827583"/>
              <a:ext cx="680853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151910" y="3735570"/>
                  <a:ext cx="2514600" cy="485774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21 + (30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17</m:t>
                      </m:r>
                      <m:r>
                        <a:rPr lang="en-US" b="0" i="1" smtClean="0">
                          <a:latin typeface="Cambria Math"/>
                        </a:rPr>
                        <m:t>)×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1910" y="3735570"/>
                  <a:ext cx="2514600" cy="48577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432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1556026" y="4375823"/>
            <a:ext cx="3469284" cy="408156"/>
            <a:chOff x="1428007" y="3740398"/>
            <a:chExt cx="3393375" cy="408156"/>
          </a:xfrm>
        </p:grpSpPr>
        <p:sp>
          <p:nvSpPr>
            <p:cNvPr id="23" name="TextBox 22"/>
            <p:cNvSpPr txBox="1"/>
            <p:nvPr/>
          </p:nvSpPr>
          <p:spPr>
            <a:xfrm>
              <a:off x="2306782" y="3740398"/>
              <a:ext cx="2514600" cy="36933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 21+ 8.13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28007" y="3810000"/>
              <a:ext cx="680853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7200" y="5660571"/>
            <a:ext cx="8305800" cy="3385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সংখ্যাসুচক উপাত্ত ক্রমানুসারে সাজিয়ে সমান দুই ভাগে ভাগ করে যে মান পাওয়া যায় তাহাকেই উপাত্তগুলোর মধ্যক বলে।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9082" y="287661"/>
            <a:ext cx="1537855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বাকি অংশ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ronjan\Desktop\লগো LOGO\PATARN\HHHH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36171"/>
            <a:ext cx="1895475" cy="241935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K -pictur\DSC_0165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03" y="930124"/>
            <a:ext cx="2167907" cy="2421438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817917"/>
            <a:ext cx="3886200" cy="1785104"/>
          </a:xfrm>
          <a:prstGeom prst="rect">
            <a:avLst/>
          </a:prstGeom>
          <a:ln w="1016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i="1" dirty="0">
                <a:latin typeface="NikoshBAN" panose="02000000000000000000" pitchFamily="2" charset="0"/>
                <a:cs typeface="NikoshBAN" panose="02000000000000000000" pitchFamily="2" charset="0"/>
              </a:rPr>
              <a:t>কৈলাশ রায়</a:t>
            </a:r>
          </a:p>
          <a:p>
            <a:pPr algn="ctr"/>
            <a:r>
              <a:rPr lang="bn-BD" i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শিক্ষক(গণিত)</a:t>
            </a:r>
          </a:p>
          <a:p>
            <a:pPr algn="ctr"/>
            <a:r>
              <a:rPr lang="bn-BD" i="1" dirty="0">
                <a:latin typeface="NikoshBAN" panose="02000000000000000000" pitchFamily="2" charset="0"/>
                <a:cs typeface="NikoshBAN" panose="02000000000000000000" pitchFamily="2" charset="0"/>
              </a:rPr>
              <a:t>দেবীডুবা বালিকা উচ্চ বিদ্যালয়</a:t>
            </a:r>
          </a:p>
          <a:p>
            <a:pPr algn="ctr"/>
            <a:r>
              <a:rPr lang="bn-BD" i="1" dirty="0">
                <a:latin typeface="NikoshBAN" panose="02000000000000000000" pitchFamily="2" charset="0"/>
                <a:cs typeface="NikoshBAN" panose="02000000000000000000" pitchFamily="2" charset="0"/>
              </a:rPr>
              <a:t>দেবীগঞ্জ, পঞ্চগড়।</a:t>
            </a:r>
            <a:endParaRPr lang="en-US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i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-</a:t>
            </a:r>
            <a:r>
              <a:rPr lang="en-US" i="1" dirty="0">
                <a:latin typeface="NikoshBAN" panose="02000000000000000000" pitchFamily="2" charset="0"/>
                <a:cs typeface="NikoshBAN" panose="02000000000000000000" pitchFamily="2" charset="0"/>
              </a:rPr>
              <a:t>01723209721</a:t>
            </a:r>
          </a:p>
          <a:p>
            <a:pPr algn="ctr"/>
            <a:r>
              <a:rPr lang="en-US" i="1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r>
              <a:rPr lang="en-US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i="1" dirty="0">
                <a:latin typeface="NikoshBAN" panose="02000000000000000000" pitchFamily="2" charset="0"/>
                <a:cs typeface="NikoshBAN" panose="02000000000000000000" pitchFamily="2" charset="0"/>
              </a:rPr>
              <a:t>kailashroy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en-US" i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3794166"/>
            <a:ext cx="3200400" cy="1754326"/>
          </a:xfrm>
          <a:prstGeom prst="rect">
            <a:avLst/>
          </a:prstGeom>
          <a:ln w="8890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BD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আধ্যায়ঃ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সতেরো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bn-BD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BD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২১/১২/২০১৯  </a:t>
            </a:r>
            <a:r>
              <a:rPr lang="en-US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42013" y="651781"/>
            <a:ext cx="534637" cy="5407479"/>
            <a:chOff x="4521777" y="662418"/>
            <a:chExt cx="534637" cy="5407479"/>
          </a:xfrm>
        </p:grpSpPr>
        <p:sp>
          <p:nvSpPr>
            <p:cNvPr id="2" name="Rectangle 1"/>
            <p:cNvSpPr/>
            <p:nvPr/>
          </p:nvSpPr>
          <p:spPr>
            <a:xfrm>
              <a:off x="4728110" y="662418"/>
              <a:ext cx="152400" cy="540747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76800" y="1001740"/>
              <a:ext cx="179614" cy="469964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21777" y="1016336"/>
              <a:ext cx="179614" cy="469964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687379"/>
              </p:ext>
            </p:extLst>
          </p:nvPr>
        </p:nvGraphicFramePr>
        <p:xfrm>
          <a:off x="1905000" y="1066800"/>
          <a:ext cx="5225142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11- 20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21- 30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31- 40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41- 50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57395" y="300842"/>
            <a:ext cx="6400800" cy="584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কোন শ্রেনীর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জন শিক্ষার্থীর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নম্বরের সাময়িক পরীক্ষার প্রাপ্ত নম্বরের গনসংখ্যা সারনী </a:t>
            </a:r>
            <a:r>
              <a:rPr lang="bn-IN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প্রচুরক নির্ণয়ঃ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875" y="1997816"/>
            <a:ext cx="1537855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নির্ণয়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75" y="2514600"/>
            <a:ext cx="5102927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প্রচুরক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n-IN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bn-IN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শ্রেনিতে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NikoshBAN" pitchFamily="2" charset="0"/>
              </a:rPr>
              <a:t>L=</a:t>
            </a:r>
            <a:r>
              <a:rPr lang="bn-IN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NikoshBAN" pitchFamily="2" charset="0"/>
              </a:rPr>
              <a:t>31,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h= 10 , f1= 2, f2= 9,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0" y="3309289"/>
            <a:ext cx="4364679" cy="522579"/>
            <a:chOff x="531420" y="2338019"/>
            <a:chExt cx="4269180" cy="522579"/>
          </a:xfrm>
        </p:grpSpPr>
        <p:sp>
          <p:nvSpPr>
            <p:cNvPr id="7" name="TextBox 6"/>
            <p:cNvSpPr txBox="1"/>
            <p:nvPr/>
          </p:nvSpPr>
          <p:spPr>
            <a:xfrm>
              <a:off x="531420" y="2407621"/>
              <a:ext cx="650174" cy="33855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NikoshBAN" pitchFamily="2" charset="0"/>
                  <a:cs typeface="NikoshBAN" pitchFamily="2" charset="0"/>
                </a:rPr>
                <a:t>প্রচুরক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286000" y="2338019"/>
                  <a:ext cx="2514600" cy="522579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L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0" y="2338019"/>
                  <a:ext cx="2514600" cy="52257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08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1407225" y="2407621"/>
              <a:ext cx="680853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57395" y="3984268"/>
            <a:ext cx="3469284" cy="485518"/>
            <a:chOff x="1657395" y="3984268"/>
            <a:chExt cx="3469284" cy="485518"/>
          </a:xfrm>
        </p:grpSpPr>
        <p:sp>
          <p:nvSpPr>
            <p:cNvPr id="10" name="TextBox 9"/>
            <p:cNvSpPr txBox="1"/>
            <p:nvPr/>
          </p:nvSpPr>
          <p:spPr>
            <a:xfrm>
              <a:off x="1657395" y="4076280"/>
              <a:ext cx="696083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55829" y="3984268"/>
                  <a:ext cx="2570850" cy="485518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31+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1</m:t>
                      </m:r>
                      <m:r>
                        <a:rPr lang="en-US" b="0" i="1" dirty="0" smtClean="0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829" y="3984268"/>
                  <a:ext cx="2570850" cy="48551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08" b="-6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687083" y="4637575"/>
            <a:ext cx="3469284" cy="369332"/>
            <a:chOff x="1657395" y="3984268"/>
            <a:chExt cx="3469284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1657395" y="4015046"/>
              <a:ext cx="696083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555829" y="3984268"/>
                  <a:ext cx="2570850" cy="369332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31+ 1.82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829" y="3984268"/>
                  <a:ext cx="257085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408" t="-4688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721719" y="5334000"/>
            <a:ext cx="3469284" cy="369332"/>
            <a:chOff x="1657395" y="3984268"/>
            <a:chExt cx="346928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1657395" y="3999657"/>
              <a:ext cx="696083" cy="3385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555829" y="3984268"/>
                  <a:ext cx="2570850" cy="369332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32.82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829" y="3984268"/>
                  <a:ext cx="257085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643" t="-4615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Lightning Bolt 18"/>
          <p:cNvSpPr/>
          <p:nvPr/>
        </p:nvSpPr>
        <p:spPr>
          <a:xfrm rot="19805668">
            <a:off x="713809" y="306780"/>
            <a:ext cx="712909" cy="578837"/>
          </a:xfrm>
          <a:prstGeom prst="lightningBol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" y="5835891"/>
            <a:ext cx="6019800" cy="3385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কোন  উপাত্তে যে সংখ্যাটি  সবচেয়ে বেশি বার থাকে তাকে  প্রচুরক  বলে।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988870" y="284063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লক্ষ্য করি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Nironjan\Desktop\করপররক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9"/>
          <a:stretch/>
        </p:blipFill>
        <p:spPr bwMode="auto">
          <a:xfrm>
            <a:off x="1371600" y="1143000"/>
            <a:ext cx="5753913" cy="4119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5589" y="5606534"/>
            <a:ext cx="17526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আয়ত 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06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ronjan\Desktop\ররররর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1" y="1981200"/>
            <a:ext cx="4004465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791200"/>
            <a:ext cx="76200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উপাত্তসমুহকে অবিছিন্ন আয়তক্ষেত্র দ্বারা প্রকাশ করলে যে লেখচিত্র পাওয়া যায় তাকে আয়ত 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6240" y="1828800"/>
            <a:ext cx="3253839" cy="3124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2988870" y="284063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লক্ষ্য করি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971800"/>
            <a:ext cx="3505200" cy="304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461141"/>
            <a:ext cx="6400800" cy="3077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কোন শ্রেনীর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জন শিক্ষার্থীর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 নম্বরের সাময়িক পরীক্ষার প্রাপ্ত নম্বরের গনসংখ্যা সারনী হলোঃ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887537"/>
              </p:ext>
            </p:extLst>
          </p:nvPr>
        </p:nvGraphicFramePr>
        <p:xfrm>
          <a:off x="1066800" y="990600"/>
          <a:ext cx="5225142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11- 20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21- 30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31- 40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41- 50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135088"/>
            <a:ext cx="34290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সারনী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নির্ণয়ঃ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01972"/>
              </p:ext>
            </p:extLst>
          </p:nvPr>
        </p:nvGraphicFramePr>
        <p:xfrm>
          <a:off x="4267200" y="3048000"/>
          <a:ext cx="4114800" cy="29717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34440"/>
                <a:gridCol w="1728216"/>
                <a:gridCol w="1152144"/>
              </a:tblGrid>
              <a:tr h="512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অবিছিন্ন</a:t>
                      </a:r>
                      <a:r>
                        <a:rPr lang="bn-IN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গনসংখ্যা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1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+mn-cs"/>
                        </a:rPr>
                        <a:t>0.5-</a:t>
                      </a:r>
                      <a:r>
                        <a:rPr lang="bn-IN" sz="1600" baseline="0" dirty="0" smtClean="0">
                          <a:latin typeface="Times New Roman" pitchFamily="18" charset="0"/>
                          <a:cs typeface="+mn-cs"/>
                        </a:rPr>
                        <a:t> 10.5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10,5- 20.5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20.5- 30.5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31- 40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30.5-</a:t>
                      </a:r>
                      <a:r>
                        <a:rPr lang="bn-IN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40.5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1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40.5- 50.5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triped Right Arrow 6"/>
          <p:cNvSpPr/>
          <p:nvPr/>
        </p:nvSpPr>
        <p:spPr>
          <a:xfrm>
            <a:off x="609600" y="461141"/>
            <a:ext cx="609600" cy="381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88870" y="284063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638800" y="607913"/>
            <a:ext cx="2362200" cy="21352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4696" y="2895600"/>
            <a:ext cx="6400800" cy="3077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কোন শ্রেনীর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জন শিক্ষার্থীর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 নম্বরের সাময়িক পরীক্ষার প্রাপ্ত নম্বরের গনসংখ্যা সারনী হলোঃ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24124"/>
              </p:ext>
            </p:extLst>
          </p:nvPr>
        </p:nvGraphicFramePr>
        <p:xfrm>
          <a:off x="814696" y="3429000"/>
          <a:ext cx="5225142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11- 20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21- 30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31- 40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41- 50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7234" y="4572000"/>
            <a:ext cx="34290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সারনী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নির্ণয়ঃ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99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ronjan\Desktop\rrrrr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639298" cy="2819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iped Right Arrow 2"/>
          <p:cNvSpPr/>
          <p:nvPr/>
        </p:nvSpPr>
        <p:spPr>
          <a:xfrm>
            <a:off x="838200" y="4646819"/>
            <a:ext cx="609600" cy="381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85610" y="4658487"/>
            <a:ext cx="34290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গনসংখ্যা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বহুভুজ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40823"/>
            <a:ext cx="4038600" cy="2759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2988870" y="284063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লক্ষ্য করি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272828"/>
            <a:ext cx="7924800" cy="9233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অবিছিন্ন উপাত্তসমুহকে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শ্রেনী ব্যাবধানের বিপরীত গনসংখ্যা নির্দেশক বিন্দু সমুহকে পর্যাক্রমে রেখাংশ দ্বারা সংযুক্ত করে যে লেখচিত্র পাওয়া যায় তাকে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গনসংখ্যা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বহুভুজ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বলে।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135" y="2667000"/>
            <a:ext cx="3513117" cy="2971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84745"/>
              </p:ext>
            </p:extLst>
          </p:nvPr>
        </p:nvGraphicFramePr>
        <p:xfrm>
          <a:off x="1447800" y="533400"/>
          <a:ext cx="7086600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901536"/>
                <a:gridCol w="819397"/>
                <a:gridCol w="1011382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n-IN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81- 90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91- 100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378058"/>
              </p:ext>
            </p:extLst>
          </p:nvPr>
        </p:nvGraphicFramePr>
        <p:xfrm>
          <a:off x="4343400" y="2667000"/>
          <a:ext cx="4114800" cy="295655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34440"/>
                <a:gridCol w="1728216"/>
                <a:gridCol w="1152144"/>
              </a:tblGrid>
              <a:tr h="304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অবিছিন্ন</a:t>
                      </a:r>
                      <a:r>
                        <a:rPr lang="bn-IN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গনসংখ্যা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962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n-IN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0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6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81- 90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85.5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91- 100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95.5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5117" y="1600200"/>
            <a:ext cx="34290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সারনী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গনসংখ্যা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বহুভুজ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নির্ণয়ঃ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533400" y="685800"/>
            <a:ext cx="609600" cy="381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ronjan\Desktop\রররর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1021"/>
            <a:ext cx="4953000" cy="3678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5000892"/>
            <a:ext cx="16002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অজীভ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রেখা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1869374" y="5000892"/>
            <a:ext cx="609600" cy="381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2988870" y="284063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</a:rPr>
              <a:t>লক্ষ্য করি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562600"/>
            <a:ext cx="79248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কোন শ্রেনির উচ্চ সীমার বিন্দু গুলিকে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ক্ত হস্তে যুক্ত করলে যে রেখা পাওয়া যায় তাকে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অজীভ রেখা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বলে।</a:t>
            </a:r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ronjan\Desktop\ুুুুুুু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b="4245"/>
          <a:stretch/>
        </p:blipFill>
        <p:spPr bwMode="auto">
          <a:xfrm>
            <a:off x="977735" y="1066799"/>
            <a:ext cx="5705475" cy="51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501134"/>
            <a:ext cx="34290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সারণী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অজীভ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672935" y="504701"/>
            <a:ext cx="609600" cy="381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546" y="2133600"/>
            <a:ext cx="3810000" cy="3505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59301"/>
              </p:ext>
            </p:extLst>
          </p:nvPr>
        </p:nvGraphicFramePr>
        <p:xfrm>
          <a:off x="4724400" y="2133600"/>
          <a:ext cx="4038600" cy="342009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19200"/>
                <a:gridCol w="990600"/>
                <a:gridCol w="1828800"/>
              </a:tblGrid>
              <a:tr h="597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8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 গনসংখ্যা</a:t>
                      </a: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4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31- 40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" y="1538916"/>
            <a:ext cx="34290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সারনী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অজীভ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নির্ণয়ঃ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547255" y="685800"/>
            <a:ext cx="609600" cy="381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702233"/>
              </p:ext>
            </p:extLst>
          </p:nvPr>
        </p:nvGraphicFramePr>
        <p:xfrm>
          <a:off x="1578429" y="478015"/>
          <a:ext cx="5225142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11- 20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21- 30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31- 40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41- 50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ronjan\Desktop\লগো LOGO\PATARN\gggff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70" y="304800"/>
            <a:ext cx="2474524" cy="2653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ronjan\Desktop\লগো LOGO\বাতায়ন লগো\TP_WSIS_2019_Re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r="52802"/>
          <a:stretch/>
        </p:blipFill>
        <p:spPr bwMode="auto">
          <a:xfrm>
            <a:off x="4928136" y="304800"/>
            <a:ext cx="2909455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5325" y="3124200"/>
            <a:ext cx="290054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প্রধান মন্ত্রী-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হাচিনা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148940"/>
            <a:ext cx="31490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বঙ্গবন্ধু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মুজিবর রহমান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Nironjan\Desktop\জজজজ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68" y="3669268"/>
            <a:ext cx="2619375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8463" y="5719350"/>
            <a:ext cx="454713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ডিজিটাল বাংলাদেশের রুপকার- সজীব ওয়াজেদ জয়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280" y="3161805"/>
            <a:ext cx="761999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তথ্য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88870" y="284063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68537"/>
              </p:ext>
            </p:extLst>
          </p:nvPr>
        </p:nvGraphicFramePr>
        <p:xfrm>
          <a:off x="1066800" y="2667000"/>
          <a:ext cx="6215743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70857"/>
                <a:gridCol w="925286"/>
                <a:gridCol w="816428"/>
                <a:gridCol w="870857"/>
                <a:gridCol w="901536"/>
                <a:gridCol w="819397"/>
                <a:gridCol w="1011382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 </a:t>
                      </a:r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81- 90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91- 100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5029" y="4097170"/>
            <a:ext cx="4050721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সারনী থেকে মধ্যক , প্রচুরক নির্ণয় কর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029" y="1752600"/>
            <a:ext cx="7108371" cy="3385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কোন শ্রেনীর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শিক্ষার্থীর  সাময়িক পরীক্ষার </a:t>
            </a:r>
            <a:r>
              <a:rPr lang="bn-IN" sz="1600" dirty="0">
                <a:latin typeface="NikoshBAN" pitchFamily="2" charset="0"/>
                <a:cs typeface="NikoshBAN" pitchFamily="2" charset="0"/>
              </a:rPr>
              <a:t>নম্বরের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প্রাপ্ত নম্বরের গনসংখ্যা সারনী হলোঃ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99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88870" y="284063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553" y="5105400"/>
            <a:ext cx="34290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সারনী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অজীভ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নির্ণয়ঃ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368586"/>
              </p:ext>
            </p:extLst>
          </p:nvPr>
        </p:nvGraphicFramePr>
        <p:xfrm>
          <a:off x="965363" y="3810000"/>
          <a:ext cx="5225142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11- 20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21- 30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31- 40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41- 50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6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486400" y="575256"/>
            <a:ext cx="2133600" cy="19828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2920348"/>
            <a:ext cx="6400800" cy="3077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কোন শ্রেনীর 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জন শিক্ষার্থীর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bn-IN" sz="1400" dirty="0" smtClean="0">
                <a:latin typeface="NikoshBAN" pitchFamily="2" charset="0"/>
                <a:cs typeface="NikoshBAN" pitchFamily="2" charset="0"/>
              </a:rPr>
              <a:t> নম্বরের সাময়িক পরীক্ষার প্রাপ্ত নম্বরের গনসংখ্যা সারনী হলোঃ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99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31370" y="388919"/>
            <a:ext cx="8154227" cy="563879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029614">
            <a:off x="4004851" y="4100414"/>
            <a:ext cx="433552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5400" b="1" i="1" dirty="0" smtClean="0">
                <a:ln/>
                <a:solidFill>
                  <a:srgbClr val="C00000"/>
                </a:solidFill>
              </a:rPr>
              <a:t>ধন্যবাদ</a:t>
            </a:r>
            <a:endParaRPr lang="en-US" sz="5400" b="1" i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6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ronjan\Desktop\lk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6890"/>
            <a:ext cx="4641742" cy="4847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758934"/>
            <a:ext cx="33528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বাংলাদেশের আটটি বিভাগ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ronjan\Desktop\jk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7239000" cy="475488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5588537"/>
            <a:ext cx="3810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mtClean="0">
                <a:latin typeface="NikoshBAN" pitchFamily="2" charset="0"/>
                <a:cs typeface="NikoshBAN" pitchFamily="2" charset="0"/>
              </a:rPr>
              <a:t>তথ্য- লাখো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মানুষের সমাবেশের চিত্র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282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43193"/>
              </p:ext>
            </p:extLst>
          </p:nvPr>
        </p:nvGraphicFramePr>
        <p:xfrm>
          <a:off x="762000" y="457200"/>
          <a:ext cx="7543799" cy="53274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66800"/>
                <a:gridCol w="990600"/>
                <a:gridCol w="1016215"/>
                <a:gridCol w="1163705"/>
                <a:gridCol w="1020482"/>
                <a:gridCol w="1066797"/>
                <a:gridCol w="1219200"/>
              </a:tblGrid>
              <a:tr h="4539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বিভাগ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জনসংখ্যা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অবস্থান</a:t>
                      </a:r>
                    </a:p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(কিমি</a:t>
                      </a:r>
                      <a:r>
                        <a:rPr lang="bn-IN" baseline="30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জনসংখ্যার</a:t>
                      </a:r>
                    </a:p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ঘনত্ব(মানূষ/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কিমি</a:t>
                      </a:r>
                      <a:r>
                        <a:rPr lang="bn-IN" baseline="30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লিঙ্গের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অনুপাত</a:t>
                      </a:r>
                    </a:p>
                    <a:p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(১০০ নারী প্রতি</a:t>
                      </a:r>
                    </a:p>
                    <a:p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পুরুষ)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420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১৯৯১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২০০১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২০১১</a:t>
                      </a:r>
                    </a:p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(আদমশুমারী)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3940">
                <a:tc>
                  <a:txBody>
                    <a:bodyPr/>
                    <a:lstStyle/>
                    <a:p>
                      <a:r>
                        <a:rPr lang="bn-IN" sz="1000" u="none" strike="noStrike" dirty="0">
                          <a:solidFill>
                            <a:srgbClr val="0B0080"/>
                          </a:solidFill>
                          <a:effectLst/>
                          <a:hlinkClick r:id="rId2" tooltip="ঢাকা বিভাগ"/>
                        </a:rPr>
                        <a:t>ঢাকা বিভাগ</a:t>
                      </a:r>
                      <a:endParaRPr lang="bn-IN" sz="1000" dirty="0">
                        <a:effectLst/>
                      </a:endParaRP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৩২,৬৬৫,৯৭৫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৩৯,০৪৪,৭১৬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৪৭,৪২৪,৪১৮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৩১,১৭৭.৭৪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১,৫০২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১০৩.৯</a:t>
                      </a:r>
                    </a:p>
                  </a:txBody>
                  <a:tcPr marL="50854" marR="50854" marT="25427" marB="25427" anchor="ctr"/>
                </a:tc>
              </a:tr>
              <a:tr h="453940">
                <a:tc>
                  <a:txBody>
                    <a:bodyPr/>
                    <a:lstStyle/>
                    <a:p>
                      <a:r>
                        <a:rPr lang="bn-IN" sz="1000" u="none" strike="noStrike" dirty="0">
                          <a:solidFill>
                            <a:srgbClr val="0B0080"/>
                          </a:solidFill>
                          <a:effectLst/>
                          <a:hlinkClick r:id="rId3" tooltip="রাজশাহী বিভাগ"/>
                        </a:rPr>
                        <a:t>রাজশাহী বিভাগ</a:t>
                      </a:r>
                      <a:endParaRPr lang="bn-IN" sz="1000" dirty="0">
                        <a:effectLst/>
                      </a:endParaRP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 dirty="0">
                          <a:effectLst/>
                        </a:rPr>
                        <a:t>১৪,২১২,০৬৫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 dirty="0">
                          <a:effectLst/>
                        </a:rPr>
                        <a:t>১৬,৩৫৪,৭২৩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১৮,৪৮৪,৮৫৮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 dirty="0">
                          <a:effectLst/>
                        </a:rPr>
                        <a:t>১৮,১৫৩.০৮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১,০০৭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১০০.৪</a:t>
                      </a:r>
                    </a:p>
                  </a:txBody>
                  <a:tcPr marL="50854" marR="50854" marT="25427" marB="25427" anchor="ctr"/>
                </a:tc>
              </a:tr>
              <a:tr h="453940">
                <a:tc>
                  <a:txBody>
                    <a:bodyPr/>
                    <a:lstStyle/>
                    <a:p>
                      <a:r>
                        <a:rPr lang="bn-IN" sz="1000" u="none" strike="noStrike">
                          <a:solidFill>
                            <a:srgbClr val="0B0080"/>
                          </a:solidFill>
                          <a:effectLst/>
                          <a:hlinkClick r:id="rId4" tooltip="খুলনা বিভাগ"/>
                        </a:rPr>
                        <a:t>খুলনা বিভাগ</a:t>
                      </a:r>
                      <a:endParaRPr lang="bn-IN" sz="1000">
                        <a:effectLst/>
                      </a:endParaRP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 dirty="0">
                          <a:effectLst/>
                        </a:rPr>
                        <a:t>১২,৬৮৮,৩৮৩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 dirty="0">
                          <a:effectLst/>
                        </a:rPr>
                        <a:t>১৪,৭০৫,২২৩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১৫,৬৮৭,৭৫৯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২২,২৮৪.২২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৬৯৯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১০০</a:t>
                      </a:r>
                    </a:p>
                  </a:txBody>
                  <a:tcPr marL="50854" marR="50854" marT="25427" marB="25427" anchor="ctr"/>
                </a:tc>
              </a:tr>
              <a:tr h="453940">
                <a:tc>
                  <a:txBody>
                    <a:bodyPr/>
                    <a:lstStyle/>
                    <a:p>
                      <a:r>
                        <a:rPr lang="bn-IN" sz="1000" u="none" strike="noStrike">
                          <a:solidFill>
                            <a:srgbClr val="0B0080"/>
                          </a:solidFill>
                          <a:effectLst/>
                          <a:hlinkClick r:id="rId5" tooltip="রংপুর বিভাগ"/>
                        </a:rPr>
                        <a:t>রংপুর বিভাগ</a:t>
                      </a:r>
                      <a:endParaRPr lang="bn-IN" sz="1000">
                        <a:effectLst/>
                      </a:endParaRP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১১,৯৯৭,৯৭৯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 dirty="0">
                          <a:effectLst/>
                        </a:rPr>
                        <a:t>১৩,৮৪৭,১৫০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 dirty="0">
                          <a:effectLst/>
                        </a:rPr>
                        <a:t>১৫,৭৮৭,৭৫৮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১৬,১৮৪.৯৯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৯৬০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৯৯.৮</a:t>
                      </a:r>
                    </a:p>
                  </a:txBody>
                  <a:tcPr marL="50854" marR="50854" marT="25427" marB="25427" anchor="ctr"/>
                </a:tc>
              </a:tr>
              <a:tr h="453940">
                <a:tc>
                  <a:txBody>
                    <a:bodyPr/>
                    <a:lstStyle/>
                    <a:p>
                      <a:r>
                        <a:rPr lang="bn-IN" sz="1000" u="none" strike="noStrike">
                          <a:solidFill>
                            <a:srgbClr val="0B0080"/>
                          </a:solidFill>
                          <a:effectLst/>
                          <a:hlinkClick r:id="rId6" tooltip="সিলেট বিভাগ"/>
                        </a:rPr>
                        <a:t>সিলেট বিভাগ</a:t>
                      </a:r>
                      <a:endParaRPr lang="bn-IN" sz="1000">
                        <a:effectLst/>
                      </a:endParaRP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৬,৭৬৫,০৩৯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৭,৯৩৯,৩৪৩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৯,৯১০,২১৯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 dirty="0">
                          <a:effectLst/>
                        </a:rPr>
                        <a:t>১২,৬৩৫.২২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 dirty="0">
                          <a:effectLst/>
                        </a:rPr>
                        <a:t>৭৭৯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৯৯.১</a:t>
                      </a:r>
                    </a:p>
                  </a:txBody>
                  <a:tcPr marL="50854" marR="50854" marT="25427" marB="25427" anchor="ctr"/>
                </a:tc>
              </a:tr>
              <a:tr h="453940">
                <a:tc>
                  <a:txBody>
                    <a:bodyPr/>
                    <a:lstStyle/>
                    <a:p>
                      <a:r>
                        <a:rPr lang="bn-IN" sz="1000" u="none" strike="noStrike">
                          <a:solidFill>
                            <a:srgbClr val="0B0080"/>
                          </a:solidFill>
                          <a:effectLst/>
                          <a:hlinkClick r:id="rId7" tooltip="বরিশাল বিভাগ"/>
                        </a:rPr>
                        <a:t>বরিশাল বিভাগ</a:t>
                      </a:r>
                      <a:endParaRPr lang="bn-IN" sz="1000">
                        <a:effectLst/>
                      </a:endParaRP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৭,৪৬২,৬৪৩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৮,১৭৩,৭১৮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৮,৩২৫,৬৬৬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১৩,২২৫.২০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 dirty="0">
                          <a:effectLst/>
                        </a:rPr>
                        <a:t>৬১৩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 dirty="0">
                          <a:effectLst/>
                        </a:rPr>
                        <a:t>৯৬.৮</a:t>
                      </a:r>
                    </a:p>
                  </a:txBody>
                  <a:tcPr marL="50854" marR="50854" marT="25427" marB="25427" anchor="ctr"/>
                </a:tc>
              </a:tr>
              <a:tr h="453940">
                <a:tc>
                  <a:txBody>
                    <a:bodyPr/>
                    <a:lstStyle/>
                    <a:p>
                      <a:r>
                        <a:rPr lang="bn-IN" sz="1000" u="none" strike="noStrike">
                          <a:solidFill>
                            <a:srgbClr val="0B0080"/>
                          </a:solidFill>
                          <a:effectLst/>
                          <a:hlinkClick r:id="rId8" tooltip="চট্টগ্রাম বিভাগ"/>
                        </a:rPr>
                        <a:t>চট্টগ্রাম বিভাগ</a:t>
                      </a:r>
                      <a:endParaRPr lang="bn-IN" sz="1000">
                        <a:effectLst/>
                      </a:endParaRP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২০,৫২২,৯০৮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২৪,২৯০,৩৮৪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২৮,৪২৩,০১৯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৩৩,৯০৮.৫৫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৮৩১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 dirty="0">
                          <a:effectLst/>
                        </a:rPr>
                        <a:t>৯৩.১</a:t>
                      </a:r>
                    </a:p>
                  </a:txBody>
                  <a:tcPr marL="50854" marR="50854" marT="25427" marB="25427" anchor="ctr"/>
                </a:tc>
              </a:tr>
              <a:tr h="453940">
                <a:tc>
                  <a:txBody>
                    <a:bodyPr/>
                    <a:lstStyle/>
                    <a:p>
                      <a:r>
                        <a:rPr lang="bn-IN" sz="1000" b="1">
                          <a:effectLst/>
                        </a:rPr>
                        <a:t>মোট</a:t>
                      </a:r>
                      <a:endParaRPr lang="bn-IN" sz="1000">
                        <a:effectLst/>
                      </a:endParaRP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১০৬,৩১৪,৯৯২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১২৪,৩৫৫,২৬৩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১৪৯,৭৭২,৩৬৪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১৪৭,৫৬৯.০৬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r>
                        <a:rPr lang="bn-IN" sz="1000">
                          <a:effectLst/>
                        </a:rPr>
                        <a:t>৯৬৪</a:t>
                      </a:r>
                    </a:p>
                  </a:txBody>
                  <a:tcPr marL="50854" marR="50854" marT="25427" marB="25427"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50854" marR="50854" marT="25427" marB="25427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5940424"/>
            <a:ext cx="549609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বাংলাদেশের ২০১১ ইং সালের আদমশুমারী অনুযায়ী জনসংখ্যার তথ্য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821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ronjan\Desktop\hjhhh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5" b="17536"/>
          <a:stretch/>
        </p:blipFill>
        <p:spPr bwMode="auto">
          <a:xfrm>
            <a:off x="1064823" y="1524000"/>
            <a:ext cx="57912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726562"/>
            <a:ext cx="70104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বাংলাদেশের ২০১১ ইং সালের আদমশুমারী অনুযায়ী বিভিন্ন বর্ণের  জনসংখ্যা তথ্য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447800" y="2112818"/>
            <a:ext cx="4633356" cy="2286000"/>
          </a:xfrm>
          <a:prstGeom prst="verticalScroll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838200"/>
            <a:ext cx="3048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এশো আজকের পাঠ-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1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iped Right Arrow 2"/>
          <p:cNvSpPr/>
          <p:nvPr/>
        </p:nvSpPr>
        <p:spPr>
          <a:xfrm>
            <a:off x="1371600" y="438150"/>
            <a:ext cx="609600" cy="38100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9517" y="2291569"/>
            <a:ext cx="4581897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গড় নির্ণয় করতে পারবে।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824348" y="304800"/>
            <a:ext cx="2052452" cy="6477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শিখন ফল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813899"/>
            <a:ext cx="4581897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মধ্যক , প্রচুরক নির্ণয় করতে পারবে।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336229"/>
            <a:ext cx="4581897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আয়ত লেখ নির্ণয় করতে পারবে।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858559"/>
            <a:ext cx="4581897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গনসংখ্যা বহুভুজ নির্ণয় করতে পারবে।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380889"/>
            <a:ext cx="4581897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অ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জি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ভ রেখা নির্ণয় করতে পারবে।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0403" y="1667102"/>
            <a:ext cx="3124200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------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435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1331</Words>
  <Application>Microsoft Office PowerPoint</Application>
  <PresentationFormat>On-screen Show (4:3)</PresentationFormat>
  <Paragraphs>478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USER PC</cp:lastModifiedBy>
  <cp:revision>112</cp:revision>
  <dcterms:created xsi:type="dcterms:W3CDTF">2006-08-16T00:00:00Z</dcterms:created>
  <dcterms:modified xsi:type="dcterms:W3CDTF">2019-12-21T16:22:41Z</dcterms:modified>
</cp:coreProperties>
</file>