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0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5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9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0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9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86069-5BFB-46A4-8AD0-C5DBD5F6C31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6CE9-9F6A-4B3F-B1D8-F4BBB5C23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0" y="-13855"/>
            <a:ext cx="12192000" cy="862149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82" y="897578"/>
            <a:ext cx="6303818" cy="59604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14"/>
            <a:ext cx="5929746" cy="600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5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69272" y="0"/>
            <a:ext cx="12122727" cy="10058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নতুন শব্দের অর্থ 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18903"/>
            <a:ext cx="3239589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১) ‘বিরলে’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12126"/>
            <a:ext cx="3291841" cy="15283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২) ‘নিশা’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9669"/>
            <a:ext cx="3285311" cy="16197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৩) ‘সততা’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23414"/>
            <a:ext cx="3291840" cy="10863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৪) ‘বারি’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5748" y="1005840"/>
            <a:ext cx="5386251" cy="13977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১) একান্ত নিরিবিলিতে।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7816" y="2364377"/>
            <a:ext cx="5164183" cy="15174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২) রাত্রি।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0069" y="3905794"/>
            <a:ext cx="5111930" cy="1476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৩) সর্বদা।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068" y="5368834"/>
            <a:ext cx="5111931" cy="12148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৪) পানি বা জল।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1031966"/>
            <a:ext cx="3749040" cy="13846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3" y="2338251"/>
            <a:ext cx="3853543" cy="15435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89" y="3891652"/>
            <a:ext cx="3814351" cy="14641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5314408"/>
            <a:ext cx="3801288" cy="126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hamim\Desktop\Kapotakkha-N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04" y="-41563"/>
            <a:ext cx="12087496" cy="5120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029200"/>
            <a:ext cx="10633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সতত, হে নদ, তুমি পড় মোর মনে!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4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hamim\Desktop\nodir dh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709"/>
            <a:ext cx="12192000" cy="518595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181598"/>
            <a:ext cx="12192000" cy="1676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সতত ( যেমতি লোক নিশার স্বপনে</a:t>
            </a:r>
          </a:p>
          <a:p>
            <a:pPr algn="ctr"/>
            <a:r>
              <a:rPr lang="bn-IN" sz="2800" dirty="0" smtClean="0"/>
              <a:t>শোনে মায়া মন্ত্রধ্বনি) তব কলকনে</a:t>
            </a:r>
          </a:p>
          <a:p>
            <a:pPr algn="ctr"/>
            <a:r>
              <a:rPr lang="bn-IN" sz="2800" dirty="0" smtClean="0"/>
              <a:t>জিড়াই এ কান অমি ভ্রান্তির ছলনে !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868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hamim\Desktop\uronto pak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5375564" cy="525087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91" y="0"/>
            <a:ext cx="6885709" cy="51954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58983" y="5278582"/>
            <a:ext cx="8104908" cy="1579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বহু দেশে দেখিয়াছি বহু নদ-দলে,</a:t>
            </a:r>
          </a:p>
          <a:p>
            <a:pPr algn="ctr"/>
            <a:r>
              <a:rPr lang="bn-IN" sz="2400" dirty="0" smtClean="0"/>
              <a:t>কিন্তু এ স্নেহের তৃষ্ণা মিটে কার জলে ?</a:t>
            </a:r>
          </a:p>
          <a:p>
            <a:pPr algn="ctr"/>
            <a:r>
              <a:rPr lang="bn-IN" sz="2400" dirty="0" smtClean="0"/>
              <a:t>দুগ্ধ-স্রোতোরুপী তুমি জন্মভুমি-স্তনে।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467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396" y="0"/>
            <a:ext cx="6152604" cy="5551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289"/>
            <a:ext cx="6165669" cy="44315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68880" y="5486400"/>
            <a:ext cx="7589520" cy="12540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আর কি হে হবে দেখা ?- যত দিন যাবে,</a:t>
            </a:r>
          </a:p>
          <a:p>
            <a:pPr algn="ctr"/>
            <a:r>
              <a:rPr lang="bn-IN" sz="2400" dirty="0" smtClean="0"/>
              <a:t>প্রজারুপে সাগরের দিতে</a:t>
            </a:r>
          </a:p>
          <a:p>
            <a:pPr algn="ctr"/>
            <a:r>
              <a:rPr lang="bn-IN" sz="2400" dirty="0" smtClean="0"/>
              <a:t>বারি-রুপ কর তুমি; এ মিনতি, গাবে    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0589"/>
            <a:ext cx="2316405" cy="193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5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818" y="4846320"/>
            <a:ext cx="5747656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বঙ্গজ জনের কানে, সখে, সখা-রীতে</a:t>
            </a:r>
          </a:p>
          <a:p>
            <a:pPr algn="ctr"/>
            <a:r>
              <a:rPr lang="bn-IN" sz="2400" dirty="0" smtClean="0"/>
              <a:t>নাম তার, এ প্রবাসে মজি প্রেম-ভাবে</a:t>
            </a:r>
          </a:p>
          <a:p>
            <a:pPr algn="ctr"/>
            <a:r>
              <a:rPr lang="bn-IN" sz="2400" dirty="0" smtClean="0"/>
              <a:t>লইছে যে তব নাম বঙ্গের সংগীতে।              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505302" cy="4846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0"/>
            <a:ext cx="5603966" cy="45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9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1"/>
            <a:ext cx="12192000" cy="3297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126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দলিয় কাজ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554182"/>
            <a:ext cx="4197927" cy="318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অনুধাবনমূলক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, </a:t>
            </a:r>
            <a:r>
              <a:rPr lang="en-US" dirty="0" err="1" smtClean="0"/>
              <a:t>সময়</a:t>
            </a:r>
            <a:r>
              <a:rPr lang="en-US" dirty="0" smtClean="0"/>
              <a:t> = ৬মিঃ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" y="886691"/>
            <a:ext cx="4239491" cy="12607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 = দল</a:t>
            </a:r>
          </a:p>
          <a:p>
            <a:pPr algn="ctr"/>
            <a:endParaRPr lang="bn-IN" sz="2000" dirty="0" smtClean="0"/>
          </a:p>
          <a:p>
            <a:pPr algn="ctr"/>
            <a:r>
              <a:rPr lang="bn-IN" sz="2000" dirty="0" smtClean="0"/>
              <a:t>১, ‘আর কি দে হবে দেখা’- কবির এই আক্ষেপের কারণ কী ?  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-1" y="5486400"/>
            <a:ext cx="4281055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 =দল</a:t>
            </a:r>
          </a:p>
          <a:p>
            <a:pPr algn="ctr"/>
            <a:endParaRPr lang="bn-IN" sz="2400" dirty="0" smtClean="0"/>
          </a:p>
          <a:p>
            <a:pPr algn="ctr"/>
            <a:r>
              <a:rPr lang="bn-IN" sz="2000" dirty="0" smtClean="0"/>
              <a:t>১, কপোতাক্ষ নদ সর্বদা কবির মনকে কীভাবে  আলোড়িত করে ?        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7578436" y="5569527"/>
            <a:ext cx="4613563" cy="12884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ঘ = </a:t>
            </a:r>
            <a:r>
              <a:rPr lang="en-US" sz="2400" dirty="0" err="1" smtClean="0"/>
              <a:t>দল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১, ‘</a:t>
            </a:r>
            <a:r>
              <a:rPr lang="en-US" sz="2000" dirty="0" err="1" smtClean="0"/>
              <a:t>বারি-রুপ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’ </a:t>
            </a:r>
            <a:r>
              <a:rPr lang="en-US" sz="2000" dirty="0" err="1" smtClean="0"/>
              <a:t>কথাটি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দ্বারা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চেয়েছেন</a:t>
            </a:r>
            <a:r>
              <a:rPr lang="en-US" sz="2000" dirty="0" smtClean="0"/>
              <a:t> ?   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71164" y="498763"/>
            <a:ext cx="3920836" cy="14547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খ = দল</a:t>
            </a:r>
          </a:p>
          <a:p>
            <a:pPr algn="ctr"/>
            <a:endParaRPr lang="bn-IN" sz="2000" dirty="0" smtClean="0"/>
          </a:p>
          <a:p>
            <a:pPr algn="ctr"/>
            <a:r>
              <a:rPr lang="bn-IN" sz="2000" dirty="0" smtClean="0"/>
              <a:t>১, ‘ভ্রান্তির ছলনে’ বলতে কবি কী বুঝিয়েছেন ?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78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-1"/>
            <a:ext cx="12192001" cy="8174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জোড়ায় কাজ 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789709"/>
            <a:ext cx="5971309" cy="5957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বহুপদী</a:t>
            </a:r>
            <a:r>
              <a:rPr lang="en-US" dirty="0" smtClean="0"/>
              <a:t> </a:t>
            </a:r>
            <a:r>
              <a:rPr lang="en-US" dirty="0" err="1" smtClean="0"/>
              <a:t>সমাপ্তিসূচক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, </a:t>
            </a:r>
            <a:r>
              <a:rPr lang="en-US" dirty="0" err="1" smtClean="0"/>
              <a:t>সময়</a:t>
            </a:r>
            <a:r>
              <a:rPr lang="en-US" dirty="0" smtClean="0"/>
              <a:t>=৩মিঃ   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41563" y="1399309"/>
            <a:ext cx="5999018" cy="50153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১, ‘</a:t>
            </a:r>
            <a:r>
              <a:rPr lang="en-US" sz="2000" dirty="0" err="1" smtClean="0"/>
              <a:t>কপোতাক্ষ</a:t>
            </a:r>
            <a:r>
              <a:rPr lang="en-US" sz="2000" dirty="0" smtClean="0"/>
              <a:t> </a:t>
            </a:r>
            <a:r>
              <a:rPr lang="en-US" sz="2000" dirty="0" err="1" smtClean="0"/>
              <a:t>নদ</a:t>
            </a:r>
            <a:r>
              <a:rPr lang="en-US" sz="2000" dirty="0" smtClean="0"/>
              <a:t>’ </a:t>
            </a:r>
            <a:r>
              <a:rPr lang="en-US" sz="2000" dirty="0" err="1" smtClean="0"/>
              <a:t>কবিতাটি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–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।, </a:t>
            </a:r>
            <a:r>
              <a:rPr lang="en-US" sz="2000" dirty="0" err="1" smtClean="0"/>
              <a:t>গীতিকবিতা</a:t>
            </a:r>
            <a:r>
              <a:rPr lang="en-US" sz="2000" dirty="0" smtClean="0"/>
              <a:t> ।।, </a:t>
            </a:r>
            <a:r>
              <a:rPr lang="en-US" sz="2000" dirty="0" err="1" smtClean="0"/>
              <a:t>সনেট</a:t>
            </a:r>
            <a:r>
              <a:rPr lang="en-US" sz="2000" dirty="0" smtClean="0"/>
              <a:t> ।।।, </a:t>
            </a:r>
            <a:r>
              <a:rPr lang="en-US" sz="2000" dirty="0" err="1" smtClean="0"/>
              <a:t>দেশাত্নবোধক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সঠিক</a:t>
            </a:r>
            <a:r>
              <a:rPr lang="en-US" sz="2000" dirty="0" smtClean="0"/>
              <a:t> ?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ক) । ও।। খ) ।ও।।। গ) ।। ও।।। ঘ), ।,।। ও।।।    </a:t>
            </a:r>
            <a:r>
              <a:rPr lang="en-US" sz="2000" dirty="0" smtClean="0"/>
              <a:t>         </a:t>
            </a:r>
          </a:p>
          <a:p>
            <a:pPr algn="ctr"/>
            <a:r>
              <a:rPr lang="en-US" sz="2000" dirty="0" smtClean="0"/>
              <a:t>২, </a:t>
            </a:r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কপোতাক্ষ</a:t>
            </a:r>
            <a:r>
              <a:rPr lang="en-US" sz="2000" dirty="0" smtClean="0"/>
              <a:t> </a:t>
            </a:r>
            <a:r>
              <a:rPr lang="en-US" sz="2000" dirty="0" err="1" smtClean="0"/>
              <a:t>নদের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মিনতি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জানিয়েছেন</a:t>
            </a:r>
            <a:r>
              <a:rPr lang="en-US" sz="2000" dirty="0" smtClean="0"/>
              <a:t> –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।, </a:t>
            </a:r>
            <a:r>
              <a:rPr lang="en-US" sz="2000" dirty="0" err="1" smtClean="0"/>
              <a:t>তাঁকে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বন্ধুর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স্মরণ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endParaRPr lang="en-US" sz="2000" dirty="0" smtClean="0"/>
          </a:p>
          <a:p>
            <a:pPr algn="ctr"/>
            <a:r>
              <a:rPr lang="en-US" sz="2000" dirty="0" smtClean="0"/>
              <a:t>।।, </a:t>
            </a:r>
            <a:r>
              <a:rPr lang="en-US" sz="2000" dirty="0" err="1" smtClean="0"/>
              <a:t>বঙ্গাবাসীর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তাঁর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কাতরতা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পৌছে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  </a:t>
            </a:r>
          </a:p>
          <a:p>
            <a:pPr algn="ctr"/>
            <a:r>
              <a:rPr lang="en-US" sz="2000" dirty="0" smtClean="0"/>
              <a:t>।।, </a:t>
            </a:r>
            <a:r>
              <a:rPr lang="en-US" sz="2000" dirty="0" err="1" smtClean="0"/>
              <a:t>বঙ্গাদেশকে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অবজ্ঞা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নজ্য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মিনতি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জানাতে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সঠিক</a:t>
            </a:r>
            <a:r>
              <a:rPr lang="en-US" sz="2000" dirty="0" smtClean="0"/>
              <a:t> ?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ক) ।ও।। খ) ।।ও।।। গ) ।ও।।। ঘ) ।,।।ও.।।।                     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96982" y="6400800"/>
            <a:ext cx="5846618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উত্তত</a:t>
            </a:r>
            <a:r>
              <a:rPr lang="en-US" dirty="0" smtClean="0"/>
              <a:t>, ১=গ.২ =ক।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5" y="814820"/>
            <a:ext cx="6234545" cy="604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7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26126" y="0"/>
            <a:ext cx="12165874" cy="1175657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মূল্যায়ণ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2" y="1175657"/>
            <a:ext cx="12178938" cy="1136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১) ‘</a:t>
            </a:r>
            <a:r>
              <a:rPr lang="en-US" sz="3200" dirty="0" err="1" smtClean="0"/>
              <a:t>কপোতাক্ষ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নদ</a:t>
            </a:r>
            <a:r>
              <a:rPr lang="en-US" sz="3200" dirty="0" smtClean="0"/>
              <a:t>’ </a:t>
            </a:r>
            <a:r>
              <a:rPr lang="en-US" sz="3200" dirty="0" err="1" smtClean="0"/>
              <a:t>কবিতার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মুলসূর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?  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329146"/>
            <a:ext cx="12192000" cy="10493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২) কপোতাক্ষ নদ কোথায় অবস্থিত ?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062" y="3309255"/>
            <a:ext cx="12178938" cy="9492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৩) সনেট-এ কয়টি চরণ থাকে ?   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4258490"/>
            <a:ext cx="12191999" cy="10667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</a:rPr>
              <a:t>৪) </a:t>
            </a:r>
            <a:r>
              <a:rPr lang="bn-IN" sz="3200" dirty="0" smtClean="0">
                <a:solidFill>
                  <a:schemeClr val="tx1"/>
                </a:solidFill>
              </a:rPr>
              <a:t>‘সতত’ শব্দের অর্থ কী ?   </a:t>
            </a:r>
            <a:r>
              <a:rPr lang="bn-IN" sz="3200" dirty="0" smtClean="0">
                <a:solidFill>
                  <a:schemeClr val="tx1"/>
                </a:solidFill>
              </a:rPr>
              <a:t>  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680364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উত্তর  = ১,স্মৃতিকাতরতা। ২, যশোর জেলায়.৩, চৌদ্দটি। ৪,  সর্বদা।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4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97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বাড়ির কাজ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771500"/>
            <a:ext cx="6539345" cy="6086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438399"/>
            <a:ext cx="5680364" cy="2216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‘কপোতাক্ষ নদ’ কবিতা অবলম্বনে কবির স্বদেশপ্রীতির পরিচয় দাও।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270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405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পরিচিতি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06194" y="2186565"/>
            <a:ext cx="5085806" cy="2855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নিমাই চন্দ্র মন্ডল,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রোহিতা,মনিরামপুর,যশোর।    </a:t>
            </a:r>
          </a:p>
          <a:p>
            <a:pPr algn="ctr"/>
            <a:r>
              <a:rPr lang="bn-IN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3063" y="2244504"/>
            <a:ext cx="3866606" cy="2758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শ্রেণি : নবম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সময় : </a:t>
            </a:r>
            <a:r>
              <a:rPr lang="en-US" sz="2800" dirty="0" smtClean="0">
                <a:solidFill>
                  <a:schemeClr val="tx1"/>
                </a:solidFill>
              </a:rPr>
              <a:t>৪৫</a:t>
            </a:r>
            <a:r>
              <a:rPr lang="bn-IN" sz="2800" dirty="0" smtClean="0">
                <a:solidFill>
                  <a:schemeClr val="tx1"/>
                </a:solidFill>
              </a:rPr>
              <a:t> মিনিট    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তারিখ : </a:t>
            </a:r>
            <a:r>
              <a:rPr lang="en-US" sz="2800" dirty="0" smtClean="0">
                <a:solidFill>
                  <a:schemeClr val="tx1"/>
                </a:solidFill>
              </a:rPr>
              <a:t>২৪</a:t>
            </a:r>
            <a:r>
              <a:rPr lang="bn-IN" sz="2800" dirty="0" smtClean="0">
                <a:solidFill>
                  <a:schemeClr val="tx1"/>
                </a:solidFill>
              </a:rPr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১২</a:t>
            </a:r>
            <a:r>
              <a:rPr lang="bn-IN" sz="2800" dirty="0" smtClean="0">
                <a:solidFill>
                  <a:schemeClr val="tx1"/>
                </a:solidFill>
              </a:rPr>
              <a:t>-২০১৯ ইং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06194" y="914400"/>
            <a:ext cx="5085806" cy="12670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52251" y="927463"/>
            <a:ext cx="3971108" cy="1302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68" y="948791"/>
            <a:ext cx="3249102" cy="40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3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0" y="1"/>
            <a:ext cx="12288982" cy="96981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সবাইকে ধন্যবাদ  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5237"/>
            <a:ext cx="12191999" cy="58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98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783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এসো আমরা সবাই কিছু ছবি দেখি  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043" y="814820"/>
            <a:ext cx="6373957" cy="60431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5644"/>
            <a:ext cx="5832764" cy="603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45" y="623454"/>
            <a:ext cx="6262255" cy="6234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2" y="573230"/>
            <a:ext cx="5999019" cy="609080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0" y="0"/>
            <a:ext cx="12192000" cy="5957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আর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কিছু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ছবি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দেখি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8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 rot="10800000" flipV="1">
            <a:off x="-91445" y="261257"/>
            <a:ext cx="12283439" cy="822960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আজকের পাঠ 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5891349" y="1606731"/>
            <a:ext cx="5917473" cy="1776549"/>
          </a:xfrm>
          <a:prstGeom prst="flowChartPredefined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“কপোতাক্ষ নদ”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6662056" y="4767943"/>
            <a:ext cx="5342709" cy="1033272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মাইকেল মধুসূদন দত্ত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2390504"/>
            <a:ext cx="3267882" cy="37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561703"/>
            <a:ext cx="360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শিখন ফল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724297" y="2312126"/>
            <a:ext cx="8399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এই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-----</a:t>
            </a:r>
            <a:endParaRPr lang="bn-IN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১) </a:t>
            </a:r>
            <a:r>
              <a:rPr lang="en-US" sz="2800" dirty="0" err="1" smtClean="0"/>
              <a:t>কবির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পড়তে,বলতে</a:t>
            </a:r>
            <a:r>
              <a:rPr lang="en-US" sz="2800" dirty="0" smtClean="0"/>
              <a:t> ও </a:t>
            </a:r>
            <a:r>
              <a:rPr lang="en-US" sz="2800" dirty="0" err="1" smtClean="0"/>
              <a:t>লিখতে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২) </a:t>
            </a:r>
            <a:r>
              <a:rPr lang="en-US" sz="2800" dirty="0" err="1" smtClean="0"/>
              <a:t>নতুন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শব্দগুলোর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অর্থসহ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৩) </a:t>
            </a:r>
            <a:r>
              <a:rPr lang="en-US" sz="2800" dirty="0" err="1" smtClean="0"/>
              <a:t>জন্মভূমির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নদীর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স্নেহকাতরতার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স্বরুপ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ব্যাক্যা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79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13855" y="111625"/>
            <a:ext cx="12178144" cy="802775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কবি পরিচিতি  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4" y="1951887"/>
            <a:ext cx="2670920" cy="3506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079" y="1127735"/>
            <a:ext cx="378822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মাইকেল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মধুসূদন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দত্ত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10836" y="1964518"/>
            <a:ext cx="2867891" cy="4117628"/>
            <a:chOff x="118772" y="2721839"/>
            <a:chExt cx="3767428" cy="3007720"/>
          </a:xfrm>
        </p:grpSpPr>
        <p:sp>
          <p:nvSpPr>
            <p:cNvPr id="22" name="Rounded Rectangle 21"/>
            <p:cNvSpPr/>
            <p:nvPr/>
          </p:nvSpPr>
          <p:spPr>
            <a:xfrm>
              <a:off x="304800" y="2742929"/>
              <a:ext cx="3581400" cy="2986630"/>
            </a:xfrm>
            <a:prstGeom prst="roundRect">
              <a:avLst>
                <a:gd name="adj" fmla="val 83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8772" y="2721839"/>
              <a:ext cx="3389575" cy="281019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tx1"/>
                  </a:solidFill>
                </a:rPr>
                <a:t>সাহিত্যকর্ম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: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মেঘনাদবধ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কাব্য</a:t>
              </a:r>
              <a:r>
                <a:rPr lang="en-US" sz="2000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তিলোত্তমাসম্ভব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কাব্য,চতুর্দশপদী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কবিতাবলি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smtClean="0">
                  <a:solidFill>
                    <a:schemeClr val="tx1"/>
                  </a:solidFill>
                </a:rPr>
                <a:t>The Captive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Ladie</a:t>
              </a:r>
              <a:r>
                <a:rPr lang="en-US" sz="2000" dirty="0" smtClean="0">
                  <a:solidFill>
                    <a:schemeClr val="tx1"/>
                  </a:solidFill>
                </a:rPr>
                <a:t> ,Visions of The Past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ইংরেজি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কাব্যগ্রন্থ</a:t>
              </a:r>
              <a:r>
                <a:rPr lang="en-US" sz="2000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শমিষ্ঠা,পদ্মাবতি</a:t>
              </a:r>
              <a:r>
                <a:rPr lang="en-US" sz="2000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মায়াকানন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নাটক</a:t>
              </a:r>
              <a:r>
                <a:rPr lang="en-US" sz="2000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বুড়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সালিকের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ঘাড়ে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রোঁ</a:t>
              </a:r>
              <a:r>
                <a:rPr lang="en-US" sz="2000" dirty="0" smtClean="0">
                  <a:solidFill>
                    <a:schemeClr val="tx1"/>
                  </a:solidFill>
                </a:rPr>
                <a:t> ,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প্রহসন</a:t>
              </a:r>
              <a:r>
                <a:rPr lang="en-US" sz="2000" dirty="0" smtClean="0">
                  <a:solidFill>
                    <a:schemeClr val="tx1"/>
                  </a:solidFill>
                </a:rPr>
                <a:t>,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ইত্যাদি</a:t>
              </a:r>
              <a:r>
                <a:rPr lang="en-US" sz="2000" dirty="0" smtClean="0">
                  <a:solidFill>
                    <a:schemeClr val="tx1"/>
                  </a:solidFill>
                </a:rPr>
                <a:t>।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গদ্য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অনুবাদ</a:t>
              </a:r>
              <a:r>
                <a:rPr lang="en-US" sz="2000" dirty="0" smtClean="0">
                  <a:solidFill>
                    <a:schemeClr val="tx1"/>
                  </a:solidFill>
                </a:rPr>
                <a:t>;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হেক্ট্র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বধ</a:t>
              </a:r>
              <a:r>
                <a:rPr lang="en-US" sz="2000" dirty="0" smtClean="0">
                  <a:solidFill>
                    <a:schemeClr val="tx1"/>
                  </a:solidFill>
                </a:rPr>
                <a:t>।                     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440" y="6165668"/>
            <a:ext cx="12100560" cy="692331"/>
            <a:chOff x="304800" y="5799574"/>
            <a:chExt cx="6527074" cy="830997"/>
          </a:xfrm>
        </p:grpSpPr>
        <p:sp>
          <p:nvSpPr>
            <p:cNvPr id="25" name="Rectangle 24"/>
            <p:cNvSpPr/>
            <p:nvPr/>
          </p:nvSpPr>
          <p:spPr>
            <a:xfrm>
              <a:off x="304800" y="5799574"/>
              <a:ext cx="6527074" cy="83099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" y="5799574"/>
              <a:ext cx="6527074" cy="55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জীবনাবসান</a:t>
              </a:r>
              <a:r>
                <a:rPr lang="en-US" sz="2400" dirty="0" smtClean="0">
                  <a:solidFill>
                    <a:srgbClr val="FF0000"/>
                  </a:solidFill>
                </a:rPr>
                <a:t> : ২৯ জুন,১৮৭৩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খ্রিষ্টাব্দ</a:t>
              </a:r>
              <a:r>
                <a:rPr lang="en-US" sz="2400" dirty="0" smtClean="0">
                  <a:solidFill>
                    <a:srgbClr val="FF0000"/>
                  </a:solidFill>
                </a:rPr>
                <a:t> 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কলকাতার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লেয়ার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সার্কুলার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রোডে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তাঁকে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সমাধিস্থ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করা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হয়</a:t>
              </a:r>
              <a:r>
                <a:rPr lang="en-US" sz="2400" dirty="0" smtClean="0">
                  <a:solidFill>
                    <a:srgbClr val="FF0000"/>
                  </a:solidFill>
                </a:rPr>
                <a:t>।     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47656" y="992777"/>
            <a:ext cx="644434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  : ২৫ জানুয়ারী, ১৮২৪ খ্রিষ্টাব্দ, যশোর জেলার কেশবপুর থানার সাগরদাঁড়ি গ্রামে।    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5852160" y="1946365"/>
            <a:ext cx="6339840" cy="11495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পিতার নাম : রাজনারায়ণ দত্ত, মাতার নাম : জাহ্নবী দেবী।   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860473" y="3122023"/>
            <a:ext cx="6331528" cy="10343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শিক্ষাজীবন : কলকাতার খিদিলপুর স্কুলে, এরপর হিন্দু কলেজের ভর্তি হন। ১৮৬২ সালে ব্যারিষ্টারি পড়ার জন্য বিলেতে গিয়েছিলেন।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21928" y="4142509"/>
            <a:ext cx="6470072" cy="1094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ব্যক্তিজীবন : ১৮৪৩ সালে খ্রিষ্টিধর্মে দীক্ষিত দন।  তখন তাঁর নামের আগে ‘মাইকেল’ শব্দটি যোগ হয়।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3490" y="5223164"/>
            <a:ext cx="642851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বিশেষ অবদান :  বাংলা ভাষার একমাত্র সার্থক মহাকাব্য ‘মেঘনাদবদ কাব্য’-এর রচয়িতা । আধুনিক বাংলা কবিতার জনক।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1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7" grpId="0" animBg="1"/>
      <p:bldP spid="28" grpId="0" animBg="1"/>
      <p:bldP spid="29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2191999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একক 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কাজ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15439"/>
            <a:ext cx="6335486" cy="1917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মাইকেল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মধুসূদন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 ২ </a:t>
            </a:r>
            <a:r>
              <a:rPr lang="en-US" sz="2800" dirty="0" err="1" smtClean="0"/>
              <a:t>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       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7" y="941676"/>
            <a:ext cx="5832764" cy="59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6" y="1502228"/>
            <a:ext cx="6078583" cy="5355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3669"/>
            <a:ext cx="5943600" cy="526433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-1" y="0"/>
            <a:ext cx="5225143" cy="612648"/>
          </a:xfrm>
          <a:prstGeom prst="wedgeRoundRectCallout">
            <a:avLst>
              <a:gd name="adj1" fmla="val -23833"/>
              <a:gd name="adj2" fmla="val 21815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আদর্শ -পাঠ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18812" y="0"/>
            <a:ext cx="5373188" cy="612648"/>
          </a:xfrm>
          <a:prstGeom prst="wedgeRoundRectCallout">
            <a:avLst>
              <a:gd name="adj1" fmla="val -19861"/>
              <a:gd name="adj2" fmla="val 19682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সরব পাঠ 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0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637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49</cp:revision>
  <dcterms:created xsi:type="dcterms:W3CDTF">2019-12-22T00:04:14Z</dcterms:created>
  <dcterms:modified xsi:type="dcterms:W3CDTF">2019-12-22T08:18:45Z</dcterms:modified>
</cp:coreProperties>
</file>