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1" r:id="rId2"/>
    <p:sldId id="268" r:id="rId3"/>
    <p:sldId id="292" r:id="rId4"/>
    <p:sldId id="287" r:id="rId5"/>
    <p:sldId id="266" r:id="rId6"/>
    <p:sldId id="277" r:id="rId7"/>
    <p:sldId id="278" r:id="rId8"/>
    <p:sldId id="300" r:id="rId9"/>
    <p:sldId id="295" r:id="rId10"/>
    <p:sldId id="302" r:id="rId11"/>
    <p:sldId id="262" r:id="rId12"/>
    <p:sldId id="260" r:id="rId13"/>
    <p:sldId id="261" r:id="rId14"/>
    <p:sldId id="269" r:id="rId15"/>
    <p:sldId id="270" r:id="rId16"/>
    <p:sldId id="305" r:id="rId17"/>
    <p:sldId id="306" r:id="rId18"/>
    <p:sldId id="308" r:id="rId19"/>
    <p:sldId id="313" r:id="rId20"/>
    <p:sldId id="280" r:id="rId21"/>
    <p:sldId id="273" r:id="rId22"/>
    <p:sldId id="288" r:id="rId23"/>
    <p:sldId id="290" r:id="rId24"/>
    <p:sldId id="283" r:id="rId25"/>
    <p:sldId id="298" r:id="rId26"/>
    <p:sldId id="311" r:id="rId27"/>
    <p:sldId id="285" r:id="rId28"/>
    <p:sldId id="28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7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6900B-8DD2-4775-AF47-BC3DDA0A850F}" type="datetimeFigureOut">
              <a:rPr lang="en-US" smtClean="0"/>
              <a:t>12/22/2019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7E7029-3D80-47B4-B618-9AB90F553BA8}" type="slidenum">
              <a:rPr lang="en-US" smtClean="0"/>
              <a:t>‹#›</a:t>
            </a:fld>
            <a:endParaRPr lang="en-US"/>
          </a:p>
        </p:txBody>
      </p:sp>
    </p:spTree>
    <p:extLst>
      <p:ext uri="{BB962C8B-B14F-4D97-AF65-F5344CB8AC3E}">
        <p14:creationId xmlns:p14="http://schemas.microsoft.com/office/powerpoint/2010/main" val="256550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BB960A-DF22-46A0-92A3-8A4E2E8F2972}" type="datetimeFigureOut">
              <a:rPr lang="en-US" smtClean="0"/>
              <a:t>12/22/2019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229855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B960A-DF22-46A0-92A3-8A4E2E8F2972}" type="datetimeFigureOut">
              <a:rPr lang="en-US" smtClean="0"/>
              <a:t>12/22/2019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3235062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B960A-DF22-46A0-92A3-8A4E2E8F2972}" type="datetimeFigureOut">
              <a:rPr lang="en-US" smtClean="0"/>
              <a:t>12/22/2019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3620408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B960A-DF22-46A0-92A3-8A4E2E8F2972}" type="datetimeFigureOut">
              <a:rPr lang="en-US" smtClean="0"/>
              <a:t>12/22/2019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128306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BB960A-DF22-46A0-92A3-8A4E2E8F2972}" type="datetimeFigureOut">
              <a:rPr lang="en-US" smtClean="0"/>
              <a:t>12/22/2019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3913477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BB960A-DF22-46A0-92A3-8A4E2E8F2972}" type="datetimeFigureOut">
              <a:rPr lang="en-US" smtClean="0"/>
              <a:t>12/22/2019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2373648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BB960A-DF22-46A0-92A3-8A4E2E8F2972}" type="datetimeFigureOut">
              <a:rPr lang="en-US" smtClean="0"/>
              <a:t>12/22/2019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3913236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BB960A-DF22-46A0-92A3-8A4E2E8F2972}" type="datetimeFigureOut">
              <a:rPr lang="en-US" smtClean="0"/>
              <a:t>12/22/2019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3530180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BB960A-DF22-46A0-92A3-8A4E2E8F2972}" type="datetimeFigureOut">
              <a:rPr lang="en-US" smtClean="0"/>
              <a:t>12/22/2019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321657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BB960A-DF22-46A0-92A3-8A4E2E8F2972}" type="datetimeFigureOut">
              <a:rPr lang="en-US" smtClean="0"/>
              <a:t>12/22/2019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39236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BB960A-DF22-46A0-92A3-8A4E2E8F2972}" type="datetimeFigureOut">
              <a:rPr lang="en-US" smtClean="0"/>
              <a:t>12/22/2019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2003897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BB960A-DF22-46A0-92A3-8A4E2E8F2972}" type="datetimeFigureOut">
              <a:rPr lang="en-US" smtClean="0"/>
              <a:t>12/22/2019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B10E2-0C08-4065-9920-B47BFDACE9A8}" type="slidenum">
              <a:rPr lang="en-US" smtClean="0"/>
              <a:t>‹#›</a:t>
            </a:fld>
            <a:endParaRPr lang="en-US"/>
          </a:p>
        </p:txBody>
      </p:sp>
    </p:spTree>
    <p:extLst>
      <p:ext uri="{BB962C8B-B14F-4D97-AF65-F5344CB8AC3E}">
        <p14:creationId xmlns:p14="http://schemas.microsoft.com/office/powerpoint/2010/main" val="3142996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g"/></Relationships>
</file>

<file path=ppt/slides/_rels/slide1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7.xml"/><Relationship Id="rId5" Type="http://schemas.openxmlformats.org/officeDocument/2006/relationships/image" Target="../media/image39.jpg"/><Relationship Id="rId4" Type="http://schemas.openxmlformats.org/officeDocument/2006/relationships/image" Target="../media/image38.jpg"/></Relationships>
</file>

<file path=ppt/slides/_rels/slide1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jpg"/><Relationship Id="rId4" Type="http://schemas.openxmlformats.org/officeDocument/2006/relationships/image" Target="../media/image42.jpg"/></Relationships>
</file>

<file path=ppt/slides/_rels/slide17.xml.rels><?xml version="1.0" encoding="UTF-8" standalone="yes"?>
<Relationships xmlns="http://schemas.openxmlformats.org/package/2006/relationships"><Relationship Id="rId3" Type="http://schemas.openxmlformats.org/officeDocument/2006/relationships/image" Target="../media/image45.jpg"/><Relationship Id="rId7" Type="http://schemas.openxmlformats.org/officeDocument/2006/relationships/image" Target="../media/image49.jpg"/><Relationship Id="rId2" Type="http://schemas.openxmlformats.org/officeDocument/2006/relationships/image" Target="../media/image44.jpg"/><Relationship Id="rId1" Type="http://schemas.openxmlformats.org/officeDocument/2006/relationships/slideLayout" Target="../slideLayouts/slideLayout7.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1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7.xml"/><Relationship Id="rId5" Type="http://schemas.openxmlformats.org/officeDocument/2006/relationships/image" Target="../media/image52.jpg"/><Relationship Id="rId4" Type="http://schemas.openxmlformats.org/officeDocument/2006/relationships/image" Target="../media/image37.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46.jpg"/><Relationship Id="rId1" Type="http://schemas.openxmlformats.org/officeDocument/2006/relationships/slideLayout" Target="../slideLayouts/slideLayout7.xml"/><Relationship Id="rId5" Type="http://schemas.openxmlformats.org/officeDocument/2006/relationships/image" Target="../media/image5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45.jpg"/><Relationship Id="rId4" Type="http://schemas.openxmlformats.org/officeDocument/2006/relationships/image" Target="../media/image4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54.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22.jpg"/><Relationship Id="rId4" Type="http://schemas.openxmlformats.org/officeDocument/2006/relationships/image" Target="../media/image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80485"/>
          </a:xfrm>
          <a:prstGeom prst="rect">
            <a:avLst/>
          </a:prstGeom>
        </p:spPr>
      </p:pic>
      <p:sp>
        <p:nvSpPr>
          <p:cNvPr id="4" name="TextBox 3"/>
          <p:cNvSpPr txBox="1"/>
          <p:nvPr/>
        </p:nvSpPr>
        <p:spPr>
          <a:xfrm>
            <a:off x="2467607" y="683645"/>
            <a:ext cx="7533564" cy="3770263"/>
          </a:xfrm>
          <a:prstGeom prst="rect">
            <a:avLst/>
          </a:prstGeom>
          <a:noFill/>
        </p:spPr>
        <p:txBody>
          <a:bodyPr wrap="square" rtlCol="0">
            <a:spAutoFit/>
          </a:bodyPr>
          <a:lstStyle/>
          <a:p>
            <a:r>
              <a:rPr lang="bn-IN" sz="239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স্বাগতম</a:t>
            </a:r>
            <a:endParaRPr lang="en-US" sz="239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anose="02000000000000000000" pitchFamily="2" charset="0"/>
              <a:cs typeface="NikoshBAN" panose="02000000000000000000" pitchFamily="2" charset="0"/>
            </a:endParaRPr>
          </a:p>
        </p:txBody>
      </p:sp>
      <p:sp>
        <p:nvSpPr>
          <p:cNvPr id="5" name="TextBox 4"/>
          <p:cNvSpPr txBox="1"/>
          <p:nvPr/>
        </p:nvSpPr>
        <p:spPr>
          <a:xfrm>
            <a:off x="1550570" y="0"/>
            <a:ext cx="9367637" cy="1569660"/>
          </a:xfrm>
          <a:prstGeom prst="rect">
            <a:avLst/>
          </a:prstGeom>
          <a:noFill/>
        </p:spPr>
        <p:txBody>
          <a:bodyPr wrap="square" rtlCol="0">
            <a:spAutoFit/>
          </a:bodyPr>
          <a:lstStyle/>
          <a:p>
            <a:r>
              <a:rPr lang="bn-IN" sz="9600" dirty="0" smtClean="0">
                <a:solidFill>
                  <a:srgbClr val="FF0000"/>
                </a:solidFill>
                <a:latin typeface="NikoshBAN" panose="02000000000000000000" pitchFamily="2" charset="0"/>
                <a:cs typeface="NikoshBAN" panose="02000000000000000000" pitchFamily="2" charset="0"/>
              </a:rPr>
              <a:t>আজকের ক্লাসে সবাইকে</a:t>
            </a:r>
            <a:endParaRPr lang="en-US" sz="96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429525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201825" cy="683774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802" y="149902"/>
            <a:ext cx="5348165" cy="286312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5889" y="149901"/>
            <a:ext cx="5118479" cy="286312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802" y="3106153"/>
            <a:ext cx="5348165" cy="245838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5889" y="3106151"/>
            <a:ext cx="5118479" cy="2458389"/>
          </a:xfrm>
          <a:prstGeom prst="rect">
            <a:avLst/>
          </a:prstGeom>
        </p:spPr>
      </p:pic>
      <p:sp>
        <p:nvSpPr>
          <p:cNvPr id="9" name="TextBox 8"/>
          <p:cNvSpPr txBox="1"/>
          <p:nvPr/>
        </p:nvSpPr>
        <p:spPr>
          <a:xfrm>
            <a:off x="797802" y="5657671"/>
            <a:ext cx="10586566" cy="1200329"/>
          </a:xfrm>
          <a:prstGeom prst="rect">
            <a:avLst/>
          </a:prstGeom>
          <a:solidFill>
            <a:schemeClr val="accent6">
              <a:lumMod val="20000"/>
              <a:lumOff val="80000"/>
            </a:schemeClr>
          </a:solidFill>
        </p:spPr>
        <p:txBody>
          <a:bodyPr wrap="square" rtlCol="0">
            <a:spAutoFit/>
          </a:bodyPr>
          <a:lstStyle/>
          <a:p>
            <a:r>
              <a:rPr lang="bn-IN" sz="2400" dirty="0" smtClean="0">
                <a:latin typeface="NikoshBAN" panose="02000000000000000000" pitchFamily="2" charset="0"/>
                <a:cs typeface="NikoshBAN" panose="02000000000000000000" pitchFamily="2" charset="0"/>
              </a:rPr>
              <a:t>সমগ্র ভারতের বিষয় ছাড়িয়া কেবল বঙ্গদেশের আলোচনা করিলেই যথেষ্ঠ হইবে। একটি চাউল পরীক্ষা করিলেই হাঁড়িভরা ভাতের অবস্থা জানা যায়। আমাদের  বঙ্গভূমি সুজালা,সুফলা।শস্য-শ্যামলা,-তবু চাষার উদরে অন্ন নাই কেন? ইহার উত্তর শ্রদ্ধাস্পদ রবীন্দ্রনাথ ঠাকুর দিয়েছেন, “ধান্য তার বসুন্ধরা যার”।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6853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2000"/>
                                        <p:tgtEl>
                                          <p:spTgt spid="3"/>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2000"/>
                                        <p:tgtEl>
                                          <p:spTgt spid="4"/>
                                        </p:tgtEl>
                                      </p:cBhvr>
                                    </p:animEffect>
                                  </p:childTnLst>
                                </p:cTn>
                              </p:par>
                            </p:childTnLst>
                          </p:cTn>
                        </p:par>
                        <p:par>
                          <p:cTn id="12" fill="hold">
                            <p:stCondLst>
                              <p:cond delay="4000"/>
                            </p:stCondLst>
                            <p:childTnLst>
                              <p:par>
                                <p:cTn id="13" presetID="14"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2000"/>
                                        <p:tgtEl>
                                          <p:spTgt spid="5"/>
                                        </p:tgtEl>
                                      </p:cBhvr>
                                    </p:animEffect>
                                  </p:childTnLst>
                                </p:cTn>
                              </p:par>
                            </p:childTnLst>
                          </p:cTn>
                        </p:par>
                        <p:par>
                          <p:cTn id="16" fill="hold">
                            <p:stCondLst>
                              <p:cond delay="6000"/>
                            </p:stCondLst>
                            <p:childTnLst>
                              <p:par>
                                <p:cTn id="17" presetID="14" presetClass="entr" presetSubtype="1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2000"/>
                                        <p:tgtEl>
                                          <p:spTgt spid="6"/>
                                        </p:tgtEl>
                                      </p:cBhvr>
                                    </p:animEffect>
                                  </p:childTnLst>
                                </p:cTn>
                              </p:par>
                            </p:childTnLst>
                          </p:cTn>
                        </p:par>
                        <p:par>
                          <p:cTn id="20" fill="hold">
                            <p:stCondLst>
                              <p:cond delay="8000"/>
                            </p:stCondLst>
                            <p:childTnLst>
                              <p:par>
                                <p:cTn id="21" presetID="26"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896" y="0"/>
            <a:ext cx="12192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8579" b="11421"/>
          <a:stretch/>
        </p:blipFill>
        <p:spPr>
          <a:xfrm>
            <a:off x="901908" y="85634"/>
            <a:ext cx="4974236" cy="288382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0918" y="85633"/>
            <a:ext cx="5069174" cy="288382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0918" y="3146531"/>
            <a:ext cx="5069174" cy="2511140"/>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3810" t="6033" r="3651" b="6229"/>
          <a:stretch/>
        </p:blipFill>
        <p:spPr>
          <a:xfrm>
            <a:off x="13896" y="-2904"/>
            <a:ext cx="3283037" cy="186764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1908" y="3065072"/>
            <a:ext cx="4974236" cy="259259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49128" y="-2904"/>
            <a:ext cx="3242872" cy="1963063"/>
          </a:xfrm>
          <a:prstGeom prst="rect">
            <a:avLst/>
          </a:prstGeom>
        </p:spPr>
      </p:pic>
      <p:sp>
        <p:nvSpPr>
          <p:cNvPr id="11" name="TextBox 10"/>
          <p:cNvSpPr txBox="1"/>
          <p:nvPr/>
        </p:nvSpPr>
        <p:spPr>
          <a:xfrm>
            <a:off x="901908" y="5657671"/>
            <a:ext cx="10388184" cy="1200329"/>
          </a:xfrm>
          <a:prstGeom prst="rect">
            <a:avLst/>
          </a:prstGeom>
          <a:solidFill>
            <a:schemeClr val="accent5">
              <a:lumMod val="20000"/>
              <a:lumOff val="80000"/>
            </a:schemeClr>
          </a:solidFill>
        </p:spPr>
        <p:txBody>
          <a:bodyPr wrap="square" rtlCol="0">
            <a:spAutoFit/>
          </a:bodyPr>
          <a:lstStyle/>
          <a:p>
            <a:r>
              <a:rPr lang="bn-IN" sz="2400" dirty="0" smtClean="0">
                <a:latin typeface="NikoshBAN" panose="02000000000000000000" pitchFamily="2" charset="0"/>
                <a:cs typeface="NikoshBAN" panose="02000000000000000000" pitchFamily="2" charset="0"/>
              </a:rPr>
              <a:t>তাই তো, অভাগা চাষা কে? সে  কাবল “ক্ষেতে ক্ষেতে পুইড়া মরবে”, হাল বহন করিবে, আর পাট  উৎপাদন করিবে। তাহা হইলে চাষার ঘরে যে, “মোরাই- ভরা ধান ছিল, গোয়াল ভরা গরু ছিল, উঠান ভরা মুরগি ছিল”, এ কথার অর্থ কী ? ইহা কি শুধুই কবির কল্পনা? না কল্পনা নহে। পূর্বে এসব ছিল এখন নাই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6479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par>
                                <p:cTn id="8" presetID="2" presetClass="entr" presetSubtype="6" repeatCount="indefinite" fill="hold" nodeType="withEffect">
                                  <p:stCondLst>
                                    <p:cond delay="0"/>
                                  </p:stCondLst>
                                  <p:endCondLst>
                                    <p:cond evt="onNext" delay="0">
                                      <p:tgtEl>
                                        <p:sldTgt/>
                                      </p:tgtEl>
                                    </p:cond>
                                  </p:end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0" fill="hold"/>
                                        <p:tgtEl>
                                          <p:spTgt spid="7"/>
                                        </p:tgtEl>
                                        <p:attrNameLst>
                                          <p:attrName>ppt_x</p:attrName>
                                        </p:attrNameLst>
                                      </p:cBhvr>
                                      <p:tavLst>
                                        <p:tav tm="0">
                                          <p:val>
                                            <p:strVal val="1+#ppt_w/2"/>
                                          </p:val>
                                        </p:tav>
                                        <p:tav tm="100000">
                                          <p:val>
                                            <p:strVal val="#ppt_x"/>
                                          </p:val>
                                        </p:tav>
                                      </p:tavLst>
                                    </p:anim>
                                    <p:anim calcmode="lin" valueType="num">
                                      <p:cBhvr additive="base">
                                        <p:cTn id="11" dur="50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12" repeatCount="indefinite" fill="hold" nodeType="withEffect">
                                  <p:stCondLst>
                                    <p:cond delay="0"/>
                                  </p:stCondLst>
                                  <p:endCondLst>
                                    <p:cond evt="onNext" delay="0">
                                      <p:tgtEl>
                                        <p:sldTgt/>
                                      </p:tgtEl>
                                    </p:cond>
                                  </p:end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0" fill="hold"/>
                                        <p:tgtEl>
                                          <p:spTgt spid="10"/>
                                        </p:tgtEl>
                                        <p:attrNameLst>
                                          <p:attrName>ppt_x</p:attrName>
                                        </p:attrNameLst>
                                      </p:cBhvr>
                                      <p:tavLst>
                                        <p:tav tm="0">
                                          <p:val>
                                            <p:strVal val="0-#ppt_w/2"/>
                                          </p:val>
                                        </p:tav>
                                        <p:tav tm="100000">
                                          <p:val>
                                            <p:strVal val="#ppt_x"/>
                                          </p:val>
                                        </p:tav>
                                      </p:tavLst>
                                    </p:anim>
                                    <p:anim calcmode="lin" valueType="num">
                                      <p:cBhvr additive="base">
                                        <p:cTn id="15" dur="5000" fill="hold"/>
                                        <p:tgtEl>
                                          <p:spTgt spid="10"/>
                                        </p:tgtEl>
                                        <p:attrNameLst>
                                          <p:attrName>ppt_y</p:attrName>
                                        </p:attrNameLst>
                                      </p:cBhvr>
                                      <p:tavLst>
                                        <p:tav tm="0">
                                          <p:val>
                                            <p:strVal val="1+#ppt_h/2"/>
                                          </p:val>
                                        </p:tav>
                                        <p:tav tm="100000">
                                          <p:val>
                                            <p:strVal val="#ppt_y"/>
                                          </p:val>
                                        </p:tav>
                                      </p:tavLst>
                                    </p:anim>
                                  </p:childTnLst>
                                </p:cTn>
                              </p:par>
                            </p:childTnLst>
                          </p:cTn>
                        </p:par>
                        <p:par>
                          <p:cTn id="16" fill="hold">
                            <p:stCondLst>
                              <p:cond delay="5000"/>
                            </p:stCondLst>
                            <p:childTnLst>
                              <p:par>
                                <p:cTn id="17" presetID="5" presetClass="entr" presetSubtype="1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heckerboard(across)">
                                      <p:cBhvr>
                                        <p:cTn id="19" dur="2000"/>
                                        <p:tgtEl>
                                          <p:spTgt spid="4"/>
                                        </p:tgtEl>
                                      </p:cBhvr>
                                    </p:animEffect>
                                  </p:childTnLst>
                                </p:cTn>
                              </p:par>
                            </p:childTnLst>
                          </p:cTn>
                        </p:par>
                        <p:par>
                          <p:cTn id="20" fill="hold">
                            <p:stCondLst>
                              <p:cond delay="7000"/>
                            </p:stCondLst>
                            <p:childTnLst>
                              <p:par>
                                <p:cTn id="21" presetID="5" presetClass="entr" presetSubtype="1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2000"/>
                                        <p:tgtEl>
                                          <p:spTgt spid="8"/>
                                        </p:tgtEl>
                                      </p:cBhvr>
                                    </p:animEffect>
                                  </p:childTnLst>
                                </p:cTn>
                              </p:par>
                            </p:childTnLst>
                          </p:cTn>
                        </p:par>
                        <p:par>
                          <p:cTn id="24" fill="hold">
                            <p:stCondLst>
                              <p:cond delay="9000"/>
                            </p:stCondLst>
                            <p:childTnLst>
                              <p:par>
                                <p:cTn id="25" presetID="5" presetClass="entr" presetSubtype="1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heckerboard(across)">
                                      <p:cBhvr>
                                        <p:cTn id="27" dur="2000"/>
                                        <p:tgtEl>
                                          <p:spTgt spid="5"/>
                                        </p:tgtEl>
                                      </p:cBhvr>
                                    </p:animEffect>
                                  </p:childTnLst>
                                </p:cTn>
                              </p:par>
                            </p:childTnLst>
                          </p:cTn>
                        </p:par>
                        <p:par>
                          <p:cTn id="28" fill="hold">
                            <p:stCondLst>
                              <p:cond delay="11000"/>
                            </p:stCondLst>
                            <p:childTnLst>
                              <p:par>
                                <p:cTn id="29" presetID="26"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80">
                                          <p:stCondLst>
                                            <p:cond delay="0"/>
                                          </p:stCondLst>
                                        </p:cTn>
                                        <p:tgtEl>
                                          <p:spTgt spid="11"/>
                                        </p:tgtEl>
                                      </p:cBhvr>
                                    </p:animEffect>
                                    <p:anim calcmode="lin" valueType="num">
                                      <p:cBhvr>
                                        <p:cTn id="3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7" dur="26">
                                          <p:stCondLst>
                                            <p:cond delay="650"/>
                                          </p:stCondLst>
                                        </p:cTn>
                                        <p:tgtEl>
                                          <p:spTgt spid="11"/>
                                        </p:tgtEl>
                                      </p:cBhvr>
                                      <p:to x="100000" y="60000"/>
                                    </p:animScale>
                                    <p:animScale>
                                      <p:cBhvr>
                                        <p:cTn id="38" dur="166" decel="50000">
                                          <p:stCondLst>
                                            <p:cond delay="676"/>
                                          </p:stCondLst>
                                        </p:cTn>
                                        <p:tgtEl>
                                          <p:spTgt spid="11"/>
                                        </p:tgtEl>
                                      </p:cBhvr>
                                      <p:to x="100000" y="100000"/>
                                    </p:animScale>
                                    <p:animScale>
                                      <p:cBhvr>
                                        <p:cTn id="39" dur="26">
                                          <p:stCondLst>
                                            <p:cond delay="1312"/>
                                          </p:stCondLst>
                                        </p:cTn>
                                        <p:tgtEl>
                                          <p:spTgt spid="11"/>
                                        </p:tgtEl>
                                      </p:cBhvr>
                                      <p:to x="100000" y="80000"/>
                                    </p:animScale>
                                    <p:animScale>
                                      <p:cBhvr>
                                        <p:cTn id="40" dur="166" decel="50000">
                                          <p:stCondLst>
                                            <p:cond delay="1338"/>
                                          </p:stCondLst>
                                        </p:cTn>
                                        <p:tgtEl>
                                          <p:spTgt spid="11"/>
                                        </p:tgtEl>
                                      </p:cBhvr>
                                      <p:to x="100000" y="100000"/>
                                    </p:animScale>
                                    <p:animScale>
                                      <p:cBhvr>
                                        <p:cTn id="41" dur="26">
                                          <p:stCondLst>
                                            <p:cond delay="1642"/>
                                          </p:stCondLst>
                                        </p:cTn>
                                        <p:tgtEl>
                                          <p:spTgt spid="11"/>
                                        </p:tgtEl>
                                      </p:cBhvr>
                                      <p:to x="100000" y="90000"/>
                                    </p:animScale>
                                    <p:animScale>
                                      <p:cBhvr>
                                        <p:cTn id="42" dur="166" decel="50000">
                                          <p:stCondLst>
                                            <p:cond delay="1668"/>
                                          </p:stCondLst>
                                        </p:cTn>
                                        <p:tgtEl>
                                          <p:spTgt spid="11"/>
                                        </p:tgtEl>
                                      </p:cBhvr>
                                      <p:to x="100000" y="100000"/>
                                    </p:animScale>
                                    <p:animScale>
                                      <p:cBhvr>
                                        <p:cTn id="43" dur="26">
                                          <p:stCondLst>
                                            <p:cond delay="1808"/>
                                          </p:stCondLst>
                                        </p:cTn>
                                        <p:tgtEl>
                                          <p:spTgt spid="11"/>
                                        </p:tgtEl>
                                      </p:cBhvr>
                                      <p:to x="100000" y="95000"/>
                                    </p:animScale>
                                    <p:animScale>
                                      <p:cBhvr>
                                        <p:cTn id="44"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66586"/>
            <a:ext cx="5146624" cy="282013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440" y="2953062"/>
            <a:ext cx="5060532" cy="2642358"/>
          </a:xfrm>
          <a:prstGeom prst="rect">
            <a:avLst/>
          </a:prstGeom>
        </p:spPr>
      </p:pic>
      <p:grpSp>
        <p:nvGrpSpPr>
          <p:cNvPr id="5" name="Group 4"/>
          <p:cNvGrpSpPr/>
          <p:nvPr/>
        </p:nvGrpSpPr>
        <p:grpSpPr>
          <a:xfrm>
            <a:off x="854440" y="66586"/>
            <a:ext cx="5060532" cy="2885359"/>
            <a:chOff x="854440" y="66586"/>
            <a:chExt cx="5060532" cy="2885359"/>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440" y="66586"/>
              <a:ext cx="5060532" cy="2820134"/>
            </a:xfrm>
            <a:prstGeom prst="rect">
              <a:avLst/>
            </a:prstGeom>
          </p:spPr>
        </p:pic>
        <p:sp>
          <p:nvSpPr>
            <p:cNvPr id="2" name="Rectangle 1"/>
            <p:cNvSpPr/>
            <p:nvPr/>
          </p:nvSpPr>
          <p:spPr>
            <a:xfrm>
              <a:off x="854440" y="2182504"/>
              <a:ext cx="5011308" cy="769441"/>
            </a:xfrm>
            <a:prstGeom prst="rect">
              <a:avLst/>
            </a:prstGeom>
          </p:spPr>
          <p:txBody>
            <a:bodyPr wrap="none">
              <a:spAutoFit/>
            </a:bodyPr>
            <a:lstStyle/>
            <a:p>
              <a:r>
                <a:rPr lang="bn-IN" sz="44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টাকায় ৮ সের সরিষার তৈল </a:t>
              </a:r>
              <a:endParaRPr lang="en-US" sz="4400" b="1" dirty="0">
                <a:ln w="6600">
                  <a:solidFill>
                    <a:schemeClr val="accent2"/>
                  </a:solidFill>
                  <a:prstDash val="solid"/>
                </a:ln>
                <a:solidFill>
                  <a:srgbClr val="FFFFFF"/>
                </a:solidFill>
                <a:effectLst>
                  <a:outerShdw dist="38100" dir="2700000" algn="tl" rotWithShape="0">
                    <a:schemeClr val="accent2"/>
                  </a:outerShdw>
                </a:effectLst>
              </a:endParaRPr>
            </a:p>
          </p:txBody>
        </p:sp>
      </p:grpSp>
      <p:grpSp>
        <p:nvGrpSpPr>
          <p:cNvPr id="8" name="Group 7"/>
          <p:cNvGrpSpPr/>
          <p:nvPr/>
        </p:nvGrpSpPr>
        <p:grpSpPr>
          <a:xfrm>
            <a:off x="6095999" y="2953061"/>
            <a:ext cx="5146624" cy="2642359"/>
            <a:chOff x="6095999" y="2953061"/>
            <a:chExt cx="5146624" cy="2642359"/>
          </a:xfrm>
        </p:grpSpPr>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5999" y="2953061"/>
              <a:ext cx="5146624" cy="2642359"/>
            </a:xfrm>
            <a:prstGeom prst="rect">
              <a:avLst/>
            </a:prstGeom>
          </p:spPr>
        </p:pic>
        <p:sp>
          <p:nvSpPr>
            <p:cNvPr id="6" name="Rectangle 5"/>
            <p:cNvSpPr/>
            <p:nvPr/>
          </p:nvSpPr>
          <p:spPr>
            <a:xfrm>
              <a:off x="7609864" y="4533488"/>
              <a:ext cx="3451586" cy="830997"/>
            </a:xfrm>
            <a:prstGeom prst="rect">
              <a:avLst/>
            </a:prstGeom>
          </p:spPr>
          <p:txBody>
            <a:bodyPr wrap="none">
              <a:spAutoFit/>
            </a:bodyPr>
            <a:lstStyle/>
            <a:p>
              <a:r>
                <a:rPr lang="bn-IN" sz="48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টাকায় ৪ সের ঘৃত</a:t>
              </a:r>
              <a:endParaRPr lang="en-US" sz="4800" b="1" dirty="0">
                <a:ln w="6600">
                  <a:solidFill>
                    <a:schemeClr val="accent2"/>
                  </a:solidFill>
                  <a:prstDash val="solid"/>
                </a:ln>
                <a:solidFill>
                  <a:srgbClr val="FFFFFF"/>
                </a:solidFill>
                <a:effectLst>
                  <a:outerShdw dist="38100" dir="2700000" algn="tl" rotWithShape="0">
                    <a:schemeClr val="accent2"/>
                  </a:outerShdw>
                </a:effectLst>
              </a:endParaRPr>
            </a:p>
          </p:txBody>
        </p:sp>
      </p:grpSp>
      <p:sp>
        <p:nvSpPr>
          <p:cNvPr id="13" name="TextBox 12"/>
          <p:cNvSpPr txBox="1"/>
          <p:nvPr/>
        </p:nvSpPr>
        <p:spPr>
          <a:xfrm>
            <a:off x="854440" y="5657671"/>
            <a:ext cx="10388183" cy="1200329"/>
          </a:xfrm>
          <a:prstGeom prst="rect">
            <a:avLst/>
          </a:prstGeom>
          <a:solidFill>
            <a:schemeClr val="accent6">
              <a:lumMod val="20000"/>
              <a:lumOff val="80000"/>
            </a:schemeClr>
          </a:solidFill>
        </p:spPr>
        <p:txBody>
          <a:bodyPr wrap="square" rtlCol="0">
            <a:spAutoFit/>
          </a:bodyPr>
          <a:lstStyle/>
          <a:p>
            <a:pPr algn="ctr"/>
            <a:r>
              <a:rPr lang="bn-IN" sz="2400" dirty="0" smtClean="0">
                <a:latin typeface="NikoshBAN" panose="02000000000000000000" pitchFamily="2" charset="0"/>
                <a:cs typeface="NikoshBAN" panose="02000000000000000000" pitchFamily="2" charset="0"/>
              </a:rPr>
              <a:t>৫০ বৎসর পূর্বেও কি চাষার অবস্থা ভালো ছিল? দুই একটি উদাহরণ দেখাই- বাল্যকালে শুনিতাম,টাকায় ৮ সের সরিষার তৈল ছিল, আবার টাকায় ৪ সের ঘৃত। যখন টাকায় ৮ সের সরিষার তৈল ছিল  তখন কার একটা গল্প এই: “কৃষক কন্যা জমিরনের মাথায় বেশ ঘন ও লম্বা চুল ছিল। তার মাথায় প্রায় আধ পোয়াটাক তেল লাগিত।</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2267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anim calcmode="lin" valueType="num">
                                      <p:cBhvr>
                                        <p:cTn id="10" dur="2000" fill="hold"/>
                                        <p:tgtEl>
                                          <p:spTgt spid="5"/>
                                        </p:tgtEl>
                                        <p:attrNameLst>
                                          <p:attrName>ppt_x</p:attrName>
                                        </p:attrNameLst>
                                      </p:cBhvr>
                                      <p:tavLst>
                                        <p:tav tm="0">
                                          <p:val>
                                            <p:fltVal val="0.5"/>
                                          </p:val>
                                        </p:tav>
                                        <p:tav tm="100000">
                                          <p:val>
                                            <p:strVal val="#ppt_x"/>
                                          </p:val>
                                        </p:tav>
                                      </p:tavLst>
                                    </p:anim>
                                    <p:anim calcmode="lin" valueType="num">
                                      <p:cBhvr>
                                        <p:cTn id="11" dur="2000" fill="hold"/>
                                        <p:tgtEl>
                                          <p:spTgt spid="5"/>
                                        </p:tgtEl>
                                        <p:attrNameLst>
                                          <p:attrName>ppt_y</p:attrName>
                                        </p:attrNameLst>
                                      </p:cBhvr>
                                      <p:tavLst>
                                        <p:tav tm="0">
                                          <p:val>
                                            <p:fltVal val="0.5"/>
                                          </p:val>
                                        </p:tav>
                                        <p:tav tm="100000">
                                          <p:val>
                                            <p:strVal val="#ppt_y"/>
                                          </p:val>
                                        </p:tav>
                                      </p:tavLst>
                                    </p:anim>
                                  </p:childTnLst>
                                </p:cTn>
                              </p:par>
                            </p:childTnLst>
                          </p:cTn>
                        </p:par>
                        <p:par>
                          <p:cTn id="12" fill="hold">
                            <p:stCondLst>
                              <p:cond delay="2000"/>
                            </p:stCondLst>
                            <p:childTnLst>
                              <p:par>
                                <p:cTn id="13" presetID="53" presetClass="entr" presetSubtype="52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2000" fill="hold"/>
                                        <p:tgtEl>
                                          <p:spTgt spid="3"/>
                                        </p:tgtEl>
                                        <p:attrNameLst>
                                          <p:attrName>ppt_w</p:attrName>
                                        </p:attrNameLst>
                                      </p:cBhvr>
                                      <p:tavLst>
                                        <p:tav tm="0">
                                          <p:val>
                                            <p:fltVal val="0"/>
                                          </p:val>
                                        </p:tav>
                                        <p:tav tm="100000">
                                          <p:val>
                                            <p:strVal val="#ppt_w"/>
                                          </p:val>
                                        </p:tav>
                                      </p:tavLst>
                                    </p:anim>
                                    <p:anim calcmode="lin" valueType="num">
                                      <p:cBhvr>
                                        <p:cTn id="16" dur="2000" fill="hold"/>
                                        <p:tgtEl>
                                          <p:spTgt spid="3"/>
                                        </p:tgtEl>
                                        <p:attrNameLst>
                                          <p:attrName>ppt_h</p:attrName>
                                        </p:attrNameLst>
                                      </p:cBhvr>
                                      <p:tavLst>
                                        <p:tav tm="0">
                                          <p:val>
                                            <p:fltVal val="0"/>
                                          </p:val>
                                        </p:tav>
                                        <p:tav tm="100000">
                                          <p:val>
                                            <p:strVal val="#ppt_h"/>
                                          </p:val>
                                        </p:tav>
                                      </p:tavLst>
                                    </p:anim>
                                    <p:animEffect transition="in" filter="fade">
                                      <p:cBhvr>
                                        <p:cTn id="17" dur="2000"/>
                                        <p:tgtEl>
                                          <p:spTgt spid="3"/>
                                        </p:tgtEl>
                                      </p:cBhvr>
                                    </p:animEffect>
                                    <p:anim calcmode="lin" valueType="num">
                                      <p:cBhvr>
                                        <p:cTn id="18" dur="2000" fill="hold"/>
                                        <p:tgtEl>
                                          <p:spTgt spid="3"/>
                                        </p:tgtEl>
                                        <p:attrNameLst>
                                          <p:attrName>ppt_x</p:attrName>
                                        </p:attrNameLst>
                                      </p:cBhvr>
                                      <p:tavLst>
                                        <p:tav tm="0">
                                          <p:val>
                                            <p:fltVal val="0.5"/>
                                          </p:val>
                                        </p:tav>
                                        <p:tav tm="100000">
                                          <p:val>
                                            <p:strVal val="#ppt_x"/>
                                          </p:val>
                                        </p:tav>
                                      </p:tavLst>
                                    </p:anim>
                                    <p:anim calcmode="lin" valueType="num">
                                      <p:cBhvr>
                                        <p:cTn id="19" dur="20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4000"/>
                            </p:stCondLst>
                            <p:childTnLst>
                              <p:par>
                                <p:cTn id="21" presetID="53" presetClass="entr" presetSubtype="52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2000" fill="hold"/>
                                        <p:tgtEl>
                                          <p:spTgt spid="4"/>
                                        </p:tgtEl>
                                        <p:attrNameLst>
                                          <p:attrName>ppt_w</p:attrName>
                                        </p:attrNameLst>
                                      </p:cBhvr>
                                      <p:tavLst>
                                        <p:tav tm="0">
                                          <p:val>
                                            <p:fltVal val="0"/>
                                          </p:val>
                                        </p:tav>
                                        <p:tav tm="100000">
                                          <p:val>
                                            <p:strVal val="#ppt_w"/>
                                          </p:val>
                                        </p:tav>
                                      </p:tavLst>
                                    </p:anim>
                                    <p:anim calcmode="lin" valueType="num">
                                      <p:cBhvr>
                                        <p:cTn id="24" dur="2000" fill="hold"/>
                                        <p:tgtEl>
                                          <p:spTgt spid="4"/>
                                        </p:tgtEl>
                                        <p:attrNameLst>
                                          <p:attrName>ppt_h</p:attrName>
                                        </p:attrNameLst>
                                      </p:cBhvr>
                                      <p:tavLst>
                                        <p:tav tm="0">
                                          <p:val>
                                            <p:fltVal val="0"/>
                                          </p:val>
                                        </p:tav>
                                        <p:tav tm="100000">
                                          <p:val>
                                            <p:strVal val="#ppt_h"/>
                                          </p:val>
                                        </p:tav>
                                      </p:tavLst>
                                    </p:anim>
                                    <p:animEffect transition="in" filter="fade">
                                      <p:cBhvr>
                                        <p:cTn id="25" dur="2000"/>
                                        <p:tgtEl>
                                          <p:spTgt spid="4"/>
                                        </p:tgtEl>
                                      </p:cBhvr>
                                    </p:animEffect>
                                    <p:anim calcmode="lin" valueType="num">
                                      <p:cBhvr>
                                        <p:cTn id="26" dur="2000" fill="hold"/>
                                        <p:tgtEl>
                                          <p:spTgt spid="4"/>
                                        </p:tgtEl>
                                        <p:attrNameLst>
                                          <p:attrName>ppt_x</p:attrName>
                                        </p:attrNameLst>
                                      </p:cBhvr>
                                      <p:tavLst>
                                        <p:tav tm="0">
                                          <p:val>
                                            <p:fltVal val="0.5"/>
                                          </p:val>
                                        </p:tav>
                                        <p:tav tm="100000">
                                          <p:val>
                                            <p:strVal val="#ppt_x"/>
                                          </p:val>
                                        </p:tav>
                                      </p:tavLst>
                                    </p:anim>
                                    <p:anim calcmode="lin" valueType="num">
                                      <p:cBhvr>
                                        <p:cTn id="27" dur="2000" fill="hold"/>
                                        <p:tgtEl>
                                          <p:spTgt spid="4"/>
                                        </p:tgtEl>
                                        <p:attrNameLst>
                                          <p:attrName>ppt_y</p:attrName>
                                        </p:attrNameLst>
                                      </p:cBhvr>
                                      <p:tavLst>
                                        <p:tav tm="0">
                                          <p:val>
                                            <p:fltVal val="0.5"/>
                                          </p:val>
                                        </p:tav>
                                        <p:tav tm="100000">
                                          <p:val>
                                            <p:strVal val="#ppt_y"/>
                                          </p:val>
                                        </p:tav>
                                      </p:tavLst>
                                    </p:anim>
                                  </p:childTnLst>
                                </p:cTn>
                              </p:par>
                            </p:childTnLst>
                          </p:cTn>
                        </p:par>
                        <p:par>
                          <p:cTn id="28" fill="hold">
                            <p:stCondLst>
                              <p:cond delay="6000"/>
                            </p:stCondLst>
                            <p:childTnLst>
                              <p:par>
                                <p:cTn id="29" presetID="53" presetClass="entr" presetSubtype="52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000" fill="hold"/>
                                        <p:tgtEl>
                                          <p:spTgt spid="8"/>
                                        </p:tgtEl>
                                        <p:attrNameLst>
                                          <p:attrName>ppt_w</p:attrName>
                                        </p:attrNameLst>
                                      </p:cBhvr>
                                      <p:tavLst>
                                        <p:tav tm="0">
                                          <p:val>
                                            <p:fltVal val="0"/>
                                          </p:val>
                                        </p:tav>
                                        <p:tav tm="100000">
                                          <p:val>
                                            <p:strVal val="#ppt_w"/>
                                          </p:val>
                                        </p:tav>
                                      </p:tavLst>
                                    </p:anim>
                                    <p:anim calcmode="lin" valueType="num">
                                      <p:cBhvr>
                                        <p:cTn id="32" dur="2000" fill="hold"/>
                                        <p:tgtEl>
                                          <p:spTgt spid="8"/>
                                        </p:tgtEl>
                                        <p:attrNameLst>
                                          <p:attrName>ppt_h</p:attrName>
                                        </p:attrNameLst>
                                      </p:cBhvr>
                                      <p:tavLst>
                                        <p:tav tm="0">
                                          <p:val>
                                            <p:fltVal val="0"/>
                                          </p:val>
                                        </p:tav>
                                        <p:tav tm="100000">
                                          <p:val>
                                            <p:strVal val="#ppt_h"/>
                                          </p:val>
                                        </p:tav>
                                      </p:tavLst>
                                    </p:anim>
                                    <p:animEffect transition="in" filter="fade">
                                      <p:cBhvr>
                                        <p:cTn id="33" dur="2000"/>
                                        <p:tgtEl>
                                          <p:spTgt spid="8"/>
                                        </p:tgtEl>
                                      </p:cBhvr>
                                    </p:animEffect>
                                    <p:anim calcmode="lin" valueType="num">
                                      <p:cBhvr>
                                        <p:cTn id="34" dur="2000" fill="hold"/>
                                        <p:tgtEl>
                                          <p:spTgt spid="8"/>
                                        </p:tgtEl>
                                        <p:attrNameLst>
                                          <p:attrName>ppt_x</p:attrName>
                                        </p:attrNameLst>
                                      </p:cBhvr>
                                      <p:tavLst>
                                        <p:tav tm="0">
                                          <p:val>
                                            <p:fltVal val="0.5"/>
                                          </p:val>
                                        </p:tav>
                                        <p:tav tm="100000">
                                          <p:val>
                                            <p:strVal val="#ppt_x"/>
                                          </p:val>
                                        </p:tav>
                                      </p:tavLst>
                                    </p:anim>
                                    <p:anim calcmode="lin" valueType="num">
                                      <p:cBhvr>
                                        <p:cTn id="35" dur="2000" fill="hold"/>
                                        <p:tgtEl>
                                          <p:spTgt spid="8"/>
                                        </p:tgtEl>
                                        <p:attrNameLst>
                                          <p:attrName>ppt_y</p:attrName>
                                        </p:attrNameLst>
                                      </p:cBhvr>
                                      <p:tavLst>
                                        <p:tav tm="0">
                                          <p:val>
                                            <p:fltVal val="0.5"/>
                                          </p:val>
                                        </p:tav>
                                        <p:tav tm="100000">
                                          <p:val>
                                            <p:strVal val="#ppt_y"/>
                                          </p:val>
                                        </p:tav>
                                      </p:tavLst>
                                    </p:anim>
                                  </p:childTnLst>
                                </p:cTn>
                              </p:par>
                            </p:childTnLst>
                          </p:cTn>
                        </p:par>
                        <p:par>
                          <p:cTn id="36" fill="hold">
                            <p:stCondLst>
                              <p:cond delay="8000"/>
                            </p:stCondLst>
                            <p:childTnLst>
                              <p:par>
                                <p:cTn id="37" presetID="26"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80">
                                          <p:stCondLst>
                                            <p:cond delay="0"/>
                                          </p:stCondLst>
                                        </p:cTn>
                                        <p:tgtEl>
                                          <p:spTgt spid="13"/>
                                        </p:tgtEl>
                                      </p:cBhvr>
                                    </p:animEffect>
                                    <p:anim calcmode="lin" valueType="num">
                                      <p:cBhvr>
                                        <p:cTn id="4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5" dur="26">
                                          <p:stCondLst>
                                            <p:cond delay="650"/>
                                          </p:stCondLst>
                                        </p:cTn>
                                        <p:tgtEl>
                                          <p:spTgt spid="13"/>
                                        </p:tgtEl>
                                      </p:cBhvr>
                                      <p:to x="100000" y="60000"/>
                                    </p:animScale>
                                    <p:animScale>
                                      <p:cBhvr>
                                        <p:cTn id="46" dur="166" decel="50000">
                                          <p:stCondLst>
                                            <p:cond delay="676"/>
                                          </p:stCondLst>
                                        </p:cTn>
                                        <p:tgtEl>
                                          <p:spTgt spid="13"/>
                                        </p:tgtEl>
                                      </p:cBhvr>
                                      <p:to x="100000" y="100000"/>
                                    </p:animScale>
                                    <p:animScale>
                                      <p:cBhvr>
                                        <p:cTn id="47" dur="26">
                                          <p:stCondLst>
                                            <p:cond delay="1312"/>
                                          </p:stCondLst>
                                        </p:cTn>
                                        <p:tgtEl>
                                          <p:spTgt spid="13"/>
                                        </p:tgtEl>
                                      </p:cBhvr>
                                      <p:to x="100000" y="80000"/>
                                    </p:animScale>
                                    <p:animScale>
                                      <p:cBhvr>
                                        <p:cTn id="48" dur="166" decel="50000">
                                          <p:stCondLst>
                                            <p:cond delay="1338"/>
                                          </p:stCondLst>
                                        </p:cTn>
                                        <p:tgtEl>
                                          <p:spTgt spid="13"/>
                                        </p:tgtEl>
                                      </p:cBhvr>
                                      <p:to x="100000" y="100000"/>
                                    </p:animScale>
                                    <p:animScale>
                                      <p:cBhvr>
                                        <p:cTn id="49" dur="26">
                                          <p:stCondLst>
                                            <p:cond delay="1642"/>
                                          </p:stCondLst>
                                        </p:cTn>
                                        <p:tgtEl>
                                          <p:spTgt spid="13"/>
                                        </p:tgtEl>
                                      </p:cBhvr>
                                      <p:to x="100000" y="90000"/>
                                    </p:animScale>
                                    <p:animScale>
                                      <p:cBhvr>
                                        <p:cTn id="50" dur="166" decel="50000">
                                          <p:stCondLst>
                                            <p:cond delay="1668"/>
                                          </p:stCondLst>
                                        </p:cTn>
                                        <p:tgtEl>
                                          <p:spTgt spid="13"/>
                                        </p:tgtEl>
                                      </p:cBhvr>
                                      <p:to x="100000" y="100000"/>
                                    </p:animScale>
                                    <p:animScale>
                                      <p:cBhvr>
                                        <p:cTn id="51" dur="26">
                                          <p:stCondLst>
                                            <p:cond delay="1808"/>
                                          </p:stCondLst>
                                        </p:cTn>
                                        <p:tgtEl>
                                          <p:spTgt spid="13"/>
                                        </p:tgtEl>
                                      </p:cBhvr>
                                      <p:to x="100000" y="95000"/>
                                    </p:animScale>
                                    <p:animScale>
                                      <p:cBhvr>
                                        <p:cTn id="52"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085"/>
            <a:ext cx="12192000" cy="686908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489" y="87773"/>
            <a:ext cx="5381467" cy="279033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488" y="2976969"/>
            <a:ext cx="5381467" cy="249603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0820" y="70205"/>
            <a:ext cx="5036696" cy="280790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0820" y="2959400"/>
            <a:ext cx="5036696" cy="2513604"/>
          </a:xfrm>
          <a:prstGeom prst="rect">
            <a:avLst/>
          </a:prstGeom>
        </p:spPr>
      </p:pic>
      <p:sp>
        <p:nvSpPr>
          <p:cNvPr id="9" name="TextBox 8"/>
          <p:cNvSpPr txBox="1"/>
          <p:nvPr/>
        </p:nvSpPr>
        <p:spPr>
          <a:xfrm>
            <a:off x="779490" y="5473005"/>
            <a:ext cx="10628026" cy="1384995"/>
          </a:xfrm>
          <a:prstGeom prst="rect">
            <a:avLst/>
          </a:prstGeom>
          <a:solidFill>
            <a:schemeClr val="accent6">
              <a:lumMod val="20000"/>
              <a:lumOff val="80000"/>
            </a:schemeClr>
          </a:solidFill>
        </p:spPr>
        <p:txBody>
          <a:bodyPr wrap="square" rtlCol="0">
            <a:spAutoFit/>
          </a:bodyPr>
          <a:lstStyle/>
          <a:p>
            <a:r>
              <a:rPr lang="bn-IN" sz="2800" dirty="0" smtClean="0">
                <a:latin typeface="NikoshBAN" panose="02000000000000000000" pitchFamily="2" charset="0"/>
                <a:cs typeface="NikoshBAN" panose="02000000000000000000" pitchFamily="2" charset="0"/>
              </a:rPr>
              <a:t>সেইজন্য যেদিন জমিরন মাথা ঘষিত,সেদিন তার মা তাকে রাজবাড়ি লইয়া আসিত,আমরা তাকে তেল দিতাম” হা অদৃষ্ট! যখন দুই গণ্ডা পয়সায় এক সের তৈল পাওয়া যাইত, তখন জমিরনের মাতা কন্যার জন্য এক পয়সার তেল জুটাইতে পারিতনা।</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3112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par>
                          <p:cTn id="8" fill="hold">
                            <p:stCondLst>
                              <p:cond delay="2000"/>
                            </p:stCondLst>
                            <p:childTnLst>
                              <p:par>
                                <p:cTn id="9" presetID="1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plus(in)">
                                      <p:cBhvr>
                                        <p:cTn id="11" dur="2000"/>
                                        <p:tgtEl>
                                          <p:spTgt spid="4"/>
                                        </p:tgtEl>
                                      </p:cBhvr>
                                    </p:animEffect>
                                  </p:childTnLst>
                                </p:cTn>
                              </p:par>
                            </p:childTnLst>
                          </p:cTn>
                        </p:par>
                        <p:par>
                          <p:cTn id="12" fill="hold">
                            <p:stCondLst>
                              <p:cond delay="4000"/>
                            </p:stCondLst>
                            <p:childTnLst>
                              <p:par>
                                <p:cTn id="13" presetID="1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plus(in)">
                                      <p:cBhvr>
                                        <p:cTn id="15" dur="2000"/>
                                        <p:tgtEl>
                                          <p:spTgt spid="3"/>
                                        </p:tgtEl>
                                      </p:cBhvr>
                                    </p:animEffect>
                                  </p:childTnLst>
                                </p:cTn>
                              </p:par>
                            </p:childTnLst>
                          </p:cTn>
                        </p:par>
                        <p:par>
                          <p:cTn id="16" fill="hold">
                            <p:stCondLst>
                              <p:cond delay="6000"/>
                            </p:stCondLst>
                            <p:childTnLst>
                              <p:par>
                                <p:cTn id="17" presetID="1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plus(in)">
                                      <p:cBhvr>
                                        <p:cTn id="19" dur="2000"/>
                                        <p:tgtEl>
                                          <p:spTgt spid="5"/>
                                        </p:tgtEl>
                                      </p:cBhvr>
                                    </p:animEffect>
                                  </p:childTnLst>
                                </p:cTn>
                              </p:par>
                            </p:childTnLst>
                          </p:cTn>
                        </p:par>
                        <p:par>
                          <p:cTn id="20" fill="hold">
                            <p:stCondLst>
                              <p:cond delay="8000"/>
                            </p:stCondLst>
                            <p:childTnLst>
                              <p:par>
                                <p:cTn id="21" presetID="26"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90661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488" y="-1"/>
            <a:ext cx="5111645" cy="27731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488" y="2908092"/>
            <a:ext cx="5111645" cy="2503357"/>
          </a:xfrm>
          <a:prstGeom prst="rect">
            <a:avLst/>
          </a:prstGeom>
        </p:spPr>
      </p:pic>
      <p:grpSp>
        <p:nvGrpSpPr>
          <p:cNvPr id="7" name="Group 6"/>
          <p:cNvGrpSpPr/>
          <p:nvPr/>
        </p:nvGrpSpPr>
        <p:grpSpPr>
          <a:xfrm>
            <a:off x="6288840" y="0"/>
            <a:ext cx="5148653" cy="2773180"/>
            <a:chOff x="6288840" y="0"/>
            <a:chExt cx="5148653" cy="277318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8840" y="0"/>
              <a:ext cx="5148653" cy="2773180"/>
            </a:xfrm>
            <a:prstGeom prst="rect">
              <a:avLst/>
            </a:prstGeom>
          </p:spPr>
        </p:pic>
        <p:sp>
          <p:nvSpPr>
            <p:cNvPr id="6" name="TextBox 5"/>
            <p:cNvSpPr txBox="1"/>
            <p:nvPr/>
          </p:nvSpPr>
          <p:spPr>
            <a:xfrm>
              <a:off x="9308892" y="1696599"/>
              <a:ext cx="1978701" cy="584775"/>
            </a:xfrm>
            <a:prstGeom prst="rect">
              <a:avLst/>
            </a:prstGeom>
            <a:noFill/>
          </p:spPr>
          <p:txBody>
            <a:bodyPr wrap="square" rtlCol="0">
              <a:spAutoFit/>
            </a:bodyPr>
            <a:lstStyle/>
            <a:p>
              <a:r>
                <a:rPr lang="bn-IN" sz="3200" b="1" dirty="0" smtClean="0">
                  <a:ln w="6600">
                    <a:solidFill>
                      <a:schemeClr val="accent2"/>
                    </a:solidFill>
                    <a:prstDash val="solid"/>
                  </a:ln>
                  <a:effectLst>
                    <a:outerShdw dist="38100" dir="2700000" algn="tl" rotWithShape="0">
                      <a:schemeClr val="accent2"/>
                    </a:outerShdw>
                  </a:effectLst>
                  <a:latin typeface="NikoshBAN" panose="02000000000000000000" pitchFamily="2" charset="0"/>
                  <a:cs typeface="NikoshBAN" panose="02000000000000000000" pitchFamily="2" charset="0"/>
                </a:rPr>
                <a:t>সন্তান বিক্রয়</a:t>
              </a:r>
              <a:endParaRPr lang="en-US" sz="3200" b="1" dirty="0">
                <a:ln w="6600">
                  <a:solidFill>
                    <a:schemeClr val="accent2"/>
                  </a:solidFill>
                  <a:prstDash val="solid"/>
                </a:ln>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gr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8839" y="2908092"/>
            <a:ext cx="5148653" cy="2519960"/>
          </a:xfrm>
          <a:prstGeom prst="rect">
            <a:avLst/>
          </a:prstGeom>
        </p:spPr>
      </p:pic>
      <p:sp>
        <p:nvSpPr>
          <p:cNvPr id="10" name="TextBox 9"/>
          <p:cNvSpPr txBox="1"/>
          <p:nvPr/>
        </p:nvSpPr>
        <p:spPr>
          <a:xfrm>
            <a:off x="779489" y="5521615"/>
            <a:ext cx="10658005" cy="1384995"/>
          </a:xfrm>
          <a:prstGeom prst="rect">
            <a:avLst/>
          </a:prstGeom>
          <a:solidFill>
            <a:schemeClr val="accent6">
              <a:lumMod val="20000"/>
              <a:lumOff val="80000"/>
            </a:schemeClr>
          </a:solidFill>
        </p:spPr>
        <p:txBody>
          <a:bodyPr wrap="square" rtlCol="0">
            <a:spAutoFit/>
          </a:bodyPr>
          <a:lstStyle/>
          <a:p>
            <a:r>
              <a:rPr lang="bn-IN" sz="2800" dirty="0" smtClean="0">
                <a:latin typeface="NikoshBAN" panose="02000000000000000000" pitchFamily="2" charset="0"/>
                <a:cs typeface="NikoshBAN" panose="02000000000000000000" pitchFamily="2" charset="0"/>
              </a:rPr>
              <a:t>এই তো ৩০/৩৫ বৎসর পূর্বে বিহার অঞ্চলে দুই সের খেসারি বিনিময়ে কৃষক পত্নী কন্যা বিক্রয় করিত। পঁচিশ বৎসর পুর্বে উড়িষ্যার অন্তর্গত কণিকা রাজ্যের অবস্থা এই ছিল যে, কৃষকেরা ‘পখাল’ (পান্তা) ভাতের সহিত লবণ বাতীত অন্য কোন উপকরণ সংগ্রহ করিতে পারিত না।</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7034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style.rotation</p:attrName>
                                        </p:attrNameLst>
                                      </p:cBhvr>
                                      <p:tavLst>
                                        <p:tav tm="0">
                                          <p:val>
                                            <p:fltVal val="90"/>
                                          </p:val>
                                        </p:tav>
                                        <p:tav tm="100000">
                                          <p:val>
                                            <p:fltVal val="0"/>
                                          </p:val>
                                        </p:tav>
                                      </p:tavLst>
                                    </p:anim>
                                    <p:animEffect transition="in" filter="fade">
                                      <p:cBhvr>
                                        <p:cTn id="31" dur="1000"/>
                                        <p:tgtEl>
                                          <p:spTgt spid="8"/>
                                        </p:tgtEl>
                                      </p:cBhvr>
                                    </p:animEffect>
                                  </p:childTnLst>
                                </p:cTn>
                              </p:par>
                            </p:childTnLst>
                          </p:cTn>
                        </p:par>
                        <p:par>
                          <p:cTn id="32" fill="hold">
                            <p:stCondLst>
                              <p:cond delay="4000"/>
                            </p:stCondLst>
                            <p:childTnLst>
                              <p:par>
                                <p:cTn id="33" presetID="26"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774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59" y="-1"/>
            <a:ext cx="5021705" cy="286312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5967" y="0"/>
            <a:ext cx="5321508" cy="286312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460" y="2971878"/>
            <a:ext cx="5021704" cy="2823002"/>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44557"/>
          <a:stretch/>
        </p:blipFill>
        <p:spPr>
          <a:xfrm>
            <a:off x="6152056" y="2971879"/>
            <a:ext cx="5327619" cy="2823002"/>
          </a:xfrm>
          <a:prstGeom prst="rect">
            <a:avLst/>
          </a:prstGeom>
        </p:spPr>
      </p:pic>
      <p:sp>
        <p:nvSpPr>
          <p:cNvPr id="8" name="TextBox 7"/>
          <p:cNvSpPr txBox="1"/>
          <p:nvPr/>
        </p:nvSpPr>
        <p:spPr>
          <a:xfrm>
            <a:off x="824459" y="5903639"/>
            <a:ext cx="10643016" cy="954107"/>
          </a:xfrm>
          <a:prstGeom prst="rect">
            <a:avLst/>
          </a:prstGeom>
          <a:solidFill>
            <a:schemeClr val="accent6">
              <a:lumMod val="20000"/>
              <a:lumOff val="80000"/>
            </a:schemeClr>
          </a:solidFill>
        </p:spPr>
        <p:txBody>
          <a:bodyPr wrap="square" rtlCol="0">
            <a:spAutoFit/>
          </a:bodyPr>
          <a:lstStyle/>
          <a:p>
            <a:r>
              <a:rPr lang="bn-IN" sz="2800" dirty="0" smtClean="0">
                <a:latin typeface="NikoshBAN" panose="02000000000000000000" pitchFamily="2" charset="0"/>
                <a:cs typeface="NikoshBAN" panose="02000000000000000000" pitchFamily="2" charset="0"/>
              </a:rPr>
              <a:t>সাত ভায়া নামক সমুদ্র –তীরবর্তী গ্রামের লোকেরা পখাল ভাতের সহিত লবণও জুটাইতে পারিত না।তাহারা সমুদ্র জলে চাউল ধুইয়া ভাত রাঁধিয়া খাইত।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0505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childTnLst>
                          </p:cTn>
                        </p:par>
                        <p:par>
                          <p:cTn id="16" fill="hold">
                            <p:stCondLst>
                              <p:cond delay="2000"/>
                            </p:stCondLst>
                            <p:childTnLst>
                              <p:par>
                                <p:cTn id="17" presetID="5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Scale>
                                      <p:cBhvr>
                                        <p:cTn id="19"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
                                        </p:tgtEl>
                                        <p:attrNameLst>
                                          <p:attrName>ppt_x</p:attrName>
                                          <p:attrName>ppt_y</p:attrName>
                                        </p:attrNameLst>
                                      </p:cBhvr>
                                    </p:animMotion>
                                    <p:animEffect transition="in" filter="fade">
                                      <p:cBhvr>
                                        <p:cTn id="21" dur="1000"/>
                                        <p:tgtEl>
                                          <p:spTgt spid="6"/>
                                        </p:tgtEl>
                                      </p:cBhvr>
                                    </p:animEffect>
                                  </p:childTnLst>
                                </p:cTn>
                              </p:par>
                            </p:childTnLst>
                          </p:cTn>
                        </p:par>
                        <p:par>
                          <p:cTn id="22" fill="hold">
                            <p:stCondLst>
                              <p:cond delay="3000"/>
                            </p:stCondLst>
                            <p:childTnLst>
                              <p:par>
                                <p:cTn id="23" presetID="5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Scale>
                                      <p:cBhvr>
                                        <p:cTn id="25"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7"/>
                                        </p:tgtEl>
                                        <p:attrNameLst>
                                          <p:attrName>ppt_x</p:attrName>
                                          <p:attrName>ppt_y</p:attrName>
                                        </p:attrNameLst>
                                      </p:cBhvr>
                                    </p:animMotion>
                                    <p:animEffect transition="in" filter="fade">
                                      <p:cBhvr>
                                        <p:cTn id="27" dur="1000"/>
                                        <p:tgtEl>
                                          <p:spTgt spid="7"/>
                                        </p:tgtEl>
                                      </p:cBhvr>
                                    </p:animEffect>
                                  </p:childTnLst>
                                </p:cTn>
                              </p:par>
                            </p:childTnLst>
                          </p:cTn>
                        </p:par>
                        <p:par>
                          <p:cTn id="28" fill="hold">
                            <p:stCondLst>
                              <p:cond delay="4000"/>
                            </p:stCondLst>
                            <p:childTnLst>
                              <p:par>
                                <p:cTn id="29" presetID="26"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80">
                                          <p:stCondLst>
                                            <p:cond delay="0"/>
                                          </p:stCondLst>
                                        </p:cTn>
                                        <p:tgtEl>
                                          <p:spTgt spid="8"/>
                                        </p:tgtEl>
                                      </p:cBhvr>
                                    </p:animEffect>
                                    <p:anim calcmode="lin" valueType="num">
                                      <p:cBhvr>
                                        <p:cTn id="3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7" dur="26">
                                          <p:stCondLst>
                                            <p:cond delay="650"/>
                                          </p:stCondLst>
                                        </p:cTn>
                                        <p:tgtEl>
                                          <p:spTgt spid="8"/>
                                        </p:tgtEl>
                                      </p:cBhvr>
                                      <p:to x="100000" y="60000"/>
                                    </p:animScale>
                                    <p:animScale>
                                      <p:cBhvr>
                                        <p:cTn id="38" dur="166" decel="50000">
                                          <p:stCondLst>
                                            <p:cond delay="676"/>
                                          </p:stCondLst>
                                        </p:cTn>
                                        <p:tgtEl>
                                          <p:spTgt spid="8"/>
                                        </p:tgtEl>
                                      </p:cBhvr>
                                      <p:to x="100000" y="100000"/>
                                    </p:animScale>
                                    <p:animScale>
                                      <p:cBhvr>
                                        <p:cTn id="39" dur="26">
                                          <p:stCondLst>
                                            <p:cond delay="1312"/>
                                          </p:stCondLst>
                                        </p:cTn>
                                        <p:tgtEl>
                                          <p:spTgt spid="8"/>
                                        </p:tgtEl>
                                      </p:cBhvr>
                                      <p:to x="100000" y="80000"/>
                                    </p:animScale>
                                    <p:animScale>
                                      <p:cBhvr>
                                        <p:cTn id="40" dur="166" decel="50000">
                                          <p:stCondLst>
                                            <p:cond delay="1338"/>
                                          </p:stCondLst>
                                        </p:cTn>
                                        <p:tgtEl>
                                          <p:spTgt spid="8"/>
                                        </p:tgtEl>
                                      </p:cBhvr>
                                      <p:to x="100000" y="100000"/>
                                    </p:animScale>
                                    <p:animScale>
                                      <p:cBhvr>
                                        <p:cTn id="41" dur="26">
                                          <p:stCondLst>
                                            <p:cond delay="1642"/>
                                          </p:stCondLst>
                                        </p:cTn>
                                        <p:tgtEl>
                                          <p:spTgt spid="8"/>
                                        </p:tgtEl>
                                      </p:cBhvr>
                                      <p:to x="100000" y="90000"/>
                                    </p:animScale>
                                    <p:animScale>
                                      <p:cBhvr>
                                        <p:cTn id="42" dur="166" decel="50000">
                                          <p:stCondLst>
                                            <p:cond delay="1668"/>
                                          </p:stCondLst>
                                        </p:cTn>
                                        <p:tgtEl>
                                          <p:spTgt spid="8"/>
                                        </p:tgtEl>
                                      </p:cBhvr>
                                      <p:to x="100000" y="100000"/>
                                    </p:animScale>
                                    <p:animScale>
                                      <p:cBhvr>
                                        <p:cTn id="43" dur="26">
                                          <p:stCondLst>
                                            <p:cond delay="1808"/>
                                          </p:stCondLst>
                                        </p:cTn>
                                        <p:tgtEl>
                                          <p:spTgt spid="8"/>
                                        </p:tgtEl>
                                      </p:cBhvr>
                                      <p:to x="100000" y="95000"/>
                                    </p:animScale>
                                    <p:animScale>
                                      <p:cBhvr>
                                        <p:cTn id="4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774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824457" y="119919"/>
            <a:ext cx="4841823" cy="2743200"/>
            <a:chOff x="824458" y="239763"/>
            <a:chExt cx="4841823" cy="2623357"/>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58" y="239763"/>
              <a:ext cx="4841823" cy="2623357"/>
            </a:xfrm>
            <a:prstGeom prst="rect">
              <a:avLst/>
            </a:prstGeom>
          </p:spPr>
        </p:pic>
        <p:sp>
          <p:nvSpPr>
            <p:cNvPr id="3" name="TextBox 2"/>
            <p:cNvSpPr txBox="1"/>
            <p:nvPr/>
          </p:nvSpPr>
          <p:spPr>
            <a:xfrm>
              <a:off x="1379095" y="374753"/>
              <a:ext cx="1034322" cy="646331"/>
            </a:xfrm>
            <a:prstGeom prst="rect">
              <a:avLst/>
            </a:prstGeom>
            <a:noFill/>
          </p:spPr>
          <p:txBody>
            <a:bodyPr wrap="square" rtlCol="0">
              <a:spAutoFit/>
            </a:bodyPr>
            <a:lstStyle/>
            <a:p>
              <a:r>
                <a:rPr lang="bn-IN"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রংপুর</a:t>
              </a:r>
              <a:endPar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1639" y="119921"/>
            <a:ext cx="5395835" cy="274319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457" y="3012583"/>
            <a:ext cx="4841823" cy="272865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012584"/>
            <a:ext cx="5371474" cy="2728650"/>
          </a:xfrm>
          <a:prstGeom prst="rect">
            <a:avLst/>
          </a:prstGeom>
        </p:spPr>
      </p:pic>
      <p:sp>
        <p:nvSpPr>
          <p:cNvPr id="10" name="TextBox 9"/>
          <p:cNvSpPr txBox="1"/>
          <p:nvPr/>
        </p:nvSpPr>
        <p:spPr>
          <a:xfrm>
            <a:off x="750130" y="5875702"/>
            <a:ext cx="10717343" cy="954107"/>
          </a:xfrm>
          <a:prstGeom prst="rect">
            <a:avLst/>
          </a:prstGeom>
          <a:solidFill>
            <a:schemeClr val="accent6">
              <a:lumMod val="20000"/>
              <a:lumOff val="80000"/>
            </a:schemeClr>
          </a:solidFill>
        </p:spPr>
        <p:txBody>
          <a:bodyPr wrap="square" rtlCol="0">
            <a:spAutoFit/>
          </a:bodyPr>
          <a:lstStyle/>
          <a:p>
            <a:r>
              <a:rPr lang="bn-IN" sz="2800" dirty="0" smtClean="0">
                <a:latin typeface="NikoshBAN" panose="02000000000000000000" pitchFamily="2" charset="0"/>
                <a:cs typeface="NikoshBAN" panose="02000000000000000000" pitchFamily="2" charset="0"/>
              </a:rPr>
              <a:t>রুংপুর জেলার কোন কোন গ্রামের কৃষক এত দরিদ্র যে টাকায় ২৫ সের চাউল পাওয়া সত্বেও ভাত না পাইয়া লাউ,কুমড়া প্রভৃতি তরকারি ও পাট শাক, লাউ শাক ইত্যাদি সিদ্ধ করিয়া খাইত।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7713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3000" fill="hold"/>
                                        <p:tgtEl>
                                          <p:spTgt spid="8"/>
                                        </p:tgtEl>
                                        <p:attrNameLst>
                                          <p:attrName>ppt_x</p:attrName>
                                        </p:attrNameLst>
                                      </p:cBhvr>
                                      <p:tavLst>
                                        <p:tav tm="0">
                                          <p:val>
                                            <p:strVal val="1+#ppt_w/2"/>
                                          </p:val>
                                        </p:tav>
                                        <p:tav tm="100000">
                                          <p:val>
                                            <p:strVal val="#ppt_x"/>
                                          </p:val>
                                        </p:tav>
                                      </p:tavLst>
                                    </p:anim>
                                    <p:anim calcmode="lin" valueType="num">
                                      <p:cBhvr additive="base">
                                        <p:cTn id="16" dur="30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0" fill="hold"/>
                                        <p:tgtEl>
                                          <p:spTgt spid="9"/>
                                        </p:tgtEl>
                                        <p:attrNameLst>
                                          <p:attrName>ppt_x</p:attrName>
                                        </p:attrNameLst>
                                      </p:cBhvr>
                                      <p:tavLst>
                                        <p:tav tm="0">
                                          <p:val>
                                            <p:strVal val="1+#ppt_w/2"/>
                                          </p:val>
                                        </p:tav>
                                        <p:tav tm="100000">
                                          <p:val>
                                            <p:strVal val="#ppt_x"/>
                                          </p:val>
                                        </p:tav>
                                      </p:tavLst>
                                    </p:anim>
                                    <p:anim calcmode="lin" valueType="num">
                                      <p:cBhvr additive="base">
                                        <p:cTn id="20" dur="5000" fill="hold"/>
                                        <p:tgtEl>
                                          <p:spTgt spid="9"/>
                                        </p:tgtEl>
                                        <p:attrNameLst>
                                          <p:attrName>ppt_y</p:attrName>
                                        </p:attrNameLst>
                                      </p:cBhvr>
                                      <p:tavLst>
                                        <p:tav tm="0">
                                          <p:val>
                                            <p:strVal val="1+#ppt_h/2"/>
                                          </p:val>
                                        </p:tav>
                                        <p:tav tm="100000">
                                          <p:val>
                                            <p:strVal val="#ppt_y"/>
                                          </p:val>
                                        </p:tav>
                                      </p:tavLst>
                                    </p:anim>
                                  </p:childTnLst>
                                </p:cTn>
                              </p:par>
                            </p:childTnLst>
                          </p:cTn>
                        </p:par>
                        <p:par>
                          <p:cTn id="21" fill="hold">
                            <p:stCondLst>
                              <p:cond delay="5000"/>
                            </p:stCondLst>
                            <p:childTnLst>
                              <p:par>
                                <p:cTn id="22" presetID="26"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80">
                                          <p:stCondLst>
                                            <p:cond delay="0"/>
                                          </p:stCondLst>
                                        </p:cTn>
                                        <p:tgtEl>
                                          <p:spTgt spid="10"/>
                                        </p:tgtEl>
                                      </p:cBhvr>
                                    </p:animEffect>
                                    <p:anim calcmode="lin" valueType="num">
                                      <p:cBhvr>
                                        <p:cTn id="2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0" dur="26">
                                          <p:stCondLst>
                                            <p:cond delay="650"/>
                                          </p:stCondLst>
                                        </p:cTn>
                                        <p:tgtEl>
                                          <p:spTgt spid="10"/>
                                        </p:tgtEl>
                                      </p:cBhvr>
                                      <p:to x="100000" y="60000"/>
                                    </p:animScale>
                                    <p:animScale>
                                      <p:cBhvr>
                                        <p:cTn id="31" dur="166" decel="50000">
                                          <p:stCondLst>
                                            <p:cond delay="676"/>
                                          </p:stCondLst>
                                        </p:cTn>
                                        <p:tgtEl>
                                          <p:spTgt spid="10"/>
                                        </p:tgtEl>
                                      </p:cBhvr>
                                      <p:to x="100000" y="100000"/>
                                    </p:animScale>
                                    <p:animScale>
                                      <p:cBhvr>
                                        <p:cTn id="32" dur="26">
                                          <p:stCondLst>
                                            <p:cond delay="1312"/>
                                          </p:stCondLst>
                                        </p:cTn>
                                        <p:tgtEl>
                                          <p:spTgt spid="10"/>
                                        </p:tgtEl>
                                      </p:cBhvr>
                                      <p:to x="100000" y="80000"/>
                                    </p:animScale>
                                    <p:animScale>
                                      <p:cBhvr>
                                        <p:cTn id="33" dur="166" decel="50000">
                                          <p:stCondLst>
                                            <p:cond delay="1338"/>
                                          </p:stCondLst>
                                        </p:cTn>
                                        <p:tgtEl>
                                          <p:spTgt spid="10"/>
                                        </p:tgtEl>
                                      </p:cBhvr>
                                      <p:to x="100000" y="100000"/>
                                    </p:animScale>
                                    <p:animScale>
                                      <p:cBhvr>
                                        <p:cTn id="34" dur="26">
                                          <p:stCondLst>
                                            <p:cond delay="1642"/>
                                          </p:stCondLst>
                                        </p:cTn>
                                        <p:tgtEl>
                                          <p:spTgt spid="10"/>
                                        </p:tgtEl>
                                      </p:cBhvr>
                                      <p:to x="100000" y="90000"/>
                                    </p:animScale>
                                    <p:animScale>
                                      <p:cBhvr>
                                        <p:cTn id="35" dur="166" decel="50000">
                                          <p:stCondLst>
                                            <p:cond delay="1668"/>
                                          </p:stCondLst>
                                        </p:cTn>
                                        <p:tgtEl>
                                          <p:spTgt spid="10"/>
                                        </p:tgtEl>
                                      </p:cBhvr>
                                      <p:to x="100000" y="100000"/>
                                    </p:animScale>
                                    <p:animScale>
                                      <p:cBhvr>
                                        <p:cTn id="36" dur="26">
                                          <p:stCondLst>
                                            <p:cond delay="1808"/>
                                          </p:stCondLst>
                                        </p:cTn>
                                        <p:tgtEl>
                                          <p:spTgt spid="10"/>
                                        </p:tgtEl>
                                      </p:cBhvr>
                                      <p:to x="100000" y="95000"/>
                                    </p:animScale>
                                    <p:animScale>
                                      <p:cBhvr>
                                        <p:cTn id="37"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774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3330" b="18816"/>
          <a:stretch/>
        </p:blipFill>
        <p:spPr>
          <a:xfrm>
            <a:off x="599607" y="0"/>
            <a:ext cx="5650498" cy="286312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0220" y="0"/>
            <a:ext cx="5017255" cy="286312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0220" y="3028013"/>
            <a:ext cx="5017254" cy="244473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209" y="3028013"/>
            <a:ext cx="5653895" cy="2444738"/>
          </a:xfrm>
          <a:prstGeom prst="rect">
            <a:avLst/>
          </a:prstGeom>
        </p:spPr>
      </p:pic>
      <p:sp>
        <p:nvSpPr>
          <p:cNvPr id="8" name="TextBox 7"/>
          <p:cNvSpPr txBox="1"/>
          <p:nvPr/>
        </p:nvSpPr>
        <p:spPr>
          <a:xfrm>
            <a:off x="599607" y="5472751"/>
            <a:ext cx="10867868" cy="1384995"/>
          </a:xfrm>
          <a:prstGeom prst="rect">
            <a:avLst/>
          </a:prstGeom>
          <a:solidFill>
            <a:schemeClr val="accent6">
              <a:lumMod val="20000"/>
              <a:lumOff val="80000"/>
            </a:schemeClr>
          </a:solidFill>
        </p:spPr>
        <p:txBody>
          <a:bodyPr wrap="square" rtlCol="0">
            <a:spAutoFit/>
          </a:bodyPr>
          <a:lstStyle/>
          <a:p>
            <a:r>
              <a:rPr lang="bn-IN" sz="2800" dirty="0" smtClean="0">
                <a:latin typeface="NikoshBAN" panose="02000000000000000000" pitchFamily="2" charset="0"/>
                <a:cs typeface="NikoshBAN" panose="02000000000000000000" pitchFamily="2" charset="0"/>
              </a:rPr>
              <a:t>পুরুষেরা বহু কষ্টে স্ত্রীলোকদের জন্য ৮ হাত কিম্বা ৯ হাত কাপড় সংগ্রহ করিয়া দিয়া নিজেরা কৌপিন ধারণ করিত। শীতকালে দিবা ভাগে মাঠে মাঠে রৌদ্র যাপন করিত; রাত্রিকালে শীত অসহ্য বোধ হইলে মাঝে মাঝে উঠিয়া পাটখড়ি জ্বালাইয়া আগুন পোহাইত। অথচ এই রংপুর ধান্য ও পাটের জন্য প্রসিদ্ধ।</a:t>
            </a:r>
            <a:endParaRPr lang="en-US" sz="28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0964" y="2863121"/>
            <a:ext cx="3203001" cy="212372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4500" y="2863120"/>
            <a:ext cx="2857500" cy="2123729"/>
          </a:xfrm>
          <a:prstGeom prst="rect">
            <a:avLst/>
          </a:prstGeom>
        </p:spPr>
      </p:pic>
    </p:spTree>
    <p:extLst>
      <p:ext uri="{BB962C8B-B14F-4D97-AF65-F5344CB8AC3E}">
        <p14:creationId xmlns:p14="http://schemas.microsoft.com/office/powerpoint/2010/main" val="407896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repeatCount="indefinite"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0" fill="hold"/>
                                        <p:tgtEl>
                                          <p:spTgt spid="9"/>
                                        </p:tgtEl>
                                        <p:attrNameLst>
                                          <p:attrName>ppt_x</p:attrName>
                                        </p:attrNameLst>
                                      </p:cBhvr>
                                      <p:tavLst>
                                        <p:tav tm="0">
                                          <p:val>
                                            <p:strVal val="1+#ppt_w/2"/>
                                          </p:val>
                                        </p:tav>
                                        <p:tav tm="100000">
                                          <p:val>
                                            <p:strVal val="#ppt_x"/>
                                          </p:val>
                                        </p:tav>
                                      </p:tavLst>
                                    </p:anim>
                                    <p:anim calcmode="lin" valueType="num">
                                      <p:cBhvr additive="base">
                                        <p:cTn id="8" dur="5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9" repeatCount="indefinite"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0" fill="hold"/>
                                        <p:tgtEl>
                                          <p:spTgt spid="10"/>
                                        </p:tgtEl>
                                        <p:attrNameLst>
                                          <p:attrName>ppt_x</p:attrName>
                                        </p:attrNameLst>
                                      </p:cBhvr>
                                      <p:tavLst>
                                        <p:tav tm="0">
                                          <p:val>
                                            <p:strVal val="0-#ppt_w/2"/>
                                          </p:val>
                                        </p:tav>
                                        <p:tav tm="100000">
                                          <p:val>
                                            <p:strVal val="#ppt_x"/>
                                          </p:val>
                                        </p:tav>
                                      </p:tavLst>
                                    </p:anim>
                                    <p:anim calcmode="lin" valueType="num">
                                      <p:cBhvr additive="base">
                                        <p:cTn id="12" dur="50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5000"/>
                            </p:stCondLst>
                            <p:childTnLst>
                              <p:par>
                                <p:cTn id="14" presetID="4" presetClass="entr" presetSubtype="32"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ox(out)">
                                      <p:cBhvr>
                                        <p:cTn id="16" dur="2000"/>
                                        <p:tgtEl>
                                          <p:spTgt spid="2"/>
                                        </p:tgtEl>
                                      </p:cBhvr>
                                    </p:animEffect>
                                  </p:childTnLst>
                                </p:cTn>
                              </p:par>
                            </p:childTnLst>
                          </p:cTn>
                        </p:par>
                        <p:par>
                          <p:cTn id="17" fill="hold">
                            <p:stCondLst>
                              <p:cond delay="7000"/>
                            </p:stCondLst>
                            <p:childTnLst>
                              <p:par>
                                <p:cTn id="18" presetID="6" presetClass="entr" presetSubtype="32"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out)">
                                      <p:cBhvr>
                                        <p:cTn id="20" dur="2000"/>
                                        <p:tgtEl>
                                          <p:spTgt spid="3"/>
                                        </p:tgtEl>
                                      </p:cBhvr>
                                    </p:animEffect>
                                  </p:childTnLst>
                                </p:cTn>
                              </p:par>
                            </p:childTnLst>
                          </p:cTn>
                        </p:par>
                        <p:par>
                          <p:cTn id="21" fill="hold">
                            <p:stCondLst>
                              <p:cond delay="9000"/>
                            </p:stCondLst>
                            <p:childTnLst>
                              <p:par>
                                <p:cTn id="22" presetID="6" presetClass="entr" presetSubtype="3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out)">
                                      <p:cBhvr>
                                        <p:cTn id="24" dur="2000"/>
                                        <p:tgtEl>
                                          <p:spTgt spid="6"/>
                                        </p:tgtEl>
                                      </p:cBhvr>
                                    </p:animEffect>
                                  </p:childTnLst>
                                </p:cTn>
                              </p:par>
                            </p:childTnLst>
                          </p:cTn>
                        </p:par>
                        <p:par>
                          <p:cTn id="25" fill="hold">
                            <p:stCondLst>
                              <p:cond delay="11000"/>
                            </p:stCondLst>
                            <p:childTnLst>
                              <p:par>
                                <p:cTn id="26" presetID="6" presetClass="entr" presetSubtype="32"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out)">
                                      <p:cBhvr>
                                        <p:cTn id="28" dur="2000"/>
                                        <p:tgtEl>
                                          <p:spTgt spid="7"/>
                                        </p:tgtEl>
                                      </p:cBhvr>
                                    </p:animEffect>
                                  </p:childTnLst>
                                </p:cTn>
                              </p:par>
                            </p:childTnLst>
                          </p:cTn>
                        </p:par>
                        <p:par>
                          <p:cTn id="29" fill="hold">
                            <p:stCondLst>
                              <p:cond delay="13000"/>
                            </p:stCondLst>
                            <p:childTnLst>
                              <p:par>
                                <p:cTn id="30" presetID="26"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80">
                                          <p:stCondLst>
                                            <p:cond delay="0"/>
                                          </p:stCondLst>
                                        </p:cTn>
                                        <p:tgtEl>
                                          <p:spTgt spid="8"/>
                                        </p:tgtEl>
                                      </p:cBhvr>
                                    </p:animEffect>
                                    <p:anim calcmode="lin" valueType="num">
                                      <p:cBhvr>
                                        <p:cTn id="3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8" dur="26">
                                          <p:stCondLst>
                                            <p:cond delay="650"/>
                                          </p:stCondLst>
                                        </p:cTn>
                                        <p:tgtEl>
                                          <p:spTgt spid="8"/>
                                        </p:tgtEl>
                                      </p:cBhvr>
                                      <p:to x="100000" y="60000"/>
                                    </p:animScale>
                                    <p:animScale>
                                      <p:cBhvr>
                                        <p:cTn id="39" dur="166" decel="50000">
                                          <p:stCondLst>
                                            <p:cond delay="676"/>
                                          </p:stCondLst>
                                        </p:cTn>
                                        <p:tgtEl>
                                          <p:spTgt spid="8"/>
                                        </p:tgtEl>
                                      </p:cBhvr>
                                      <p:to x="100000" y="100000"/>
                                    </p:animScale>
                                    <p:animScale>
                                      <p:cBhvr>
                                        <p:cTn id="40" dur="26">
                                          <p:stCondLst>
                                            <p:cond delay="1312"/>
                                          </p:stCondLst>
                                        </p:cTn>
                                        <p:tgtEl>
                                          <p:spTgt spid="8"/>
                                        </p:tgtEl>
                                      </p:cBhvr>
                                      <p:to x="100000" y="80000"/>
                                    </p:animScale>
                                    <p:animScale>
                                      <p:cBhvr>
                                        <p:cTn id="41" dur="166" decel="50000">
                                          <p:stCondLst>
                                            <p:cond delay="1338"/>
                                          </p:stCondLst>
                                        </p:cTn>
                                        <p:tgtEl>
                                          <p:spTgt spid="8"/>
                                        </p:tgtEl>
                                      </p:cBhvr>
                                      <p:to x="100000" y="100000"/>
                                    </p:animScale>
                                    <p:animScale>
                                      <p:cBhvr>
                                        <p:cTn id="42" dur="26">
                                          <p:stCondLst>
                                            <p:cond delay="1642"/>
                                          </p:stCondLst>
                                        </p:cTn>
                                        <p:tgtEl>
                                          <p:spTgt spid="8"/>
                                        </p:tgtEl>
                                      </p:cBhvr>
                                      <p:to x="100000" y="90000"/>
                                    </p:animScale>
                                    <p:animScale>
                                      <p:cBhvr>
                                        <p:cTn id="43" dur="166" decel="50000">
                                          <p:stCondLst>
                                            <p:cond delay="1668"/>
                                          </p:stCondLst>
                                        </p:cTn>
                                        <p:tgtEl>
                                          <p:spTgt spid="8"/>
                                        </p:tgtEl>
                                      </p:cBhvr>
                                      <p:to x="100000" y="100000"/>
                                    </p:animScale>
                                    <p:animScale>
                                      <p:cBhvr>
                                        <p:cTn id="44" dur="26">
                                          <p:stCondLst>
                                            <p:cond delay="1808"/>
                                          </p:stCondLst>
                                        </p:cTn>
                                        <p:tgtEl>
                                          <p:spTgt spid="8"/>
                                        </p:tgtEl>
                                      </p:cBhvr>
                                      <p:to x="100000" y="95000"/>
                                    </p:animScale>
                                    <p:animScale>
                                      <p:cBhvr>
                                        <p:cTn id="45"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12192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723869" y="0"/>
            <a:ext cx="7270229" cy="830997"/>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গুরুত্ত্ব পুর্ণ কিছু শব্দের শব্দার্থ জেনে নিই</a:t>
            </a:r>
            <a:endParaRPr lang="en-US" sz="4800" dirty="0">
              <a:latin typeface="NikoshBAN" panose="02000000000000000000" pitchFamily="2" charset="0"/>
              <a:cs typeface="NikoshBAN" panose="02000000000000000000" pitchFamily="2" charset="0"/>
            </a:endParaRPr>
          </a:p>
        </p:txBody>
      </p:sp>
      <p:sp>
        <p:nvSpPr>
          <p:cNvPr id="3" name="Rectangle 2"/>
          <p:cNvSpPr/>
          <p:nvPr/>
        </p:nvSpPr>
        <p:spPr>
          <a:xfrm>
            <a:off x="224853" y="981854"/>
            <a:ext cx="1499016"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অভ্রভেদী</a:t>
            </a:r>
            <a:endParaRPr lang="en-US" sz="2800"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5057600" y="2533108"/>
            <a:ext cx="1453236"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আকাশচুম্বী</a:t>
            </a:r>
            <a:endParaRPr lang="en-US" sz="2800" dirty="0">
              <a:solidFill>
                <a:schemeClr val="tx1"/>
              </a:solidFill>
              <a:latin typeface="NikoshBAN" panose="02000000000000000000" pitchFamily="2" charset="0"/>
              <a:cs typeface="NikoshBAN" panose="02000000000000000000" pitchFamily="2" charset="0"/>
            </a:endParaRPr>
          </a:p>
        </p:txBody>
      </p:sp>
      <p:sp>
        <p:nvSpPr>
          <p:cNvPr id="6" name="Rectangle 5"/>
          <p:cNvSpPr/>
          <p:nvPr/>
        </p:nvSpPr>
        <p:spPr>
          <a:xfrm>
            <a:off x="5057599" y="1116535"/>
            <a:ext cx="1453237"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পখাল</a:t>
            </a:r>
            <a:endParaRPr lang="en-US" sz="28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10501229" y="2668248"/>
            <a:ext cx="1499016"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পান্তা ভাত</a:t>
            </a:r>
            <a:endParaRPr lang="en-US" sz="28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224853" y="3126401"/>
            <a:ext cx="1499016"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ট্রামওয়ে</a:t>
            </a:r>
            <a:endParaRPr lang="en-US" sz="2800"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4895854" y="5153497"/>
            <a:ext cx="1690771" cy="85197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ট্রাম চলাচলের রাস্তা</a:t>
            </a:r>
            <a:endParaRPr lang="en-US" sz="2800" dirty="0">
              <a:solidFill>
                <a:schemeClr val="tx1"/>
              </a:solidFill>
              <a:latin typeface="NikoshBAN" panose="02000000000000000000" pitchFamily="2" charset="0"/>
              <a:cs typeface="NikoshBAN" panose="02000000000000000000" pitchFamily="2" charset="0"/>
            </a:endParaRPr>
          </a:p>
        </p:txBody>
      </p:sp>
      <p:sp>
        <p:nvSpPr>
          <p:cNvPr id="12" name="Rectangle 11"/>
          <p:cNvSpPr/>
          <p:nvPr/>
        </p:nvSpPr>
        <p:spPr>
          <a:xfrm>
            <a:off x="10501229" y="5231569"/>
            <a:ext cx="1499016" cy="7739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কাচের স্বচ্ছ চুড়ি</a:t>
            </a:r>
            <a:endParaRPr lang="en-US" sz="2800" dirty="0">
              <a:solidFill>
                <a:schemeClr val="tx1"/>
              </a:solidFill>
              <a:latin typeface="NikoshBAN" panose="02000000000000000000" pitchFamily="2" charset="0"/>
              <a:cs typeface="NikoshBAN" panose="02000000000000000000" pitchFamily="2" charset="0"/>
            </a:endParaRPr>
          </a:p>
        </p:txBody>
      </p:sp>
      <p:sp>
        <p:nvSpPr>
          <p:cNvPr id="16" name="Rectangle 15"/>
          <p:cNvSpPr/>
          <p:nvPr/>
        </p:nvSpPr>
        <p:spPr>
          <a:xfrm>
            <a:off x="5001485" y="3949681"/>
            <a:ext cx="1509351" cy="74224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বেলোয়ারের চুড়ি</a:t>
            </a:r>
            <a:endParaRPr lang="en-US" sz="2800" dirty="0">
              <a:solidFill>
                <a:schemeClr val="tx1"/>
              </a:solidFill>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4094" y="981854"/>
            <a:ext cx="2921749" cy="1944291"/>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326" y="3448689"/>
            <a:ext cx="2975362" cy="1972608"/>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468" y="1438823"/>
            <a:ext cx="3511354" cy="200986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1467" y="4150643"/>
            <a:ext cx="3511355" cy="2005707"/>
          </a:xfrm>
          <a:prstGeom prst="rect">
            <a:avLst/>
          </a:prstGeom>
        </p:spPr>
      </p:pic>
    </p:spTree>
    <p:extLst>
      <p:ext uri="{BB962C8B-B14F-4D97-AF65-F5344CB8AC3E}">
        <p14:creationId xmlns:p14="http://schemas.microsoft.com/office/powerpoint/2010/main" val="363332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ircle(in)">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ircle(in)">
                                      <p:cBhvr>
                                        <p:cTn id="52" dur="20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circle(in)">
                                      <p:cBhvr>
                                        <p:cTn id="57" dur="20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circle(in)">
                                      <p:cBhvr>
                                        <p:cTn id="6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9" grpId="0" animBg="1"/>
      <p:bldP spid="10" grpId="0" animBg="1"/>
      <p:bldP spid="12"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202" y="609989"/>
            <a:ext cx="5636903" cy="270004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5782" y="609990"/>
            <a:ext cx="5637016" cy="2700049"/>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381" t="5368" r="3822" b="5386"/>
          <a:stretch/>
        </p:blipFill>
        <p:spPr>
          <a:xfrm>
            <a:off x="299202" y="3477718"/>
            <a:ext cx="5636903" cy="3057993"/>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31611" y="-128605"/>
            <a:ext cx="11328778" cy="830997"/>
          </a:xfrm>
          <a:prstGeom prst="rect">
            <a:avLst/>
          </a:prstGeom>
          <a:noFill/>
        </p:spPr>
        <p:txBody>
          <a:bodyPr wrap="square" rtlCol="0">
            <a:spAutoFit/>
          </a:bodyPr>
          <a:lstStyle/>
          <a:p>
            <a:pPr algn="ctr"/>
            <a:r>
              <a:rPr lang="bn-IN" sz="4800" dirty="0" smtClean="0">
                <a:latin typeface="NikoshBAN" panose="02000000000000000000" pitchFamily="2" charset="0"/>
                <a:cs typeface="NikoshBAN" panose="02000000000000000000" pitchFamily="2" charset="0"/>
              </a:rPr>
              <a:t>নিচের ছবিগুলো তোমরা ভালো করে লক্ষ্য কর</a:t>
            </a:r>
            <a:endParaRPr lang="en-US" sz="48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5782" y="3477718"/>
            <a:ext cx="5637016" cy="3057993"/>
          </a:xfrm>
          <a:prstGeom prst="rect">
            <a:avLst/>
          </a:prstGeom>
        </p:spPr>
      </p:pic>
    </p:spTree>
    <p:extLst>
      <p:ext uri="{BB962C8B-B14F-4D97-AF65-F5344CB8AC3E}">
        <p14:creationId xmlns:p14="http://schemas.microsoft.com/office/powerpoint/2010/main" val="394184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3000" fill="hold"/>
                                        <p:tgtEl>
                                          <p:spTgt spid="2"/>
                                        </p:tgtEl>
                                        <p:attrNameLst>
                                          <p:attrName>ppt_x</p:attrName>
                                        </p:attrNameLst>
                                      </p:cBhvr>
                                      <p:tavLst>
                                        <p:tav tm="0">
                                          <p:val>
                                            <p:strVal val="#ppt_x"/>
                                          </p:val>
                                        </p:tav>
                                        <p:tav tm="100000">
                                          <p:val>
                                            <p:strVal val="#ppt_x"/>
                                          </p:val>
                                        </p:tav>
                                      </p:tavLst>
                                    </p:anim>
                                    <p:anim calcmode="lin" valueType="num">
                                      <p:cBhvr additive="base">
                                        <p:cTn id="15" dur="3000" fill="hold"/>
                                        <p:tgtEl>
                                          <p:spTgt spid="2"/>
                                        </p:tgtEl>
                                        <p:attrNameLst>
                                          <p:attrName>ppt_y</p:attrName>
                                        </p:attrNameLst>
                                      </p:cBhvr>
                                      <p:tavLst>
                                        <p:tav tm="0">
                                          <p:val>
                                            <p:strVal val="1+#ppt_h/2"/>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3000" fill="hold"/>
                                        <p:tgtEl>
                                          <p:spTgt spid="5"/>
                                        </p:tgtEl>
                                        <p:attrNameLst>
                                          <p:attrName>ppt_x</p:attrName>
                                        </p:attrNameLst>
                                      </p:cBhvr>
                                      <p:tavLst>
                                        <p:tav tm="0">
                                          <p:val>
                                            <p:strVal val="#ppt_x"/>
                                          </p:val>
                                        </p:tav>
                                        <p:tav tm="100000">
                                          <p:val>
                                            <p:strVal val="#ppt_x"/>
                                          </p:val>
                                        </p:tav>
                                      </p:tavLst>
                                    </p:anim>
                                    <p:anim calcmode="lin" valueType="num">
                                      <p:cBhvr additive="base">
                                        <p:cTn id="19" dur="3000" fill="hold"/>
                                        <p:tgtEl>
                                          <p:spTgt spid="5"/>
                                        </p:tgtEl>
                                        <p:attrNameLst>
                                          <p:attrName>ppt_y</p:attrName>
                                        </p:attrNameLst>
                                      </p:cBhvr>
                                      <p:tavLst>
                                        <p:tav tm="0">
                                          <p:val>
                                            <p:strVal val="0-#ppt_h/2"/>
                                          </p:val>
                                        </p:tav>
                                        <p:tav tm="100000">
                                          <p:val>
                                            <p:strVal val="#ppt_y"/>
                                          </p:val>
                                        </p:tav>
                                      </p:tavLst>
                                    </p:anim>
                                  </p:childTnLst>
                                </p:cTn>
                              </p:par>
                            </p:childTnLst>
                          </p:cTn>
                        </p:par>
                        <p:par>
                          <p:cTn id="20" fill="hold">
                            <p:stCondLst>
                              <p:cond delay="3000"/>
                            </p:stCondLst>
                            <p:childTnLst>
                              <p:par>
                                <p:cTn id="21" presetID="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3000" fill="hold"/>
                                        <p:tgtEl>
                                          <p:spTgt spid="3"/>
                                        </p:tgtEl>
                                        <p:attrNameLst>
                                          <p:attrName>ppt_x</p:attrName>
                                        </p:attrNameLst>
                                      </p:cBhvr>
                                      <p:tavLst>
                                        <p:tav tm="0">
                                          <p:val>
                                            <p:strVal val="#ppt_x"/>
                                          </p:val>
                                        </p:tav>
                                        <p:tav tm="100000">
                                          <p:val>
                                            <p:strVal val="#ppt_x"/>
                                          </p:val>
                                        </p:tav>
                                      </p:tavLst>
                                    </p:anim>
                                    <p:anim calcmode="lin" valueType="num">
                                      <p:cBhvr additive="base">
                                        <p:cTn id="24" dur="30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3000" fill="hold"/>
                                        <p:tgtEl>
                                          <p:spTgt spid="4"/>
                                        </p:tgtEl>
                                        <p:attrNameLst>
                                          <p:attrName>ppt_x</p:attrName>
                                        </p:attrNameLst>
                                      </p:cBhvr>
                                      <p:tavLst>
                                        <p:tav tm="0">
                                          <p:val>
                                            <p:strVal val="#ppt_x"/>
                                          </p:val>
                                        </p:tav>
                                        <p:tav tm="100000">
                                          <p:val>
                                            <p:strVal val="#ppt_x"/>
                                          </p:val>
                                        </p:tav>
                                      </p:tavLst>
                                    </p:anim>
                                    <p:anim calcmode="lin" valueType="num">
                                      <p:cBhvr additive="base">
                                        <p:cTn id="28" dur="3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070"/>
            <a:ext cx="12192000" cy="688207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6142377" y="914400"/>
            <a:ext cx="82211" cy="5715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987323" y="2566130"/>
            <a:ext cx="44971" cy="216982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347086" y="2566130"/>
            <a:ext cx="44971" cy="2169827"/>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681417" y="29195"/>
            <a:ext cx="3563912" cy="70599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a:solidFill>
                  <a:schemeClr val="tx1"/>
                </a:solidFill>
                <a:latin typeface="NikoshBAN" panose="02000000000000000000" pitchFamily="2" charset="0"/>
                <a:cs typeface="NikoshBAN" panose="02000000000000000000" pitchFamily="2" charset="0"/>
              </a:rPr>
              <a:t>শিক্ষক পরিচিতি</a:t>
            </a:r>
            <a:endParaRPr lang="en-US" sz="48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6861975" y="-24070"/>
            <a:ext cx="3563912" cy="7098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a:solidFill>
                  <a:schemeClr val="tx1"/>
                </a:solidFill>
                <a:latin typeface="NikoshBAN" panose="02000000000000000000" pitchFamily="2" charset="0"/>
                <a:cs typeface="NikoshBAN" panose="02000000000000000000" pitchFamily="2" charset="0"/>
              </a:rPr>
              <a:t>পাঠ পরিচিতি</a:t>
            </a:r>
            <a:endParaRPr lang="en-US" sz="4800" dirty="0">
              <a:solidFill>
                <a:schemeClr val="tx1"/>
              </a:soli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3713" t="14549" r="-1" b="10117"/>
          <a:stretch/>
        </p:blipFill>
        <p:spPr>
          <a:xfrm>
            <a:off x="2125034" y="668213"/>
            <a:ext cx="2557014" cy="2399690"/>
          </a:xfrm>
          <a:prstGeom prst="rect">
            <a:avLst/>
          </a:prstGeom>
          <a:ln>
            <a:noFill/>
          </a:ln>
          <a:effectLst>
            <a:softEdge rad="112500"/>
          </a:effectLst>
        </p:spPr>
      </p:pic>
      <p:sp>
        <p:nvSpPr>
          <p:cNvPr id="11" name="Rectangle 10"/>
          <p:cNvSpPr/>
          <p:nvPr/>
        </p:nvSpPr>
        <p:spPr>
          <a:xfrm>
            <a:off x="330019" y="3095956"/>
            <a:ext cx="5366632" cy="3724096"/>
          </a:xfrm>
          <a:prstGeom prst="rect">
            <a:avLst/>
          </a:prstGeom>
          <a:solidFill>
            <a:schemeClr val="bg1"/>
          </a:solidFill>
        </p:spPr>
        <p:txBody>
          <a:bodyPr wrap="square">
            <a:spAutoFit/>
          </a:bodyPr>
          <a:lstStyle/>
          <a:p>
            <a:pPr algn="ctr"/>
            <a:r>
              <a:rPr lang="bn-IN" sz="3600" dirty="0">
                <a:latin typeface="NikoshBAN" panose="02000000000000000000" pitchFamily="2" charset="0"/>
                <a:ea typeface="Microsoft YaHei" panose="020B0503020204020204" pitchFamily="34" charset="-122"/>
                <a:cs typeface="NikoshBAN" panose="02000000000000000000" pitchFamily="2" charset="0"/>
              </a:rPr>
              <a:t>মোঃ আনোয়ার হোসেন</a:t>
            </a:r>
          </a:p>
          <a:p>
            <a:pPr algn="ctr"/>
            <a:r>
              <a:rPr lang="bn-IN" sz="3600" dirty="0">
                <a:latin typeface="NikoshBAN" panose="02000000000000000000" pitchFamily="2" charset="0"/>
                <a:ea typeface="Microsoft YaHei" panose="020B0503020204020204" pitchFamily="34" charset="-122"/>
                <a:cs typeface="NikoshBAN" panose="02000000000000000000" pitchFamily="2" charset="0"/>
              </a:rPr>
              <a:t>প্রভাষক বাংলা</a:t>
            </a:r>
          </a:p>
          <a:p>
            <a:pPr algn="ctr"/>
            <a:r>
              <a:rPr lang="bn-IN" sz="3600" dirty="0">
                <a:latin typeface="NikoshBAN" panose="02000000000000000000" pitchFamily="2" charset="0"/>
                <a:ea typeface="Microsoft YaHei" panose="020B0503020204020204" pitchFamily="34" charset="-122"/>
                <a:cs typeface="NikoshBAN" panose="02000000000000000000" pitchFamily="2" charset="0"/>
              </a:rPr>
              <a:t>চৌরা কশবা নেছারিয়া আলিম মাদ্রাসা</a:t>
            </a:r>
          </a:p>
          <a:p>
            <a:pPr algn="ctr"/>
            <a:r>
              <a:rPr lang="bn-IN" sz="3600" dirty="0">
                <a:latin typeface="NikoshBAN" panose="02000000000000000000" pitchFamily="2" charset="0"/>
                <a:ea typeface="Microsoft YaHei" panose="020B0503020204020204" pitchFamily="34" charset="-122"/>
                <a:cs typeface="NikoshBAN" panose="02000000000000000000" pitchFamily="2" charset="0"/>
              </a:rPr>
              <a:t>নিয়ামতপুর, নওগাঁ।</a:t>
            </a:r>
          </a:p>
          <a:p>
            <a:pPr algn="ctr"/>
            <a:r>
              <a:rPr lang="bn-IN" sz="3600" dirty="0">
                <a:latin typeface="NikoshBAN" panose="02000000000000000000" pitchFamily="2" charset="0"/>
                <a:ea typeface="Microsoft YaHei" panose="020B0503020204020204" pitchFamily="34" charset="-122"/>
                <a:cs typeface="NikoshBAN" panose="02000000000000000000" pitchFamily="2" charset="0"/>
              </a:rPr>
              <a:t>মোবাঃ ০১৭৩৬৭৫৩০৫০</a:t>
            </a:r>
          </a:p>
          <a:p>
            <a:pPr algn="ctr"/>
            <a:r>
              <a:rPr lang="bn-IN" sz="3600" dirty="0">
                <a:latin typeface="NikoshBAN" panose="02000000000000000000" pitchFamily="2" charset="0"/>
                <a:ea typeface="Microsoft YaHei" panose="020B0503020204020204" pitchFamily="34" charset="-122"/>
                <a:cs typeface="NikoshBAN" panose="02000000000000000000" pitchFamily="2" charset="0"/>
              </a:rPr>
              <a:t>ই-মেইল </a:t>
            </a:r>
            <a:r>
              <a:rPr lang="en-US" sz="3600" dirty="0">
                <a:latin typeface="NikoshBAN" panose="02000000000000000000" pitchFamily="2" charset="0"/>
                <a:ea typeface="Microsoft YaHei" panose="020B0503020204020204" pitchFamily="34" charset="-122"/>
                <a:cs typeface="NikoshBAN" panose="02000000000000000000" pitchFamily="2" charset="0"/>
              </a:rPr>
              <a:t> </a:t>
            </a:r>
            <a:r>
              <a:rPr lang="en-US" sz="2000" dirty="0" err="1">
                <a:latin typeface="NikoshBAN" panose="02000000000000000000" pitchFamily="2" charset="0"/>
                <a:ea typeface="Microsoft YaHei" panose="020B0503020204020204" pitchFamily="34" charset="-122"/>
                <a:cs typeface="NikoshBAN" panose="02000000000000000000" pitchFamily="2" charset="0"/>
              </a:rPr>
              <a:t>anwarhossainmm</a:t>
            </a:r>
            <a:r>
              <a:rPr lang="en-US" sz="2000" dirty="0">
                <a:latin typeface="NikoshBAN" panose="02000000000000000000" pitchFamily="2" charset="0"/>
                <a:ea typeface="Microsoft YaHei" panose="020B0503020204020204" pitchFamily="34" charset="-122"/>
                <a:cs typeface="NikoshBAN" panose="02000000000000000000" pitchFamily="2" charset="0"/>
              </a:rPr>
              <a:t>@,gmail.com</a:t>
            </a:r>
          </a:p>
        </p:txBody>
      </p:sp>
      <p:sp>
        <p:nvSpPr>
          <p:cNvPr id="12" name="TextBox 11"/>
          <p:cNvSpPr txBox="1"/>
          <p:nvPr/>
        </p:nvSpPr>
        <p:spPr>
          <a:xfrm>
            <a:off x="6514555" y="3095956"/>
            <a:ext cx="5402704" cy="3785652"/>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4000" dirty="0" smtClean="0">
                <a:solidFill>
                  <a:schemeClr val="tx1"/>
                </a:solidFill>
                <a:latin typeface="NikoshBAN" pitchFamily="2" charset="0"/>
                <a:cs typeface="NikoshBAN" pitchFamily="2" charset="0"/>
              </a:rPr>
              <a:t>শ্রে</a:t>
            </a:r>
            <a:r>
              <a:rPr lang="en-US" sz="4000" dirty="0" err="1" smtClean="0">
                <a:solidFill>
                  <a:schemeClr val="tx1"/>
                </a:solidFill>
                <a:latin typeface="NikoshBAN" pitchFamily="2" charset="0"/>
                <a:cs typeface="NikoshBAN" pitchFamily="2" charset="0"/>
              </a:rPr>
              <a:t>ণিঃ</a:t>
            </a:r>
            <a:r>
              <a:rPr lang="bn-IN"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একাদশ</a:t>
            </a:r>
            <a:endParaRPr lang="bn-BD" sz="4000" dirty="0" smtClean="0">
              <a:solidFill>
                <a:schemeClr val="tx1"/>
              </a:solidFill>
              <a:latin typeface="NikoshBAN" pitchFamily="2" charset="0"/>
              <a:cs typeface="NikoshBAN" pitchFamily="2" charset="0"/>
            </a:endParaRPr>
          </a:p>
          <a:p>
            <a:pPr algn="ctr"/>
            <a:r>
              <a:rPr lang="bn-BD" sz="4000" dirty="0" smtClean="0">
                <a:solidFill>
                  <a:schemeClr val="tx1"/>
                </a:solidFill>
                <a:latin typeface="NikoshBAN" pitchFamily="2" charset="0"/>
                <a:cs typeface="NikoshBAN" pitchFamily="2" charset="0"/>
              </a:rPr>
              <a:t>বিষয়ঃ</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বাংলা</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প্রথম</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পত্র</a:t>
            </a:r>
            <a:r>
              <a:rPr lang="en-US" sz="4000" dirty="0" smtClean="0">
                <a:solidFill>
                  <a:schemeClr val="tx1"/>
                </a:solidFill>
                <a:latin typeface="NikoshBAN" pitchFamily="2" charset="0"/>
                <a:cs typeface="NikoshBAN" pitchFamily="2" charset="0"/>
              </a:rPr>
              <a:t> </a:t>
            </a:r>
            <a:endParaRPr lang="en-US" sz="4000" dirty="0">
              <a:solidFill>
                <a:schemeClr val="tx1"/>
              </a:solidFill>
              <a:latin typeface="NikoshBAN" pitchFamily="2" charset="0"/>
              <a:cs typeface="NikoshBAN" pitchFamily="2" charset="0"/>
            </a:endParaRPr>
          </a:p>
          <a:p>
            <a:pPr algn="ctr"/>
            <a:r>
              <a:rPr lang="en-US" sz="4000" dirty="0" err="1" smtClean="0">
                <a:solidFill>
                  <a:schemeClr val="tx1"/>
                </a:solidFill>
                <a:latin typeface="NikoshBAN" pitchFamily="2" charset="0"/>
                <a:cs typeface="NikoshBAN" pitchFamily="2" charset="0"/>
              </a:rPr>
              <a:t>প্রবন্ধ</a:t>
            </a:r>
            <a:endParaRPr lang="bn-BD" sz="4000" dirty="0" smtClean="0">
              <a:solidFill>
                <a:schemeClr val="tx1"/>
              </a:solidFill>
              <a:latin typeface="NikoshBAN" pitchFamily="2" charset="0"/>
              <a:cs typeface="NikoshBAN" pitchFamily="2" charset="0"/>
            </a:endParaRPr>
          </a:p>
          <a:p>
            <a:pPr algn="ctr"/>
            <a:r>
              <a:rPr lang="bn-BD" sz="4000" dirty="0" smtClean="0">
                <a:solidFill>
                  <a:schemeClr val="tx1"/>
                </a:solidFill>
                <a:latin typeface="NikoshBAN" pitchFamily="2" charset="0"/>
                <a:cs typeface="NikoshBAN" pitchFamily="2" charset="0"/>
              </a:rPr>
              <a:t>সময়ঃ ৫০ মিনিট</a:t>
            </a:r>
            <a:endParaRPr lang="bn-IN" sz="4000" dirty="0" smtClean="0">
              <a:solidFill>
                <a:schemeClr val="tx1"/>
              </a:solidFill>
              <a:latin typeface="NikoshBAN" pitchFamily="2" charset="0"/>
              <a:cs typeface="NikoshBAN" pitchFamily="2" charset="0"/>
            </a:endParaRPr>
          </a:p>
          <a:p>
            <a:pPr algn="ctr"/>
            <a:r>
              <a:rPr lang="bn-IN" sz="4000" dirty="0" smtClean="0">
                <a:solidFill>
                  <a:schemeClr val="tx1"/>
                </a:solidFill>
                <a:latin typeface="NikoshBAN" pitchFamily="2" charset="0"/>
                <a:cs typeface="NikoshBAN" pitchFamily="2" charset="0"/>
              </a:rPr>
              <a:t>তারিখ </a:t>
            </a:r>
            <a:r>
              <a:rPr lang="en-US" sz="4000" dirty="0" smtClean="0">
                <a:solidFill>
                  <a:schemeClr val="tx1"/>
                </a:solidFill>
                <a:latin typeface="NikoshBAN" pitchFamily="2" charset="0"/>
                <a:cs typeface="NikoshBAN" pitchFamily="2" charset="0"/>
              </a:rPr>
              <a:t>22</a:t>
            </a:r>
            <a:r>
              <a:rPr lang="bn-IN" sz="4000" dirty="0" smtClean="0">
                <a:solidFill>
                  <a:schemeClr val="tx1"/>
                </a:solidFill>
                <a:latin typeface="NikoshBAN" pitchFamily="2" charset="0"/>
                <a:cs typeface="NikoshBAN" pitchFamily="2" charset="0"/>
              </a:rPr>
              <a:t>/</a:t>
            </a:r>
            <a:r>
              <a:rPr lang="en-US" sz="4000" smtClean="0">
                <a:solidFill>
                  <a:schemeClr val="tx1"/>
                </a:solidFill>
                <a:latin typeface="NikoshBAN" pitchFamily="2" charset="0"/>
                <a:cs typeface="NikoshBAN" pitchFamily="2" charset="0"/>
              </a:rPr>
              <a:t>12</a:t>
            </a:r>
            <a:r>
              <a:rPr lang="bn-IN" sz="4000" smtClean="0">
                <a:solidFill>
                  <a:schemeClr val="tx1"/>
                </a:solidFill>
                <a:latin typeface="NikoshBAN" pitchFamily="2" charset="0"/>
                <a:cs typeface="NikoshBAN" pitchFamily="2" charset="0"/>
              </a:rPr>
              <a:t>/২০১৯</a:t>
            </a:r>
            <a:endParaRPr lang="en-US" sz="4000" dirty="0" smtClean="0">
              <a:solidFill>
                <a:schemeClr val="tx1"/>
              </a:solidFill>
              <a:latin typeface="NikoshBAN" pitchFamily="2" charset="0"/>
              <a:cs typeface="NikoshBAN" pitchFamily="2" charset="0"/>
            </a:endParaRPr>
          </a:p>
          <a:p>
            <a:pPr algn="ctr"/>
            <a:endParaRPr lang="bn-BD" sz="4000" dirty="0">
              <a:solidFill>
                <a:schemeClr val="tx1"/>
              </a:solidFill>
              <a:latin typeface="NikoshBAN" pitchFamily="2" charset="0"/>
              <a:cs typeface="NikoshBAN" pitchFamily="2"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2512" y="737899"/>
            <a:ext cx="2071656" cy="2330004"/>
          </a:xfrm>
          <a:prstGeom prst="rect">
            <a:avLst/>
          </a:prstGeom>
        </p:spPr>
      </p:pic>
    </p:spTree>
    <p:extLst>
      <p:ext uri="{BB962C8B-B14F-4D97-AF65-F5344CB8AC3E}">
        <p14:creationId xmlns:p14="http://schemas.microsoft.com/office/powerpoint/2010/main" val="316157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799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a:p>
            <a:pPr algn="ctr"/>
            <a:endParaRPr lang="en-US" dirty="0"/>
          </a:p>
        </p:txBody>
      </p:sp>
      <p:sp>
        <p:nvSpPr>
          <p:cNvPr id="2" name="Oval 1"/>
          <p:cNvSpPr/>
          <p:nvPr/>
        </p:nvSpPr>
        <p:spPr>
          <a:xfrm>
            <a:off x="4019550" y="0"/>
            <a:ext cx="2830955" cy="1004341"/>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rgbClr val="002060"/>
                </a:solidFill>
                <a:latin typeface="NikoshBAN" panose="02000000000000000000" pitchFamily="2" charset="0"/>
                <a:cs typeface="NikoshBAN" panose="02000000000000000000" pitchFamily="2" charset="0"/>
              </a:rPr>
              <a:t>একক কাজ</a:t>
            </a:r>
            <a:endParaRPr lang="en-US" sz="4000" b="1" dirty="0">
              <a:solidFill>
                <a:srgbClr val="002060"/>
              </a:solidFill>
              <a:latin typeface="NikoshBAN" panose="02000000000000000000" pitchFamily="2" charset="0"/>
              <a:cs typeface="NikoshBAN" panose="02000000000000000000" pitchFamily="2" charset="0"/>
            </a:endParaRPr>
          </a:p>
        </p:txBody>
      </p:sp>
      <p:sp>
        <p:nvSpPr>
          <p:cNvPr id="3" name="Rounded Rectangle 2"/>
          <p:cNvSpPr/>
          <p:nvPr/>
        </p:nvSpPr>
        <p:spPr>
          <a:xfrm>
            <a:off x="709684" y="1126307"/>
            <a:ext cx="10308086" cy="1152198"/>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atin typeface="NikoshBAN" panose="02000000000000000000" pitchFamily="2" charset="0"/>
                <a:cs typeface="NikoshBAN" panose="02000000000000000000" pitchFamily="2" charset="0"/>
              </a:rPr>
              <a:t>প্রশ্নঃ-লেখিকার মতে এককালে সমৃদ্ধশালী কৃষকের  ঘরে কী ছিল?</a:t>
            </a:r>
            <a:endParaRPr lang="en-US" sz="4000" dirty="0">
              <a:latin typeface="NikoshBAN" panose="02000000000000000000" pitchFamily="2" charset="0"/>
              <a:cs typeface="NikoshBAN" panose="02000000000000000000" pitchFamily="2" charset="0"/>
            </a:endParaRPr>
          </a:p>
        </p:txBody>
      </p:sp>
      <p:sp>
        <p:nvSpPr>
          <p:cNvPr id="4" name="Rounded Rectangle 3"/>
          <p:cNvSpPr/>
          <p:nvPr/>
        </p:nvSpPr>
        <p:spPr>
          <a:xfrm>
            <a:off x="709683" y="2412885"/>
            <a:ext cx="10290411" cy="290786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bg1"/>
                </a:solidFill>
                <a:latin typeface="NikoshBAN" panose="02000000000000000000" pitchFamily="2" charset="0"/>
                <a:cs typeface="NikoshBAN" panose="02000000000000000000" pitchFamily="2" charset="0"/>
              </a:rPr>
              <a:t>উত্তরঃ- </a:t>
            </a:r>
            <a:r>
              <a:rPr lang="bn-IN" sz="3600" dirty="0">
                <a:latin typeface="NikoshBAN" panose="02000000000000000000" pitchFamily="2" charset="0"/>
                <a:cs typeface="NikoshBAN" panose="02000000000000000000" pitchFamily="2" charset="0"/>
              </a:rPr>
              <a:t>এককালে সমৃদ্ধশালী কৃষকের  </a:t>
            </a:r>
            <a:r>
              <a:rPr lang="bn-IN" sz="3600" dirty="0" smtClean="0">
                <a:latin typeface="NikoshBAN" panose="02000000000000000000" pitchFamily="2" charset="0"/>
                <a:cs typeface="NikoshBAN" panose="02000000000000000000" pitchFamily="2" charset="0"/>
              </a:rPr>
              <a:t>ঘরে </a:t>
            </a:r>
            <a:r>
              <a:rPr lang="bn-IN" sz="3600" dirty="0">
                <a:latin typeface="NikoshBAN" panose="02000000000000000000" pitchFamily="2" charset="0"/>
                <a:cs typeface="NikoshBAN" panose="02000000000000000000" pitchFamily="2" charset="0"/>
              </a:rPr>
              <a:t>“মোরাই- ভরা ধান ছিল, গোয়াল ভরা গরু ছিল, উঠান ভরা মুরগি ছিল</a:t>
            </a:r>
            <a:r>
              <a:rPr lang="bn-IN" sz="3600" dirty="0" smtClean="0">
                <a:latin typeface="NikoshBAN" panose="02000000000000000000" pitchFamily="2" charset="0"/>
                <a:cs typeface="NikoshBAN" panose="02000000000000000000" pitchFamily="2" charset="0"/>
              </a:rPr>
              <a:t>”।  </a:t>
            </a:r>
            <a:endParaRPr lang="en-US" sz="3600" dirty="0">
              <a:solidFill>
                <a:schemeClr val="bg1"/>
              </a:solidFill>
            </a:endParaRPr>
          </a:p>
        </p:txBody>
      </p:sp>
      <p:sp>
        <p:nvSpPr>
          <p:cNvPr id="9" name="Oval 8"/>
          <p:cNvSpPr/>
          <p:nvPr/>
        </p:nvSpPr>
        <p:spPr>
          <a:xfrm>
            <a:off x="10450786" y="12733"/>
            <a:ext cx="1580838" cy="105259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৩  মিনিট</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783920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repeatCount="indefinite"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2000" fill="hold"/>
                                        <p:tgtEl>
                                          <p:spTgt spid="9"/>
                                        </p:tgtEl>
                                        <p:attrNameLst>
                                          <p:attrName>ppt_w</p:attrName>
                                        </p:attrNameLst>
                                      </p:cBhvr>
                                      <p:tavLst>
                                        <p:tav tm="0">
                                          <p:val>
                                            <p:fltVal val="0"/>
                                          </p:val>
                                        </p:tav>
                                        <p:tav tm="100000">
                                          <p:val>
                                            <p:strVal val="#ppt_w"/>
                                          </p:val>
                                        </p:tav>
                                      </p:tavLst>
                                    </p:anim>
                                    <p:anim calcmode="lin" valueType="num">
                                      <p:cBhvr>
                                        <p:cTn id="13" dur="2000" fill="hold"/>
                                        <p:tgtEl>
                                          <p:spTgt spid="9"/>
                                        </p:tgtEl>
                                        <p:attrNameLst>
                                          <p:attrName>ppt_h</p:attrName>
                                        </p:attrNameLst>
                                      </p:cBhvr>
                                      <p:tavLst>
                                        <p:tav tm="0">
                                          <p:val>
                                            <p:fltVal val="0"/>
                                          </p:val>
                                        </p:tav>
                                        <p:tav tm="100000">
                                          <p:val>
                                            <p:strVal val="#ppt_h"/>
                                          </p:val>
                                        </p:tav>
                                      </p:tavLst>
                                    </p:anim>
                                    <p:animEffect transition="in" filter="fade">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607"/>
            <a:ext cx="12192000" cy="690060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31611" y="-128605"/>
            <a:ext cx="11328778" cy="830997"/>
          </a:xfrm>
          <a:prstGeom prst="rect">
            <a:avLst/>
          </a:prstGeom>
          <a:noFill/>
        </p:spPr>
        <p:txBody>
          <a:bodyPr wrap="square" rtlCol="0">
            <a:spAutoFit/>
          </a:bodyPr>
          <a:lstStyle/>
          <a:p>
            <a:pPr algn="ctr"/>
            <a:r>
              <a:rPr lang="bn-IN" sz="4800" dirty="0" smtClean="0">
                <a:latin typeface="NikoshBAN" panose="02000000000000000000" pitchFamily="2" charset="0"/>
                <a:cs typeface="NikoshBAN" panose="02000000000000000000" pitchFamily="2" charset="0"/>
              </a:rPr>
              <a:t>নিচের ছবিগুলো তোমরা ভালো করে লক্ষ্য কর</a:t>
            </a:r>
            <a:endParaRPr lang="en-US" sz="4800" dirty="0">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33" y="3738330"/>
            <a:ext cx="5800256" cy="303894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33" y="494235"/>
            <a:ext cx="5800256" cy="316336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3812" y="494235"/>
            <a:ext cx="5216925" cy="316336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3812" y="3738330"/>
            <a:ext cx="5216925" cy="3038941"/>
          </a:xfrm>
          <a:prstGeom prst="rect">
            <a:avLst/>
          </a:prstGeom>
        </p:spPr>
      </p:pic>
    </p:spTree>
    <p:extLst>
      <p:ext uri="{BB962C8B-B14F-4D97-AF65-F5344CB8AC3E}">
        <p14:creationId xmlns:p14="http://schemas.microsoft.com/office/powerpoint/2010/main" val="374153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Effect transition="in" filter="fade">
                                      <p:cBhvr>
                                        <p:cTn id="9" dur="2000"/>
                                        <p:tgtEl>
                                          <p:spTgt spid="9"/>
                                        </p:tgtEl>
                                      </p:cBhvr>
                                    </p:animEffect>
                                  </p:childTnLst>
                                </p:cTn>
                              </p:par>
                            </p:childTnLst>
                          </p:cTn>
                        </p:par>
                        <p:par>
                          <p:cTn id="10" fill="hold">
                            <p:stCondLst>
                              <p:cond delay="2000"/>
                            </p:stCondLst>
                            <p:childTnLst>
                              <p:par>
                                <p:cTn id="11" presetID="21" presetClass="entr" presetSubtype="8"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8)">
                                      <p:cBhvr>
                                        <p:cTn id="13" dur="2000"/>
                                        <p:tgtEl>
                                          <p:spTgt spid="8"/>
                                        </p:tgtEl>
                                      </p:cBhvr>
                                    </p:animEffect>
                                  </p:childTnLst>
                                </p:cTn>
                              </p:par>
                            </p:childTnLst>
                          </p:cTn>
                        </p:par>
                        <p:par>
                          <p:cTn id="14" fill="hold">
                            <p:stCondLst>
                              <p:cond delay="4000"/>
                            </p:stCondLst>
                            <p:childTnLst>
                              <p:par>
                                <p:cTn id="15" presetID="21"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8)">
                                      <p:cBhvr>
                                        <p:cTn id="17" dur="2000"/>
                                        <p:tgtEl>
                                          <p:spTgt spid="12"/>
                                        </p:tgtEl>
                                      </p:cBhvr>
                                    </p:animEffect>
                                  </p:childTnLst>
                                </p:cTn>
                              </p:par>
                            </p:childTnLst>
                          </p:cTn>
                        </p:par>
                        <p:par>
                          <p:cTn id="18" fill="hold">
                            <p:stCondLst>
                              <p:cond delay="6000"/>
                            </p:stCondLst>
                            <p:childTnLst>
                              <p:par>
                                <p:cTn id="19" presetID="21"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heel(8)">
                                      <p:cBhvr>
                                        <p:cTn id="21" dur="2000"/>
                                        <p:tgtEl>
                                          <p:spTgt spid="10"/>
                                        </p:tgtEl>
                                      </p:cBhvr>
                                    </p:animEffect>
                                  </p:childTnLst>
                                </p:cTn>
                              </p:par>
                            </p:childTnLst>
                          </p:cTn>
                        </p:par>
                        <p:par>
                          <p:cTn id="22" fill="hold">
                            <p:stCondLst>
                              <p:cond delay="8000"/>
                            </p:stCondLst>
                            <p:childTnLst>
                              <p:par>
                                <p:cTn id="23" presetID="21" presetClass="entr" presetSubtype="8"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8)">
                                      <p:cBhvr>
                                        <p:cTn id="2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705589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 </a:t>
            </a:r>
            <a:endParaRPr lang="en-US" dirty="0"/>
          </a:p>
        </p:txBody>
      </p:sp>
      <p:sp>
        <p:nvSpPr>
          <p:cNvPr id="7" name="Oval 6"/>
          <p:cNvSpPr/>
          <p:nvPr/>
        </p:nvSpPr>
        <p:spPr>
          <a:xfrm>
            <a:off x="4681183" y="54685"/>
            <a:ext cx="3329383" cy="131009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rgbClr val="002060"/>
                </a:solidFill>
                <a:latin typeface="NikoshBAN" panose="02000000000000000000" pitchFamily="2" charset="0"/>
                <a:cs typeface="NikoshBAN" panose="02000000000000000000" pitchFamily="2" charset="0"/>
              </a:rPr>
              <a:t>জোড়ায় কাজ</a:t>
            </a:r>
            <a:endParaRPr lang="en-US" sz="4000" dirty="0">
              <a:solidFill>
                <a:srgbClr val="002060"/>
              </a:solidFill>
              <a:latin typeface="NikoshBAN" panose="02000000000000000000" pitchFamily="2" charset="0"/>
              <a:cs typeface="NikoshBAN" panose="02000000000000000000" pitchFamily="2" charset="0"/>
            </a:endParaRPr>
          </a:p>
        </p:txBody>
      </p:sp>
      <p:sp>
        <p:nvSpPr>
          <p:cNvPr id="8" name="Oval 7"/>
          <p:cNvSpPr/>
          <p:nvPr/>
        </p:nvSpPr>
        <p:spPr>
          <a:xfrm>
            <a:off x="10150644" y="178241"/>
            <a:ext cx="1580838" cy="105259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NikoshBAN" panose="02000000000000000000" pitchFamily="2" charset="0"/>
                <a:cs typeface="NikoshBAN" panose="02000000000000000000" pitchFamily="2" charset="0"/>
              </a:rPr>
              <a:t>৫</a:t>
            </a:r>
            <a:r>
              <a:rPr lang="bn-IN" sz="3200" dirty="0" smtClean="0">
                <a:solidFill>
                  <a:schemeClr val="tx1"/>
                </a:solidFill>
                <a:latin typeface="NikoshBAN" panose="02000000000000000000" pitchFamily="2" charset="0"/>
                <a:cs typeface="NikoshBAN" panose="02000000000000000000" pitchFamily="2" charset="0"/>
              </a:rPr>
              <a:t>  মিনিট</a:t>
            </a:r>
            <a:endParaRPr lang="en-US" sz="3200" dirty="0">
              <a:solidFill>
                <a:schemeClr val="tx1"/>
              </a:solidFill>
              <a:latin typeface="NikoshBAN" panose="02000000000000000000" pitchFamily="2" charset="0"/>
              <a:cs typeface="NikoshBAN" panose="02000000000000000000" pitchFamily="2" charset="0"/>
            </a:endParaRPr>
          </a:p>
        </p:txBody>
      </p:sp>
      <p:sp>
        <p:nvSpPr>
          <p:cNvPr id="10" name="Rounded Rectangle 9"/>
          <p:cNvSpPr/>
          <p:nvPr/>
        </p:nvSpPr>
        <p:spPr>
          <a:xfrm>
            <a:off x="1337482" y="1463759"/>
            <a:ext cx="9603582" cy="12192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latin typeface="NikoshBAN" panose="02000000000000000000" pitchFamily="2" charset="0"/>
                <a:cs typeface="NikoshBAN" panose="02000000000000000000" pitchFamily="2" charset="0"/>
              </a:rPr>
              <a:t>প্রশ্নঃ- তৎকালিন রংপুর এলাকার দরিদ্র </a:t>
            </a:r>
            <a:r>
              <a:rPr lang="bn-IN" sz="3600" dirty="0" smtClean="0">
                <a:latin typeface="NikoshBAN" panose="02000000000000000000" pitchFamily="2" charset="0"/>
                <a:cs typeface="NikoshBAN" panose="02000000000000000000" pitchFamily="2" charset="0"/>
              </a:rPr>
              <a:t>কৃষকেরা কিভাবে </a:t>
            </a:r>
            <a:r>
              <a:rPr lang="bn-IN" sz="3600" dirty="0">
                <a:latin typeface="NikoshBAN" panose="02000000000000000000" pitchFamily="2" charset="0"/>
                <a:cs typeface="NikoshBAN" panose="02000000000000000000" pitchFamily="2" charset="0"/>
              </a:rPr>
              <a:t>জীবন জাপন </a:t>
            </a:r>
            <a:r>
              <a:rPr lang="bn-IN" sz="3600" dirty="0" smtClean="0">
                <a:latin typeface="NikoshBAN" panose="02000000000000000000" pitchFamily="2" charset="0"/>
                <a:cs typeface="NikoshBAN" panose="02000000000000000000" pitchFamily="2" charset="0"/>
              </a:rPr>
              <a:t>করতো তা </a:t>
            </a:r>
            <a:r>
              <a:rPr lang="en-US" sz="3600" dirty="0" smtClean="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বর্ণনা</a:t>
            </a:r>
            <a:r>
              <a:rPr lang="en-US" sz="3600" dirty="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a:t>
            </a:r>
            <a:endParaRPr lang="en-US" sz="3600" dirty="0">
              <a:latin typeface="NikoshBAN" panose="02000000000000000000" pitchFamily="2" charset="0"/>
              <a:cs typeface="NikoshBAN" panose="02000000000000000000" pitchFamily="2" charset="0"/>
            </a:endParaRPr>
          </a:p>
        </p:txBody>
      </p:sp>
      <p:sp>
        <p:nvSpPr>
          <p:cNvPr id="11" name="Rounded Rectangle 10"/>
          <p:cNvSpPr/>
          <p:nvPr/>
        </p:nvSpPr>
        <p:spPr>
          <a:xfrm>
            <a:off x="1337482" y="2860909"/>
            <a:ext cx="9603582" cy="419498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bg1"/>
                </a:solidFill>
                <a:latin typeface="NikoshBAN" panose="02000000000000000000" pitchFamily="2" charset="0"/>
                <a:cs typeface="NikoshBAN" panose="02000000000000000000" pitchFamily="2" charset="0"/>
              </a:rPr>
              <a:t>উত্তরঃ-</a:t>
            </a:r>
            <a:r>
              <a:rPr lang="bn-IN" sz="3200" dirty="0">
                <a:solidFill>
                  <a:schemeClr val="bg1"/>
                </a:solidFill>
                <a:latin typeface="NikoshBAN" panose="02000000000000000000" pitchFamily="2" charset="0"/>
                <a:cs typeface="NikoshBAN" panose="02000000000000000000" pitchFamily="2" charset="0"/>
              </a:rPr>
              <a:t> </a:t>
            </a:r>
            <a:r>
              <a:rPr lang="bn-IN" sz="3200" dirty="0" smtClean="0">
                <a:solidFill>
                  <a:schemeClr val="bg1"/>
                </a:solidFill>
                <a:latin typeface="NikoshBAN" panose="02000000000000000000" pitchFamily="2" charset="0"/>
                <a:cs typeface="NikoshBAN" panose="02000000000000000000" pitchFamily="2" charset="0"/>
              </a:rPr>
              <a:t>“চাষার দুক্ষু” প্রবন্ধে </a:t>
            </a:r>
            <a:r>
              <a:rPr lang="bn-IN" sz="3200" dirty="0">
                <a:latin typeface="NikoshBAN" panose="02000000000000000000" pitchFamily="2" charset="0"/>
                <a:cs typeface="NikoshBAN" panose="02000000000000000000" pitchFamily="2" charset="0"/>
              </a:rPr>
              <a:t>তৎকালিন রংপুর এলাকার দরিদ্র কৃষকেরা </a:t>
            </a:r>
            <a:r>
              <a:rPr lang="bn-IN" sz="3200" dirty="0" smtClean="0">
                <a:latin typeface="NikoshBAN" panose="02000000000000000000" pitchFamily="2" charset="0"/>
                <a:cs typeface="NikoshBAN" panose="02000000000000000000" pitchFamily="2" charset="0"/>
              </a:rPr>
              <a:t>নিদারুণ দুঃখ অনাহারে </a:t>
            </a:r>
            <a:r>
              <a:rPr lang="bn-IN" sz="3200" dirty="0">
                <a:latin typeface="NikoshBAN" panose="02000000000000000000" pitchFamily="2" charset="0"/>
                <a:cs typeface="NikoshBAN" panose="02000000000000000000" pitchFamily="2" charset="0"/>
              </a:rPr>
              <a:t>জীবন জাপন </a:t>
            </a:r>
            <a:r>
              <a:rPr lang="bn-IN" sz="3200" dirty="0" smtClean="0">
                <a:latin typeface="NikoshBAN" panose="02000000000000000000" pitchFamily="2" charset="0"/>
                <a:cs typeface="NikoshBAN" panose="02000000000000000000" pitchFamily="2" charset="0"/>
              </a:rPr>
              <a:t>করতো।  রুংপুর </a:t>
            </a:r>
            <a:r>
              <a:rPr lang="bn-IN" sz="3200" dirty="0">
                <a:latin typeface="NikoshBAN" panose="02000000000000000000" pitchFamily="2" charset="0"/>
                <a:cs typeface="NikoshBAN" panose="02000000000000000000" pitchFamily="2" charset="0"/>
              </a:rPr>
              <a:t>জেলার কোন কোন গ্রামের কৃষক এত দরিদ্র যে টাকায় ২৫ সের চাউল পাওয়া সত্বেও ভাত না </a:t>
            </a:r>
            <a:r>
              <a:rPr lang="bn-IN" sz="3200" dirty="0" smtClean="0">
                <a:latin typeface="NikoshBAN" panose="02000000000000000000" pitchFamily="2" charset="0"/>
                <a:cs typeface="NikoshBAN" panose="02000000000000000000" pitchFamily="2" charset="0"/>
              </a:rPr>
              <a:t>পেয়ে </a:t>
            </a:r>
            <a:r>
              <a:rPr lang="bn-IN" sz="3200" dirty="0">
                <a:latin typeface="NikoshBAN" panose="02000000000000000000" pitchFamily="2" charset="0"/>
                <a:cs typeface="NikoshBAN" panose="02000000000000000000" pitchFamily="2" charset="0"/>
              </a:rPr>
              <a:t>লাউ,কুমড়া প্রভৃতি তরকারি ও পাট শাক, লাউ শাক ইত্যাদি সিদ্ধ </a:t>
            </a:r>
            <a:r>
              <a:rPr lang="bn-IN" sz="3200" dirty="0" smtClean="0">
                <a:latin typeface="NikoshBAN" panose="02000000000000000000" pitchFamily="2" charset="0"/>
                <a:cs typeface="NikoshBAN" panose="02000000000000000000" pitchFamily="2" charset="0"/>
              </a:rPr>
              <a:t>করে খেত</a:t>
            </a:r>
            <a:r>
              <a:rPr lang="bn-IN" sz="3200" dirty="0">
                <a:latin typeface="NikoshBAN" panose="02000000000000000000" pitchFamily="2" charset="0"/>
                <a:cs typeface="NikoshBAN" panose="02000000000000000000" pitchFamily="2" charset="0"/>
              </a:rPr>
              <a:t>। পুরুষেরা বহু কষ্টে স্ত্রীলোকদের জন্য ৮ হাত কিম্বা ৯ হাত কাপড় সংগ্রহ </a:t>
            </a:r>
            <a:r>
              <a:rPr lang="bn-IN" sz="3200" dirty="0" smtClean="0">
                <a:latin typeface="NikoshBAN" panose="02000000000000000000" pitchFamily="2" charset="0"/>
                <a:cs typeface="NikoshBAN" panose="02000000000000000000" pitchFamily="2" charset="0"/>
              </a:rPr>
              <a:t>করে </a:t>
            </a:r>
            <a:r>
              <a:rPr lang="bn-IN" sz="3200" dirty="0">
                <a:latin typeface="NikoshBAN" panose="02000000000000000000" pitchFamily="2" charset="0"/>
                <a:cs typeface="NikoshBAN" panose="02000000000000000000" pitchFamily="2" charset="0"/>
              </a:rPr>
              <a:t>নিজেরা কৌপিন ধারণ </a:t>
            </a:r>
            <a:r>
              <a:rPr lang="bn-IN" sz="3200" dirty="0" smtClean="0">
                <a:latin typeface="NikoshBAN" panose="02000000000000000000" pitchFamily="2" charset="0"/>
                <a:cs typeface="NikoshBAN" panose="02000000000000000000" pitchFamily="2" charset="0"/>
              </a:rPr>
              <a:t>করত। </a:t>
            </a:r>
            <a:r>
              <a:rPr lang="bn-IN" sz="3200" dirty="0">
                <a:latin typeface="NikoshBAN" panose="02000000000000000000" pitchFamily="2" charset="0"/>
                <a:cs typeface="NikoshBAN" panose="02000000000000000000" pitchFamily="2" charset="0"/>
              </a:rPr>
              <a:t>শীতকালে দিবা ভাগে মাঠে মাঠে রৌদ্র যাপন </a:t>
            </a:r>
            <a:r>
              <a:rPr lang="bn-IN" sz="3200" dirty="0" smtClean="0">
                <a:latin typeface="NikoshBAN" panose="02000000000000000000" pitchFamily="2" charset="0"/>
                <a:cs typeface="NikoshBAN" panose="02000000000000000000" pitchFamily="2" charset="0"/>
              </a:rPr>
              <a:t>করত</a:t>
            </a:r>
            <a:r>
              <a:rPr lang="bn-IN" sz="3200" dirty="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রাতে </a:t>
            </a:r>
            <a:r>
              <a:rPr lang="bn-IN" sz="3200" dirty="0">
                <a:latin typeface="NikoshBAN" panose="02000000000000000000" pitchFamily="2" charset="0"/>
                <a:cs typeface="NikoshBAN" panose="02000000000000000000" pitchFamily="2" charset="0"/>
              </a:rPr>
              <a:t>শীত অসহ্য বোধ </a:t>
            </a:r>
            <a:r>
              <a:rPr lang="bn-IN" sz="3200" dirty="0" smtClean="0">
                <a:latin typeface="NikoshBAN" panose="02000000000000000000" pitchFamily="2" charset="0"/>
                <a:cs typeface="NikoshBAN" panose="02000000000000000000" pitchFamily="2" charset="0"/>
              </a:rPr>
              <a:t>হলে </a:t>
            </a:r>
            <a:r>
              <a:rPr lang="bn-IN" sz="3200" dirty="0">
                <a:latin typeface="NikoshBAN" panose="02000000000000000000" pitchFamily="2" charset="0"/>
                <a:cs typeface="NikoshBAN" panose="02000000000000000000" pitchFamily="2" charset="0"/>
              </a:rPr>
              <a:t>মাঝে মাঝে </a:t>
            </a:r>
            <a:r>
              <a:rPr lang="bn-IN" sz="3200" dirty="0" smtClean="0">
                <a:latin typeface="NikoshBAN" panose="02000000000000000000" pitchFamily="2" charset="0"/>
                <a:cs typeface="NikoshBAN" panose="02000000000000000000" pitchFamily="2" charset="0"/>
              </a:rPr>
              <a:t>উঠে </a:t>
            </a:r>
            <a:r>
              <a:rPr lang="bn-IN" sz="3200" dirty="0">
                <a:latin typeface="NikoshBAN" panose="02000000000000000000" pitchFamily="2" charset="0"/>
                <a:cs typeface="NikoshBAN" panose="02000000000000000000" pitchFamily="2" charset="0"/>
              </a:rPr>
              <a:t>পাটখড়ি </a:t>
            </a:r>
            <a:r>
              <a:rPr lang="bn-IN" sz="3200" dirty="0" smtClean="0">
                <a:latin typeface="NikoshBAN" panose="02000000000000000000" pitchFamily="2" charset="0"/>
                <a:cs typeface="NikoshBAN" panose="02000000000000000000" pitchFamily="2" charset="0"/>
              </a:rPr>
              <a:t>জ্বালিয়ে </a:t>
            </a:r>
            <a:r>
              <a:rPr lang="bn-IN" sz="3200" dirty="0">
                <a:latin typeface="NikoshBAN" panose="02000000000000000000" pitchFamily="2" charset="0"/>
                <a:cs typeface="NikoshBAN" panose="02000000000000000000" pitchFamily="2" charset="0"/>
              </a:rPr>
              <a:t>আগুন </a:t>
            </a:r>
            <a:r>
              <a:rPr lang="bn-IN" sz="3200" dirty="0" smtClean="0">
                <a:latin typeface="NikoshBAN" panose="02000000000000000000" pitchFamily="2" charset="0"/>
                <a:cs typeface="NikoshBAN" panose="02000000000000000000" pitchFamily="2" charset="0"/>
              </a:rPr>
              <a:t>পোয়াত</a:t>
            </a:r>
            <a:r>
              <a:rPr lang="bn-IN" sz="3200" dirty="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760254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repeatCount="indefinite"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2000" fill="hold"/>
                                        <p:tgtEl>
                                          <p:spTgt spid="8"/>
                                        </p:tgtEl>
                                        <p:attrNameLst>
                                          <p:attrName>ppt_w</p:attrName>
                                        </p:attrNameLst>
                                      </p:cBhvr>
                                      <p:tavLst>
                                        <p:tav tm="0">
                                          <p:val>
                                            <p:fltVal val="0"/>
                                          </p:val>
                                        </p:tav>
                                        <p:tav tm="100000">
                                          <p:val>
                                            <p:strVal val="#ppt_w"/>
                                          </p:val>
                                        </p:tav>
                                      </p:tavLst>
                                    </p:anim>
                                    <p:anim calcmode="lin" valueType="num">
                                      <p:cBhvr>
                                        <p:cTn id="13" dur="2000" fill="hold"/>
                                        <p:tgtEl>
                                          <p:spTgt spid="8"/>
                                        </p:tgtEl>
                                        <p:attrNameLst>
                                          <p:attrName>ppt_h</p:attrName>
                                        </p:attrNameLst>
                                      </p:cBhvr>
                                      <p:tavLst>
                                        <p:tav tm="0">
                                          <p:val>
                                            <p:fltVal val="0"/>
                                          </p:val>
                                        </p:tav>
                                        <p:tav tm="100000">
                                          <p:val>
                                            <p:strVal val="#ppt_h"/>
                                          </p:val>
                                        </p:tav>
                                      </p:tavLst>
                                    </p:anim>
                                    <p:animEffect transition="in" filter="fade">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780430" y="-95610"/>
            <a:ext cx="5732060" cy="707886"/>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নিচের ছবি গুলোর প্রতি লক্ষ্য করি</a:t>
            </a:r>
            <a:endParaRPr lang="en-US" sz="40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0840" y="3971924"/>
            <a:ext cx="5396458" cy="285807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134" y="458837"/>
            <a:ext cx="5647359" cy="336365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0840" y="458837"/>
            <a:ext cx="5396458" cy="3361782"/>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133" y="3971924"/>
            <a:ext cx="5647359" cy="282368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106124"/>
            <a:ext cx="2995124" cy="171957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1425" y="4983480"/>
            <a:ext cx="2860576" cy="1903583"/>
          </a:xfrm>
          <a:prstGeom prst="rect">
            <a:avLst/>
          </a:prstGeom>
        </p:spPr>
      </p:pic>
    </p:spTree>
    <p:extLst>
      <p:ext uri="{BB962C8B-B14F-4D97-AF65-F5344CB8AC3E}">
        <p14:creationId xmlns:p14="http://schemas.microsoft.com/office/powerpoint/2010/main" val="63643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3000"/>
                            </p:stCondLst>
                            <p:childTnLst>
                              <p:par>
                                <p:cTn id="11" presetID="21" presetClass="entr" presetSubtype="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par>
                          <p:cTn id="14" fill="hold">
                            <p:stCondLst>
                              <p:cond delay="5000"/>
                            </p:stCondLst>
                            <p:childTnLst>
                              <p:par>
                                <p:cTn id="15" presetID="21" presetClass="entr" presetSubtype="1"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par>
                          <p:cTn id="18" fill="hold">
                            <p:stCondLst>
                              <p:cond delay="7000"/>
                            </p:stCondLst>
                            <p:childTnLst>
                              <p:par>
                                <p:cTn id="19" presetID="21" presetClass="entr" presetSubtype="1"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1)">
                                      <p:cBhvr>
                                        <p:cTn id="21" dur="2000"/>
                                        <p:tgtEl>
                                          <p:spTgt spid="2"/>
                                        </p:tgtEl>
                                      </p:cBhvr>
                                    </p:animEffect>
                                  </p:childTnLst>
                                </p:cTn>
                              </p:par>
                            </p:childTnLst>
                          </p:cTn>
                        </p:par>
                        <p:par>
                          <p:cTn id="22" fill="hold">
                            <p:stCondLst>
                              <p:cond delay="9000"/>
                            </p:stCondLst>
                            <p:childTnLst>
                              <p:par>
                                <p:cTn id="23" presetID="21"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heel(1)">
                                      <p:cBhvr>
                                        <p:cTn id="25" dur="2000"/>
                                        <p:tgtEl>
                                          <p:spTgt spid="9"/>
                                        </p:tgtEl>
                                      </p:cBhvr>
                                    </p:animEffect>
                                  </p:childTnLst>
                                </p:cTn>
                              </p:par>
                              <p:par>
                                <p:cTn id="26" presetID="2" presetClass="entr" presetSubtype="3" repeatCount="indefinite" fill="hold" nodeType="withEffect">
                                  <p:stCondLst>
                                    <p:cond delay="0"/>
                                  </p:stCondLst>
                                  <p:endCondLst>
                                    <p:cond evt="onNext" delay="0">
                                      <p:tgtEl>
                                        <p:sldTgt/>
                                      </p:tgtEl>
                                    </p:cond>
                                  </p:end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3000" fill="hold"/>
                                        <p:tgtEl>
                                          <p:spTgt spid="11"/>
                                        </p:tgtEl>
                                        <p:attrNameLst>
                                          <p:attrName>ppt_x</p:attrName>
                                        </p:attrNameLst>
                                      </p:cBhvr>
                                      <p:tavLst>
                                        <p:tav tm="0">
                                          <p:val>
                                            <p:strVal val="1+#ppt_w/2"/>
                                          </p:val>
                                        </p:tav>
                                        <p:tav tm="100000">
                                          <p:val>
                                            <p:strVal val="#ppt_x"/>
                                          </p:val>
                                        </p:tav>
                                      </p:tavLst>
                                    </p:anim>
                                    <p:anim calcmode="lin" valueType="num">
                                      <p:cBhvr additive="base">
                                        <p:cTn id="29" dur="3000" fill="hold"/>
                                        <p:tgtEl>
                                          <p:spTgt spid="11"/>
                                        </p:tgtEl>
                                        <p:attrNameLst>
                                          <p:attrName>ppt_y</p:attrName>
                                        </p:attrNameLst>
                                      </p:cBhvr>
                                      <p:tavLst>
                                        <p:tav tm="0">
                                          <p:val>
                                            <p:strVal val="0-#ppt_h/2"/>
                                          </p:val>
                                        </p:tav>
                                        <p:tav tm="100000">
                                          <p:val>
                                            <p:strVal val="#ppt_y"/>
                                          </p:val>
                                        </p:tav>
                                      </p:tavLst>
                                    </p:anim>
                                  </p:childTnLst>
                                </p:cTn>
                              </p:par>
                              <p:par>
                                <p:cTn id="30" presetID="2" presetClass="entr" presetSubtype="9" repeatCount="indefinite" fill="hold" nodeType="withEffect">
                                  <p:stCondLst>
                                    <p:cond delay="0"/>
                                  </p:stCondLst>
                                  <p:endCondLst>
                                    <p:cond evt="onNext" delay="0">
                                      <p:tgtEl>
                                        <p:sldTgt/>
                                      </p:tgtEl>
                                    </p:cond>
                                  </p:end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3000" fill="hold"/>
                                        <p:tgtEl>
                                          <p:spTgt spid="6"/>
                                        </p:tgtEl>
                                        <p:attrNameLst>
                                          <p:attrName>ppt_x</p:attrName>
                                        </p:attrNameLst>
                                      </p:cBhvr>
                                      <p:tavLst>
                                        <p:tav tm="0">
                                          <p:val>
                                            <p:strVal val="0-#ppt_w/2"/>
                                          </p:val>
                                        </p:tav>
                                        <p:tav tm="100000">
                                          <p:val>
                                            <p:strVal val="#ppt_x"/>
                                          </p:val>
                                        </p:tav>
                                      </p:tavLst>
                                    </p:anim>
                                    <p:anim calcmode="lin" valueType="num">
                                      <p:cBhvr additive="base">
                                        <p:cTn id="33" dur="3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4182647" y="9555"/>
            <a:ext cx="3352800" cy="11430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দলীয় কাজ</a:t>
            </a:r>
            <a:endParaRPr lang="en-US" sz="3600"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1620970" y="614890"/>
            <a:ext cx="2089487" cy="75575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‘মতিচুর’  </a:t>
            </a:r>
            <a:r>
              <a:rPr lang="bn-IN" sz="3600" dirty="0">
                <a:solidFill>
                  <a:schemeClr val="tx1"/>
                </a:solidFill>
                <a:latin typeface="NikoshBAN" panose="02000000000000000000" pitchFamily="2" charset="0"/>
                <a:cs typeface="NikoshBAN" panose="02000000000000000000" pitchFamily="2" charset="0"/>
              </a:rPr>
              <a:t>দল</a:t>
            </a:r>
            <a:endParaRPr lang="en-US" sz="3600" dirty="0">
              <a:solidFill>
                <a:schemeClr val="tx1"/>
              </a:solidFill>
              <a:latin typeface="NikoshBAN" panose="02000000000000000000" pitchFamily="2" charset="0"/>
              <a:cs typeface="NikoshBAN" panose="02000000000000000000" pitchFamily="2" charset="0"/>
            </a:endParaRPr>
          </a:p>
        </p:txBody>
      </p:sp>
      <p:sp>
        <p:nvSpPr>
          <p:cNvPr id="4" name="Rectangle 3"/>
          <p:cNvSpPr/>
          <p:nvPr/>
        </p:nvSpPr>
        <p:spPr>
          <a:xfrm>
            <a:off x="7906062" y="614891"/>
            <a:ext cx="1981200" cy="75575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‘পদ্মরাগ’ </a:t>
            </a:r>
            <a:r>
              <a:rPr lang="bn-IN" sz="3600" dirty="0">
                <a:solidFill>
                  <a:schemeClr val="tx1"/>
                </a:solidFill>
                <a:latin typeface="NikoshBAN" panose="02000000000000000000" pitchFamily="2" charset="0"/>
                <a:cs typeface="NikoshBAN" panose="02000000000000000000" pitchFamily="2" charset="0"/>
              </a:rPr>
              <a:t>দল</a:t>
            </a:r>
            <a:endParaRPr lang="en-US" sz="3600" dirty="0">
              <a:solidFill>
                <a:schemeClr val="tx1"/>
              </a:solidFill>
              <a:latin typeface="NikoshBAN" panose="02000000000000000000" pitchFamily="2" charset="0"/>
              <a:cs typeface="NikoshBAN" panose="02000000000000000000" pitchFamily="2" charset="0"/>
            </a:endParaRPr>
          </a:p>
        </p:txBody>
      </p:sp>
      <p:sp>
        <p:nvSpPr>
          <p:cNvPr id="5" name="Rounded Rectangle 4"/>
          <p:cNvSpPr/>
          <p:nvPr/>
        </p:nvSpPr>
        <p:spPr>
          <a:xfrm>
            <a:off x="404733" y="1501707"/>
            <a:ext cx="5381469" cy="207969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প্রশ্নঃ-  “চাষার দুক্ষু” প্রবন্ধে সমুদ্র তীরবর্তী গ্রামের লোকেরা সমুদ্র জলে চাউল ধুয়ে ভাত রাঁধত কেন?</a:t>
            </a:r>
            <a:endParaRPr lang="en-US" sz="3200" dirty="0">
              <a:solidFill>
                <a:schemeClr val="tx1"/>
              </a:solidFill>
              <a:latin typeface="NikoshBAN" panose="02000000000000000000" pitchFamily="2" charset="0"/>
              <a:cs typeface="NikoshBAN" panose="02000000000000000000" pitchFamily="2" charset="0"/>
            </a:endParaRPr>
          </a:p>
        </p:txBody>
      </p:sp>
      <p:sp>
        <p:nvSpPr>
          <p:cNvPr id="7" name="Rounded Rectangle 6"/>
          <p:cNvSpPr/>
          <p:nvPr/>
        </p:nvSpPr>
        <p:spPr>
          <a:xfrm>
            <a:off x="6205928" y="1501707"/>
            <a:ext cx="5621311" cy="206927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প্রশ্নঃ- </a:t>
            </a:r>
            <a:r>
              <a:rPr lang="bn-IN" sz="3200" dirty="0">
                <a:solidFill>
                  <a:schemeClr val="tx1"/>
                </a:solidFill>
                <a:latin typeface="NikoshBAN" panose="02000000000000000000" pitchFamily="2" charset="0"/>
                <a:cs typeface="NikoshBAN" panose="02000000000000000000" pitchFamily="2" charset="0"/>
              </a:rPr>
              <a:t>“চাষার দুক্ষু” প্রবন্ধে </a:t>
            </a:r>
            <a:r>
              <a:rPr lang="bn-IN" sz="3200" dirty="0" smtClean="0">
                <a:solidFill>
                  <a:schemeClr val="tx1"/>
                </a:solidFill>
                <a:latin typeface="NikoshBAN" panose="02000000000000000000" pitchFamily="2" charset="0"/>
                <a:cs typeface="NikoshBAN" panose="02000000000000000000" pitchFamily="2" charset="0"/>
              </a:rPr>
              <a:t>অভাগা চাষা বলতে কী বোঝানো হয়েছে?</a:t>
            </a:r>
            <a:endParaRPr lang="en-US" sz="3200" dirty="0">
              <a:solidFill>
                <a:schemeClr val="tx1"/>
              </a:solidFill>
              <a:latin typeface="NikoshBAN" panose="02000000000000000000" pitchFamily="2" charset="0"/>
              <a:cs typeface="NikoshBAN" panose="02000000000000000000" pitchFamily="2" charset="0"/>
            </a:endParaRPr>
          </a:p>
        </p:txBody>
      </p:sp>
      <p:sp>
        <p:nvSpPr>
          <p:cNvPr id="9" name="Oval 8"/>
          <p:cNvSpPr/>
          <p:nvPr/>
        </p:nvSpPr>
        <p:spPr>
          <a:xfrm>
            <a:off x="10097124" y="36226"/>
            <a:ext cx="2038662" cy="1143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rgbClr val="002060"/>
                </a:solidFill>
                <a:latin typeface="NikoshBAN" panose="02000000000000000000" pitchFamily="2" charset="0"/>
                <a:cs typeface="NikoshBAN" panose="02000000000000000000" pitchFamily="2" charset="0"/>
              </a:rPr>
              <a:t>১০ মিনিট</a:t>
            </a:r>
            <a:endParaRPr lang="en-US" sz="3600" dirty="0">
              <a:solidFill>
                <a:srgbClr val="002060"/>
              </a:solidFill>
              <a:latin typeface="NikoshBAN" panose="02000000000000000000" pitchFamily="2" charset="0"/>
              <a:cs typeface="NikoshBAN" panose="02000000000000000000" pitchFamily="2" charset="0"/>
            </a:endParaRPr>
          </a:p>
        </p:txBody>
      </p:sp>
      <p:sp>
        <p:nvSpPr>
          <p:cNvPr id="10" name="Rectangle 9"/>
          <p:cNvSpPr/>
          <p:nvPr/>
        </p:nvSpPr>
        <p:spPr>
          <a:xfrm>
            <a:off x="1094283" y="3712462"/>
            <a:ext cx="2968052" cy="75575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‘অবরোধবাসিনী’দল</a:t>
            </a:r>
            <a:endParaRPr lang="en-US" sz="3600"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7944163" y="3707252"/>
            <a:ext cx="2878736" cy="75575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‘সুলতানার স্বপ্ন’দল</a:t>
            </a:r>
            <a:endParaRPr lang="en-US" sz="3600" dirty="0">
              <a:solidFill>
                <a:schemeClr val="tx1"/>
              </a:solidFill>
              <a:latin typeface="NikoshBAN" panose="02000000000000000000" pitchFamily="2" charset="0"/>
              <a:cs typeface="NikoshBAN" panose="02000000000000000000" pitchFamily="2" charset="0"/>
            </a:endParaRPr>
          </a:p>
        </p:txBody>
      </p:sp>
      <p:sp>
        <p:nvSpPr>
          <p:cNvPr id="12" name="Rounded Rectangle 11"/>
          <p:cNvSpPr/>
          <p:nvPr/>
        </p:nvSpPr>
        <p:spPr>
          <a:xfrm>
            <a:off x="404733" y="4599279"/>
            <a:ext cx="5381469" cy="220625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প্রশ্নঃ-</a:t>
            </a:r>
            <a:r>
              <a:rPr lang="bn-IN" sz="3200" dirty="0">
                <a:solidFill>
                  <a:schemeClr val="tx1"/>
                </a:solidFill>
                <a:latin typeface="NikoshBAN" panose="02000000000000000000" pitchFamily="2" charset="0"/>
                <a:cs typeface="NikoshBAN" panose="02000000000000000000" pitchFamily="2" charset="0"/>
              </a:rPr>
              <a:t> “চাষার দুক্ষু” </a:t>
            </a:r>
            <a:r>
              <a:rPr lang="bn-IN" sz="3200" dirty="0" smtClean="0">
                <a:solidFill>
                  <a:schemeClr val="tx1"/>
                </a:solidFill>
                <a:latin typeface="NikoshBAN" panose="02000000000000000000" pitchFamily="2" charset="0"/>
                <a:cs typeface="NikoshBAN" panose="02000000000000000000" pitchFamily="2" charset="0"/>
              </a:rPr>
              <a:t>‘প্রবন্ধে পুর্বে এসব ছিল’ বলতে কী বোঝানো হয়েছে?  </a:t>
            </a:r>
            <a:endParaRPr lang="en-US" sz="3200" dirty="0">
              <a:solidFill>
                <a:schemeClr val="tx1"/>
              </a:solidFill>
              <a:latin typeface="NikoshBAN" panose="02000000000000000000" pitchFamily="2" charset="0"/>
              <a:cs typeface="NikoshBAN" panose="02000000000000000000" pitchFamily="2" charset="0"/>
            </a:endParaRPr>
          </a:p>
        </p:txBody>
      </p:sp>
      <p:sp>
        <p:nvSpPr>
          <p:cNvPr id="13" name="Rounded Rectangle 12"/>
          <p:cNvSpPr/>
          <p:nvPr/>
        </p:nvSpPr>
        <p:spPr>
          <a:xfrm>
            <a:off x="6205928" y="4599279"/>
            <a:ext cx="5621311" cy="220625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প্রশ্নঃ- </a:t>
            </a:r>
            <a:r>
              <a:rPr lang="bn-IN" sz="3200" dirty="0">
                <a:solidFill>
                  <a:schemeClr val="tx1"/>
                </a:solidFill>
                <a:latin typeface="NikoshBAN" panose="02000000000000000000" pitchFamily="2" charset="0"/>
                <a:cs typeface="NikoshBAN" panose="02000000000000000000" pitchFamily="2" charset="0"/>
              </a:rPr>
              <a:t>“চাষার দুক্ষু”  </a:t>
            </a:r>
            <a:r>
              <a:rPr lang="bn-IN" sz="3200" dirty="0" smtClean="0">
                <a:solidFill>
                  <a:schemeClr val="tx1"/>
                </a:solidFill>
                <a:latin typeface="NikoshBAN" panose="02000000000000000000" pitchFamily="2" charset="0"/>
                <a:cs typeface="NikoshBAN" panose="02000000000000000000" pitchFamily="2" charset="0"/>
              </a:rPr>
              <a:t>প্রবন্ধে বর্ণিত নিজ হাতে উৎপাদিত ফসল কৃষকের মুখে হাসি ফুটাতে পারেনা কেন?   </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6350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par>
                                <p:cTn id="10" presetID="53" presetClass="entr" presetSubtype="16" repeatCount="indefinite"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2000" fill="hold"/>
                                        <p:tgtEl>
                                          <p:spTgt spid="9"/>
                                        </p:tgtEl>
                                        <p:attrNameLst>
                                          <p:attrName>ppt_w</p:attrName>
                                        </p:attrNameLst>
                                      </p:cBhvr>
                                      <p:tavLst>
                                        <p:tav tm="0">
                                          <p:val>
                                            <p:fltVal val="0"/>
                                          </p:val>
                                        </p:tav>
                                        <p:tav tm="100000">
                                          <p:val>
                                            <p:strVal val="#ppt_w"/>
                                          </p:val>
                                        </p:tav>
                                      </p:tavLst>
                                    </p:anim>
                                    <p:anim calcmode="lin" valueType="num">
                                      <p:cBhvr>
                                        <p:cTn id="13" dur="2000" fill="hold"/>
                                        <p:tgtEl>
                                          <p:spTgt spid="9"/>
                                        </p:tgtEl>
                                        <p:attrNameLst>
                                          <p:attrName>ppt_h</p:attrName>
                                        </p:attrNameLst>
                                      </p:cBhvr>
                                      <p:tavLst>
                                        <p:tav tm="0">
                                          <p:val>
                                            <p:fltVal val="0"/>
                                          </p:val>
                                        </p:tav>
                                        <p:tav tm="100000">
                                          <p:val>
                                            <p:strVal val="#ppt_h"/>
                                          </p:val>
                                        </p:tav>
                                      </p:tavLst>
                                    </p:anim>
                                    <p:animEffect transition="in" filter="fade">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2000" fill="hold"/>
                                        <p:tgtEl>
                                          <p:spTgt spid="3"/>
                                        </p:tgtEl>
                                        <p:attrNameLst>
                                          <p:attrName>ppt_w</p:attrName>
                                        </p:attrNameLst>
                                      </p:cBhvr>
                                      <p:tavLst>
                                        <p:tav tm="0">
                                          <p:val>
                                            <p:fltVal val="0"/>
                                          </p:val>
                                        </p:tav>
                                        <p:tav tm="100000">
                                          <p:val>
                                            <p:strVal val="#ppt_w"/>
                                          </p:val>
                                        </p:tav>
                                      </p:tavLst>
                                    </p:anim>
                                    <p:anim calcmode="lin" valueType="num">
                                      <p:cBhvr>
                                        <p:cTn id="20" dur="2000" fill="hold"/>
                                        <p:tgtEl>
                                          <p:spTgt spid="3"/>
                                        </p:tgtEl>
                                        <p:attrNameLst>
                                          <p:attrName>ppt_h</p:attrName>
                                        </p:attrNameLst>
                                      </p:cBhvr>
                                      <p:tavLst>
                                        <p:tav tm="0">
                                          <p:val>
                                            <p:fltVal val="0"/>
                                          </p:val>
                                        </p:tav>
                                        <p:tav tm="100000">
                                          <p:val>
                                            <p:strVal val="#ppt_h"/>
                                          </p:val>
                                        </p:tav>
                                      </p:tavLst>
                                    </p:anim>
                                    <p:animEffect transition="in" filter="fade">
                                      <p:cBhvr>
                                        <p:cTn id="21" dur="2000"/>
                                        <p:tgtEl>
                                          <p:spTgt spid="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2000" fill="hold"/>
                                        <p:tgtEl>
                                          <p:spTgt spid="4"/>
                                        </p:tgtEl>
                                        <p:attrNameLst>
                                          <p:attrName>ppt_w</p:attrName>
                                        </p:attrNameLst>
                                      </p:cBhvr>
                                      <p:tavLst>
                                        <p:tav tm="0">
                                          <p:val>
                                            <p:fltVal val="0"/>
                                          </p:val>
                                        </p:tav>
                                        <p:tav tm="100000">
                                          <p:val>
                                            <p:strVal val="#ppt_w"/>
                                          </p:val>
                                        </p:tav>
                                      </p:tavLst>
                                    </p:anim>
                                    <p:anim calcmode="lin" valueType="num">
                                      <p:cBhvr>
                                        <p:cTn id="25" dur="2000" fill="hold"/>
                                        <p:tgtEl>
                                          <p:spTgt spid="4"/>
                                        </p:tgtEl>
                                        <p:attrNameLst>
                                          <p:attrName>ppt_h</p:attrName>
                                        </p:attrNameLst>
                                      </p:cBhvr>
                                      <p:tavLst>
                                        <p:tav tm="0">
                                          <p:val>
                                            <p:fltVal val="0"/>
                                          </p:val>
                                        </p:tav>
                                        <p:tav tm="100000">
                                          <p:val>
                                            <p:strVal val="#ppt_h"/>
                                          </p:val>
                                        </p:tav>
                                      </p:tavLst>
                                    </p:anim>
                                    <p:animEffect transition="in" filter="fade">
                                      <p:cBhvr>
                                        <p:cTn id="26" dur="2000"/>
                                        <p:tgtEl>
                                          <p:spTgt spid="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2000" fill="hold"/>
                                        <p:tgtEl>
                                          <p:spTgt spid="10"/>
                                        </p:tgtEl>
                                        <p:attrNameLst>
                                          <p:attrName>ppt_w</p:attrName>
                                        </p:attrNameLst>
                                      </p:cBhvr>
                                      <p:tavLst>
                                        <p:tav tm="0">
                                          <p:val>
                                            <p:fltVal val="0"/>
                                          </p:val>
                                        </p:tav>
                                        <p:tav tm="100000">
                                          <p:val>
                                            <p:strVal val="#ppt_w"/>
                                          </p:val>
                                        </p:tav>
                                      </p:tavLst>
                                    </p:anim>
                                    <p:anim calcmode="lin" valueType="num">
                                      <p:cBhvr>
                                        <p:cTn id="30" dur="2000" fill="hold"/>
                                        <p:tgtEl>
                                          <p:spTgt spid="10"/>
                                        </p:tgtEl>
                                        <p:attrNameLst>
                                          <p:attrName>ppt_h</p:attrName>
                                        </p:attrNameLst>
                                      </p:cBhvr>
                                      <p:tavLst>
                                        <p:tav tm="0">
                                          <p:val>
                                            <p:fltVal val="0"/>
                                          </p:val>
                                        </p:tav>
                                        <p:tav tm="100000">
                                          <p:val>
                                            <p:strVal val="#ppt_h"/>
                                          </p:val>
                                        </p:tav>
                                      </p:tavLst>
                                    </p:anim>
                                    <p:animEffect transition="in" filter="fade">
                                      <p:cBhvr>
                                        <p:cTn id="31" dur="2000"/>
                                        <p:tgtEl>
                                          <p:spTgt spid="1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2000" fill="hold"/>
                                        <p:tgtEl>
                                          <p:spTgt spid="11"/>
                                        </p:tgtEl>
                                        <p:attrNameLst>
                                          <p:attrName>ppt_w</p:attrName>
                                        </p:attrNameLst>
                                      </p:cBhvr>
                                      <p:tavLst>
                                        <p:tav tm="0">
                                          <p:val>
                                            <p:fltVal val="0"/>
                                          </p:val>
                                        </p:tav>
                                        <p:tav tm="100000">
                                          <p:val>
                                            <p:strVal val="#ppt_w"/>
                                          </p:val>
                                        </p:tav>
                                      </p:tavLst>
                                    </p:anim>
                                    <p:anim calcmode="lin" valueType="num">
                                      <p:cBhvr>
                                        <p:cTn id="35" dur="2000" fill="hold"/>
                                        <p:tgtEl>
                                          <p:spTgt spid="11"/>
                                        </p:tgtEl>
                                        <p:attrNameLst>
                                          <p:attrName>ppt_h</p:attrName>
                                        </p:attrNameLst>
                                      </p:cBhvr>
                                      <p:tavLst>
                                        <p:tav tm="0">
                                          <p:val>
                                            <p:fltVal val="0"/>
                                          </p:val>
                                        </p:tav>
                                        <p:tav tm="100000">
                                          <p:val>
                                            <p:strVal val="#ppt_h"/>
                                          </p:val>
                                        </p:tav>
                                      </p:tavLst>
                                    </p:anim>
                                    <p:animEffect transition="in" filter="fade">
                                      <p:cBhvr>
                                        <p:cTn id="36" dur="2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fill="hold"/>
                                        <p:tgtEl>
                                          <p:spTgt spid="5"/>
                                        </p:tgtEl>
                                        <p:attrNameLst>
                                          <p:attrName>ppt_w</p:attrName>
                                        </p:attrNameLst>
                                      </p:cBhvr>
                                      <p:tavLst>
                                        <p:tav tm="0">
                                          <p:val>
                                            <p:fltVal val="0"/>
                                          </p:val>
                                        </p:tav>
                                        <p:tav tm="100000">
                                          <p:val>
                                            <p:strVal val="#ppt_w"/>
                                          </p:val>
                                        </p:tav>
                                      </p:tavLst>
                                    </p:anim>
                                    <p:anim calcmode="lin" valueType="num">
                                      <p:cBhvr>
                                        <p:cTn id="42" dur="1000" fill="hold"/>
                                        <p:tgtEl>
                                          <p:spTgt spid="5"/>
                                        </p:tgtEl>
                                        <p:attrNameLst>
                                          <p:attrName>ppt_h</p:attrName>
                                        </p:attrNameLst>
                                      </p:cBhvr>
                                      <p:tavLst>
                                        <p:tav tm="0">
                                          <p:val>
                                            <p:fltVal val="0"/>
                                          </p:val>
                                        </p:tav>
                                        <p:tav tm="100000">
                                          <p:val>
                                            <p:strVal val="#ppt_h"/>
                                          </p:val>
                                        </p:tav>
                                      </p:tavLst>
                                    </p:anim>
                                    <p:anim calcmode="lin" valueType="num">
                                      <p:cBhvr>
                                        <p:cTn id="43" dur="1000" fill="hold"/>
                                        <p:tgtEl>
                                          <p:spTgt spid="5"/>
                                        </p:tgtEl>
                                        <p:attrNameLst>
                                          <p:attrName>style.rotation</p:attrName>
                                        </p:attrNameLst>
                                      </p:cBhvr>
                                      <p:tavLst>
                                        <p:tav tm="0">
                                          <p:val>
                                            <p:fltVal val="90"/>
                                          </p:val>
                                        </p:tav>
                                        <p:tav tm="100000">
                                          <p:val>
                                            <p:fltVal val="0"/>
                                          </p:val>
                                        </p:tav>
                                      </p:tavLst>
                                    </p:anim>
                                    <p:animEffect transition="in" filter="fade">
                                      <p:cBhvr>
                                        <p:cTn id="44" dur="1000"/>
                                        <p:tgtEl>
                                          <p:spTgt spid="5"/>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 calcmode="lin" valueType="num">
                                      <p:cBhvr>
                                        <p:cTn id="49" dur="1000" fill="hold"/>
                                        <p:tgtEl>
                                          <p:spTgt spid="7"/>
                                        </p:tgtEl>
                                        <p:attrNameLst>
                                          <p:attrName>style.rotation</p:attrName>
                                        </p:attrNameLst>
                                      </p:cBhvr>
                                      <p:tavLst>
                                        <p:tav tm="0">
                                          <p:val>
                                            <p:fltVal val="90"/>
                                          </p:val>
                                        </p:tav>
                                        <p:tav tm="100000">
                                          <p:val>
                                            <p:fltVal val="0"/>
                                          </p:val>
                                        </p:tav>
                                      </p:tavLst>
                                    </p:anim>
                                    <p:animEffect transition="in" filter="fade">
                                      <p:cBhvr>
                                        <p:cTn id="50" dur="1000"/>
                                        <p:tgtEl>
                                          <p:spTgt spid="7"/>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fltVal val="0"/>
                                          </p:val>
                                        </p:tav>
                                        <p:tav tm="100000">
                                          <p:val>
                                            <p:strVal val="#ppt_w"/>
                                          </p:val>
                                        </p:tav>
                                      </p:tavLst>
                                    </p:anim>
                                    <p:anim calcmode="lin" valueType="num">
                                      <p:cBhvr>
                                        <p:cTn id="54" dur="1000" fill="hold"/>
                                        <p:tgtEl>
                                          <p:spTgt spid="12"/>
                                        </p:tgtEl>
                                        <p:attrNameLst>
                                          <p:attrName>ppt_h</p:attrName>
                                        </p:attrNameLst>
                                      </p:cBhvr>
                                      <p:tavLst>
                                        <p:tav tm="0">
                                          <p:val>
                                            <p:fltVal val="0"/>
                                          </p:val>
                                        </p:tav>
                                        <p:tav tm="100000">
                                          <p:val>
                                            <p:strVal val="#ppt_h"/>
                                          </p:val>
                                        </p:tav>
                                      </p:tavLst>
                                    </p:anim>
                                    <p:anim calcmode="lin" valueType="num">
                                      <p:cBhvr>
                                        <p:cTn id="55" dur="1000" fill="hold"/>
                                        <p:tgtEl>
                                          <p:spTgt spid="12"/>
                                        </p:tgtEl>
                                        <p:attrNameLst>
                                          <p:attrName>style.rotation</p:attrName>
                                        </p:attrNameLst>
                                      </p:cBhvr>
                                      <p:tavLst>
                                        <p:tav tm="0">
                                          <p:val>
                                            <p:fltVal val="90"/>
                                          </p:val>
                                        </p:tav>
                                        <p:tav tm="100000">
                                          <p:val>
                                            <p:fltVal val="0"/>
                                          </p:val>
                                        </p:tav>
                                      </p:tavLst>
                                    </p:anim>
                                    <p:animEffect transition="in" filter="fade">
                                      <p:cBhvr>
                                        <p:cTn id="56" dur="1000"/>
                                        <p:tgtEl>
                                          <p:spTgt spid="12"/>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1000" fill="hold"/>
                                        <p:tgtEl>
                                          <p:spTgt spid="13"/>
                                        </p:tgtEl>
                                        <p:attrNameLst>
                                          <p:attrName>ppt_w</p:attrName>
                                        </p:attrNameLst>
                                      </p:cBhvr>
                                      <p:tavLst>
                                        <p:tav tm="0">
                                          <p:val>
                                            <p:fltVal val="0"/>
                                          </p:val>
                                        </p:tav>
                                        <p:tav tm="100000">
                                          <p:val>
                                            <p:strVal val="#ppt_w"/>
                                          </p:val>
                                        </p:tav>
                                      </p:tavLst>
                                    </p:anim>
                                    <p:anim calcmode="lin" valueType="num">
                                      <p:cBhvr>
                                        <p:cTn id="60" dur="1000" fill="hold"/>
                                        <p:tgtEl>
                                          <p:spTgt spid="13"/>
                                        </p:tgtEl>
                                        <p:attrNameLst>
                                          <p:attrName>ppt_h</p:attrName>
                                        </p:attrNameLst>
                                      </p:cBhvr>
                                      <p:tavLst>
                                        <p:tav tm="0">
                                          <p:val>
                                            <p:fltVal val="0"/>
                                          </p:val>
                                        </p:tav>
                                        <p:tav tm="100000">
                                          <p:val>
                                            <p:strVal val="#ppt_h"/>
                                          </p:val>
                                        </p:tav>
                                      </p:tavLst>
                                    </p:anim>
                                    <p:anim calcmode="lin" valueType="num">
                                      <p:cBhvr>
                                        <p:cTn id="61" dur="1000" fill="hold"/>
                                        <p:tgtEl>
                                          <p:spTgt spid="13"/>
                                        </p:tgtEl>
                                        <p:attrNameLst>
                                          <p:attrName>style.rotation</p:attrName>
                                        </p:attrNameLst>
                                      </p:cBhvr>
                                      <p:tavLst>
                                        <p:tav tm="0">
                                          <p:val>
                                            <p:fltVal val="90"/>
                                          </p:val>
                                        </p:tav>
                                        <p:tav tm="100000">
                                          <p:val>
                                            <p:fltVal val="0"/>
                                          </p:val>
                                        </p:tav>
                                      </p:tavLst>
                                    </p:anim>
                                    <p:animEffect transition="in" filter="fade">
                                      <p:cBhvr>
                                        <p:cTn id="6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9" grpId="0" animBg="1"/>
      <p:bldP spid="10" grpId="0" animBg="1"/>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6367"/>
            <a:ext cx="12192000" cy="6894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60107" y="-36367"/>
            <a:ext cx="2871787" cy="852005"/>
          </a:xfrm>
          <a:prstGeom prst="rect">
            <a:avLst/>
          </a:prstGeom>
          <a:solidFill>
            <a:schemeClr val="accent5">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6600" dirty="0" err="1">
                <a:latin typeface="NikoshBAN" panose="02000000000000000000" pitchFamily="2" charset="0"/>
                <a:cs typeface="NikoshBAN" panose="02000000000000000000" pitchFamily="2" charset="0"/>
              </a:rPr>
              <a:t>মূল্যায়ন</a:t>
            </a:r>
            <a:endParaRPr lang="en-US" sz="6600" dirty="0">
              <a:latin typeface="NikoshBAN" panose="02000000000000000000" pitchFamily="2" charset="0"/>
              <a:cs typeface="NikoshBAN" panose="02000000000000000000" pitchFamily="2" charset="0"/>
            </a:endParaRPr>
          </a:p>
        </p:txBody>
      </p:sp>
      <p:sp>
        <p:nvSpPr>
          <p:cNvPr id="5" name="TextBox 4"/>
          <p:cNvSpPr txBox="1"/>
          <p:nvPr/>
        </p:nvSpPr>
        <p:spPr>
          <a:xfrm>
            <a:off x="1049311" y="1271907"/>
            <a:ext cx="10433155" cy="523220"/>
          </a:xfrm>
          <a:prstGeom prst="rect">
            <a:avLst/>
          </a:prstGeom>
          <a:solidFill>
            <a:schemeClr val="accent4">
              <a:lumMod val="20000"/>
              <a:lumOff val="80000"/>
            </a:schemeClr>
          </a:solidFill>
        </p:spPr>
        <p:txBody>
          <a:bodyPr wrap="square" rtlCol="0">
            <a:spAutoFit/>
          </a:bodyPr>
          <a:lstStyle/>
          <a:p>
            <a:r>
              <a:rPr lang="bn-IN" sz="2700" dirty="0">
                <a:latin typeface="NikoshBAN" panose="02000000000000000000" pitchFamily="2" charset="0"/>
                <a:cs typeface="NikoshBAN" panose="02000000000000000000" pitchFamily="2" charset="0"/>
              </a:rPr>
              <a:t>১ । </a:t>
            </a:r>
            <a:r>
              <a:rPr lang="bn-IN" sz="2700" dirty="0" smtClean="0">
                <a:latin typeface="NikoshBAN" panose="02000000000000000000" pitchFamily="2" charset="0"/>
                <a:cs typeface="NikoshBAN" panose="02000000000000000000" pitchFamily="2" charset="0"/>
              </a:rPr>
              <a:t>“চাষার দুক্ষু” প্রবন্ধ মতে পঞ্চাশ বছর পুর্বে টাকায় কত সের সরিষার তেল পাওয়া যেত?</a:t>
            </a:r>
            <a:endParaRPr lang="bn-IN" sz="2700" dirty="0">
              <a:latin typeface="NikoshBAN" panose="02000000000000000000" pitchFamily="2" charset="0"/>
              <a:cs typeface="NikoshBAN" panose="02000000000000000000" pitchFamily="2" charset="0"/>
            </a:endParaRPr>
          </a:p>
        </p:txBody>
      </p:sp>
      <p:sp>
        <p:nvSpPr>
          <p:cNvPr id="6" name="Rectangle 5"/>
          <p:cNvSpPr/>
          <p:nvPr/>
        </p:nvSpPr>
        <p:spPr>
          <a:xfrm>
            <a:off x="1606836" y="2265919"/>
            <a:ext cx="3835783"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NikoshBAN" panose="02000000000000000000" pitchFamily="2" charset="0"/>
                <a:cs typeface="NikoshBAN" panose="02000000000000000000" pitchFamily="2" charset="0"/>
              </a:rPr>
              <a:t>ক.</a:t>
            </a:r>
            <a:r>
              <a:rPr lang="bn-IN" sz="2800" dirty="0">
                <a:solidFill>
                  <a:schemeClr val="tx1"/>
                </a:solidFill>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৬ সের</a:t>
            </a:r>
            <a:endParaRPr lang="en-US" sz="28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1606836" y="3220277"/>
            <a:ext cx="3835783"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গ</a:t>
            </a:r>
            <a:r>
              <a:rPr lang="en-US" sz="2800" dirty="0" smtClean="0">
                <a:solidFill>
                  <a:schemeClr val="tx1"/>
                </a:solidFill>
                <a:latin typeface="NikoshBAN" panose="02000000000000000000" pitchFamily="2" charset="0"/>
                <a:cs typeface="NikoshBAN" panose="02000000000000000000" pitchFamily="2" charset="0"/>
              </a:rPr>
              <a:t>.</a:t>
            </a:r>
            <a:r>
              <a:rPr lang="bn-IN" sz="2800" dirty="0" smtClean="0">
                <a:solidFill>
                  <a:schemeClr val="tx1"/>
                </a:solidFill>
                <a:latin typeface="NikoshBAN" panose="02000000000000000000" pitchFamily="2" charset="0"/>
                <a:cs typeface="NikoshBAN" panose="02000000000000000000" pitchFamily="2" charset="0"/>
              </a:rPr>
              <a:t> ৮ সের</a:t>
            </a:r>
            <a:endParaRPr lang="en-US" sz="27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7857969" y="3287042"/>
            <a:ext cx="3418069"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ঘ</a:t>
            </a:r>
            <a:r>
              <a:rPr lang="en-US" sz="2700" dirty="0">
                <a:solidFill>
                  <a:schemeClr val="tx1"/>
                </a:solidFill>
                <a:latin typeface="NikoshBAN" panose="02000000000000000000" pitchFamily="2" charset="0"/>
                <a:cs typeface="NikoshBAN" panose="02000000000000000000" pitchFamily="2" charset="0"/>
              </a:rPr>
              <a:t>.</a:t>
            </a:r>
            <a:r>
              <a:rPr lang="bn-IN" sz="2700" dirty="0">
                <a:solidFill>
                  <a:schemeClr val="tx1"/>
                </a:solidFill>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১০ সের</a:t>
            </a:r>
            <a:r>
              <a:rPr lang="en-US" sz="2700" dirty="0" smtClean="0">
                <a:solidFill>
                  <a:schemeClr val="tx1"/>
                </a:solidFill>
                <a:latin typeface="NikoshBAN" panose="02000000000000000000" pitchFamily="2" charset="0"/>
                <a:cs typeface="NikoshBAN" panose="02000000000000000000" pitchFamily="2" charset="0"/>
              </a:rPr>
              <a:t> </a:t>
            </a:r>
            <a:endParaRPr lang="en-US" sz="2700"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7857969" y="2244246"/>
            <a:ext cx="3418069" cy="59704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খ</a:t>
            </a:r>
            <a:r>
              <a:rPr lang="en-US" sz="2700" dirty="0" smtClean="0">
                <a:solidFill>
                  <a:schemeClr val="tx1"/>
                </a:solidFill>
                <a:latin typeface="NikoshBAN" panose="02000000000000000000" pitchFamily="2" charset="0"/>
                <a:cs typeface="NikoshBAN" panose="02000000000000000000" pitchFamily="2" charset="0"/>
              </a:rPr>
              <a:t>.</a:t>
            </a:r>
            <a:r>
              <a:rPr lang="bn-IN" sz="2800" dirty="0">
                <a:solidFill>
                  <a:schemeClr val="tx1"/>
                </a:solidFill>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৭ সের </a:t>
            </a:r>
            <a:r>
              <a:rPr lang="bn-IN" sz="2700" dirty="0" smtClean="0">
                <a:solidFill>
                  <a:schemeClr val="tx1"/>
                </a:solidFill>
                <a:latin typeface="NikoshBAN" panose="02000000000000000000" pitchFamily="2" charset="0"/>
                <a:cs typeface="NikoshBAN" panose="02000000000000000000" pitchFamily="2" charset="0"/>
              </a:rPr>
              <a:t> </a:t>
            </a:r>
            <a:r>
              <a:rPr lang="en-US" sz="2700" dirty="0" smtClean="0">
                <a:solidFill>
                  <a:schemeClr val="tx1"/>
                </a:solidFill>
                <a:latin typeface="NikoshBAN" panose="02000000000000000000" pitchFamily="2" charset="0"/>
                <a:cs typeface="NikoshBAN" panose="02000000000000000000" pitchFamily="2" charset="0"/>
              </a:rPr>
              <a:t> </a:t>
            </a:r>
            <a:endParaRPr lang="en-US" sz="2700"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7855469" y="5005051"/>
            <a:ext cx="3420567"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খ</a:t>
            </a:r>
            <a:r>
              <a:rPr lang="en-US" sz="2700" dirty="0">
                <a:solidFill>
                  <a:schemeClr val="tx1"/>
                </a:solidFill>
                <a:latin typeface="NikoshBAN" panose="02000000000000000000" pitchFamily="2" charset="0"/>
                <a:cs typeface="NikoshBAN" panose="02000000000000000000" pitchFamily="2" charset="0"/>
              </a:rPr>
              <a:t>.</a:t>
            </a:r>
            <a:r>
              <a:rPr lang="bn-IN" sz="2700" dirty="0">
                <a:solidFill>
                  <a:schemeClr val="tx1"/>
                </a:solidFill>
                <a:latin typeface="NikoshBAN" panose="02000000000000000000" pitchFamily="2" charset="0"/>
                <a:cs typeface="NikoshBAN" panose="02000000000000000000" pitchFamily="2" charset="0"/>
              </a:rPr>
              <a:t>  </a:t>
            </a:r>
            <a:r>
              <a:rPr lang="bn-IN" sz="2700" dirty="0" smtClean="0">
                <a:solidFill>
                  <a:schemeClr val="tx1"/>
                </a:solidFill>
                <a:latin typeface="NikoshBAN" panose="02000000000000000000" pitchFamily="2" charset="0"/>
                <a:cs typeface="NikoshBAN" panose="02000000000000000000" pitchFamily="2" charset="0"/>
              </a:rPr>
              <a:t>৪ সের</a:t>
            </a:r>
            <a:endParaRPr lang="en-US" sz="2700" dirty="0">
              <a:solidFill>
                <a:schemeClr val="tx1"/>
              </a:solidFill>
              <a:latin typeface="NikoshBAN" panose="02000000000000000000" pitchFamily="2" charset="0"/>
              <a:cs typeface="NikoshBAN" panose="02000000000000000000" pitchFamily="2" charset="0"/>
            </a:endParaRPr>
          </a:p>
        </p:txBody>
      </p:sp>
      <p:sp>
        <p:nvSpPr>
          <p:cNvPr id="12" name="Rectangle 11"/>
          <p:cNvSpPr/>
          <p:nvPr/>
        </p:nvSpPr>
        <p:spPr>
          <a:xfrm>
            <a:off x="1606836" y="4916348"/>
            <a:ext cx="3835783"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ক</a:t>
            </a:r>
            <a:r>
              <a:rPr lang="en-US" sz="2700" dirty="0" smtClean="0">
                <a:solidFill>
                  <a:schemeClr val="tx1"/>
                </a:solidFill>
                <a:latin typeface="NikoshBAN" panose="02000000000000000000" pitchFamily="2" charset="0"/>
                <a:cs typeface="NikoshBAN" panose="02000000000000000000" pitchFamily="2" charset="0"/>
              </a:rPr>
              <a:t>.</a:t>
            </a:r>
            <a:r>
              <a:rPr lang="bn-IN" sz="2700" dirty="0">
                <a:solidFill>
                  <a:schemeClr val="tx1"/>
                </a:solidFill>
                <a:latin typeface="NikoshBAN" panose="02000000000000000000" pitchFamily="2" charset="0"/>
                <a:cs typeface="NikoshBAN" panose="02000000000000000000" pitchFamily="2" charset="0"/>
              </a:rPr>
              <a:t> </a:t>
            </a:r>
            <a:r>
              <a:rPr lang="bn-IN" sz="2700" dirty="0" smtClean="0">
                <a:solidFill>
                  <a:schemeClr val="tx1"/>
                </a:solidFill>
                <a:latin typeface="NikoshBAN" panose="02000000000000000000" pitchFamily="2" charset="0"/>
                <a:cs typeface="NikoshBAN" panose="02000000000000000000" pitchFamily="2" charset="0"/>
              </a:rPr>
              <a:t>২ সের</a:t>
            </a:r>
            <a:endParaRPr lang="en-US" sz="2700" dirty="0">
              <a:solidFill>
                <a:schemeClr val="tx1"/>
              </a:solidFill>
              <a:latin typeface="NikoshBAN" panose="02000000000000000000" pitchFamily="2" charset="0"/>
              <a:cs typeface="NikoshBAN" panose="02000000000000000000" pitchFamily="2" charset="0"/>
            </a:endParaRPr>
          </a:p>
        </p:txBody>
      </p:sp>
      <p:sp>
        <p:nvSpPr>
          <p:cNvPr id="13" name="Rectangle 12"/>
          <p:cNvSpPr/>
          <p:nvPr/>
        </p:nvSpPr>
        <p:spPr>
          <a:xfrm>
            <a:off x="1606836" y="5767803"/>
            <a:ext cx="3835783"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গ</a:t>
            </a:r>
            <a:r>
              <a:rPr lang="en-US" sz="2700" dirty="0">
                <a:solidFill>
                  <a:schemeClr val="tx1"/>
                </a:solidFill>
                <a:latin typeface="NikoshBAN" panose="02000000000000000000" pitchFamily="2" charset="0"/>
                <a:cs typeface="NikoshBAN" panose="02000000000000000000" pitchFamily="2" charset="0"/>
              </a:rPr>
              <a:t>.</a:t>
            </a:r>
            <a:r>
              <a:rPr lang="bn-IN" sz="2700" dirty="0">
                <a:solidFill>
                  <a:schemeClr val="tx1"/>
                </a:solidFill>
                <a:latin typeface="NikoshBAN" panose="02000000000000000000" pitchFamily="2" charset="0"/>
                <a:cs typeface="NikoshBAN" panose="02000000000000000000" pitchFamily="2" charset="0"/>
              </a:rPr>
              <a:t> </a:t>
            </a:r>
            <a:r>
              <a:rPr lang="bn-IN" sz="2700" dirty="0" smtClean="0">
                <a:solidFill>
                  <a:schemeClr val="tx1"/>
                </a:solidFill>
                <a:latin typeface="NikoshBAN" panose="02000000000000000000" pitchFamily="2" charset="0"/>
                <a:cs typeface="NikoshBAN" panose="02000000000000000000" pitchFamily="2" charset="0"/>
              </a:rPr>
              <a:t>৬ সের</a:t>
            </a:r>
            <a:endParaRPr lang="en-US" sz="2700" dirty="0">
              <a:solidFill>
                <a:schemeClr val="tx1"/>
              </a:solidFill>
              <a:latin typeface="NikoshBAN" panose="02000000000000000000" pitchFamily="2" charset="0"/>
              <a:cs typeface="NikoshBAN" panose="02000000000000000000" pitchFamily="2" charset="0"/>
            </a:endParaRPr>
          </a:p>
        </p:txBody>
      </p:sp>
      <p:sp>
        <p:nvSpPr>
          <p:cNvPr id="14" name="Rectangle 13"/>
          <p:cNvSpPr/>
          <p:nvPr/>
        </p:nvSpPr>
        <p:spPr>
          <a:xfrm>
            <a:off x="7855469" y="5947607"/>
            <a:ext cx="3420567"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ঘ</a:t>
            </a:r>
            <a:r>
              <a:rPr lang="en-US" sz="2700" dirty="0">
                <a:solidFill>
                  <a:schemeClr val="tx1"/>
                </a:solidFill>
                <a:latin typeface="NikoshBAN" panose="02000000000000000000" pitchFamily="2" charset="0"/>
                <a:cs typeface="NikoshBAN" panose="02000000000000000000" pitchFamily="2" charset="0"/>
              </a:rPr>
              <a:t>.  </a:t>
            </a:r>
            <a:r>
              <a:rPr lang="bn-IN" sz="2700" smtClean="0">
                <a:solidFill>
                  <a:schemeClr val="tx1"/>
                </a:solidFill>
                <a:latin typeface="NikoshBAN" panose="02000000000000000000" pitchFamily="2" charset="0"/>
                <a:cs typeface="NikoshBAN" panose="02000000000000000000" pitchFamily="2" charset="0"/>
              </a:rPr>
              <a:t>৮ সের </a:t>
            </a:r>
            <a:endParaRPr lang="en-US" sz="2700" dirty="0">
              <a:solidFill>
                <a:schemeClr val="tx1"/>
              </a:solidFill>
              <a:latin typeface="NikoshBAN" panose="02000000000000000000" pitchFamily="2" charset="0"/>
              <a:cs typeface="NikoshBAN" panose="02000000000000000000" pitchFamily="2" charset="0"/>
            </a:endParaRPr>
          </a:p>
        </p:txBody>
      </p:sp>
      <p:sp>
        <p:nvSpPr>
          <p:cNvPr id="15" name="TextBox 14"/>
          <p:cNvSpPr txBox="1"/>
          <p:nvPr/>
        </p:nvSpPr>
        <p:spPr>
          <a:xfrm>
            <a:off x="1049311" y="4075076"/>
            <a:ext cx="10433155" cy="523220"/>
          </a:xfrm>
          <a:prstGeom prst="rect">
            <a:avLst/>
          </a:prstGeom>
          <a:solidFill>
            <a:schemeClr val="accent4">
              <a:lumMod val="20000"/>
              <a:lumOff val="80000"/>
            </a:schemeClr>
          </a:solidFill>
        </p:spPr>
        <p:txBody>
          <a:bodyPr wrap="square" rtlCol="0">
            <a:spAutoFit/>
          </a:bodyPr>
          <a:lstStyle/>
          <a:p>
            <a:r>
              <a:rPr lang="bn-IN" sz="2700" dirty="0">
                <a:latin typeface="NikoshBAN" panose="02000000000000000000" pitchFamily="2" charset="0"/>
                <a:cs typeface="NikoshBAN" panose="02000000000000000000" pitchFamily="2" charset="0"/>
              </a:rPr>
              <a:t>২ </a:t>
            </a:r>
            <a:r>
              <a:rPr lang="en-US" sz="2700" dirty="0">
                <a:latin typeface="NikoshBAN" panose="02000000000000000000" pitchFamily="2" charset="0"/>
                <a:cs typeface="NikoshBAN" panose="02000000000000000000" pitchFamily="2" charset="0"/>
              </a:rPr>
              <a:t>।</a:t>
            </a:r>
            <a:r>
              <a:rPr lang="bn-IN" sz="2700" dirty="0">
                <a:latin typeface="NikoshBAN" panose="02000000000000000000" pitchFamily="2" charset="0"/>
                <a:cs typeface="NikoshBAN" panose="02000000000000000000" pitchFamily="2" charset="0"/>
              </a:rPr>
              <a:t>  </a:t>
            </a:r>
            <a:r>
              <a:rPr lang="bn-IN" sz="2700" dirty="0" smtClean="0">
                <a:latin typeface="NikoshBAN" panose="02000000000000000000" pitchFamily="2" charset="0"/>
                <a:cs typeface="NikoshBAN" panose="02000000000000000000" pitchFamily="2" charset="0"/>
              </a:rPr>
              <a:t>“চাষার দুক্ষু”</a:t>
            </a:r>
            <a:r>
              <a:rPr lang="bn-IN" sz="2800" dirty="0" smtClean="0">
                <a:latin typeface="NikoshBAN" panose="02000000000000000000" pitchFamily="2" charset="0"/>
                <a:cs typeface="NikoshBAN" panose="02000000000000000000" pitchFamily="2" charset="0"/>
              </a:rPr>
              <a:t> প্রবন্ধ অনুসারে </a:t>
            </a:r>
            <a:r>
              <a:rPr lang="bn-IN" sz="2700" dirty="0">
                <a:latin typeface="NikoshBAN" panose="02000000000000000000" pitchFamily="2" charset="0"/>
                <a:cs typeface="NikoshBAN" panose="02000000000000000000" pitchFamily="2" charset="0"/>
              </a:rPr>
              <a:t>পঞ্চাশ বছর পুর্বে টাকায় কত সের </a:t>
            </a:r>
            <a:r>
              <a:rPr lang="bn-IN" sz="2700" dirty="0" smtClean="0">
                <a:latin typeface="NikoshBAN" panose="02000000000000000000" pitchFamily="2" charset="0"/>
                <a:cs typeface="NikoshBAN" panose="02000000000000000000" pitchFamily="2" charset="0"/>
              </a:rPr>
              <a:t>ঘৃত </a:t>
            </a:r>
            <a:r>
              <a:rPr lang="bn-IN" sz="2700" dirty="0">
                <a:latin typeface="NikoshBAN" panose="02000000000000000000" pitchFamily="2" charset="0"/>
                <a:cs typeface="NikoshBAN" panose="02000000000000000000" pitchFamily="2" charset="0"/>
              </a:rPr>
              <a:t>পাওয়া যেত</a:t>
            </a:r>
            <a:r>
              <a:rPr lang="en-US" sz="2700" dirty="0" smtClean="0">
                <a:latin typeface="NikoshBAN" panose="02000000000000000000" pitchFamily="2" charset="0"/>
                <a:cs typeface="NikoshBAN" panose="02000000000000000000" pitchFamily="2" charset="0"/>
              </a:rPr>
              <a:t>?</a:t>
            </a:r>
            <a:r>
              <a:rPr lang="bn-IN" sz="2700" dirty="0" smtClean="0">
                <a:latin typeface="NikoshBAN" panose="02000000000000000000" pitchFamily="2" charset="0"/>
                <a:cs typeface="NikoshBAN" panose="02000000000000000000" pitchFamily="2" charset="0"/>
              </a:rPr>
              <a:t> </a:t>
            </a:r>
            <a:endParaRPr lang="bn-IN" sz="2700" dirty="0">
              <a:latin typeface="NikoshBAN" panose="02000000000000000000" pitchFamily="2" charset="0"/>
              <a:cs typeface="NikoshBAN" panose="02000000000000000000" pitchFamily="2" charset="0"/>
            </a:endParaRPr>
          </a:p>
        </p:txBody>
      </p:sp>
      <p:sp>
        <p:nvSpPr>
          <p:cNvPr id="3" name="Oval 2"/>
          <p:cNvSpPr/>
          <p:nvPr/>
        </p:nvSpPr>
        <p:spPr>
          <a:xfrm>
            <a:off x="8915400" y="90092"/>
            <a:ext cx="1892508" cy="105713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solidFill>
                  <a:srgbClr val="FF0000"/>
                </a:solidFill>
                <a:latin typeface="NikoshBAN" panose="02000000000000000000" pitchFamily="2" charset="0"/>
                <a:cs typeface="NikoshBAN" panose="02000000000000000000" pitchFamily="2" charset="0"/>
              </a:rPr>
              <a:t>সঠিক উত্তরে ক্লিক কর</a:t>
            </a:r>
            <a:endParaRPr lang="en-US" sz="2400" dirty="0">
              <a:solidFill>
                <a:srgbClr val="FF0000"/>
              </a:solidFill>
              <a:latin typeface="NikoshBAN" panose="02000000000000000000" pitchFamily="2" charset="0"/>
              <a:cs typeface="NikoshBAN" panose="02000000000000000000" pitchFamily="2" charset="0"/>
            </a:endParaRPr>
          </a:p>
        </p:txBody>
      </p:sp>
      <p:sp>
        <p:nvSpPr>
          <p:cNvPr id="4" name="Cloud Callout 3"/>
          <p:cNvSpPr/>
          <p:nvPr/>
        </p:nvSpPr>
        <p:spPr>
          <a:xfrm>
            <a:off x="5643467" y="2814306"/>
            <a:ext cx="2133601" cy="2053866"/>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17" name="Cloud Callout 16"/>
          <p:cNvSpPr/>
          <p:nvPr/>
        </p:nvSpPr>
        <p:spPr>
          <a:xfrm>
            <a:off x="5582253" y="2764844"/>
            <a:ext cx="2133601" cy="2053866"/>
          </a:xfrm>
          <a:prstGeom prst="cloud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18" name="Cloud Callout 17"/>
          <p:cNvSpPr/>
          <p:nvPr/>
        </p:nvSpPr>
        <p:spPr>
          <a:xfrm>
            <a:off x="5602697" y="2792827"/>
            <a:ext cx="2133601" cy="2053866"/>
          </a:xfrm>
          <a:prstGeom prst="cloud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19" name="Cloud Callout 18"/>
          <p:cNvSpPr/>
          <p:nvPr/>
        </p:nvSpPr>
        <p:spPr>
          <a:xfrm>
            <a:off x="5634293" y="2831609"/>
            <a:ext cx="2133601" cy="2053866"/>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20" name="Cloud Callout 19"/>
          <p:cNvSpPr/>
          <p:nvPr/>
        </p:nvSpPr>
        <p:spPr>
          <a:xfrm>
            <a:off x="5594987" y="2803517"/>
            <a:ext cx="2133601" cy="2053866"/>
          </a:xfrm>
          <a:prstGeom prst="cloud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21" name="Cloud Callout 20"/>
          <p:cNvSpPr/>
          <p:nvPr/>
        </p:nvSpPr>
        <p:spPr>
          <a:xfrm>
            <a:off x="5601571" y="2800630"/>
            <a:ext cx="2133601" cy="2053866"/>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22" name="Cloud Callout 21"/>
          <p:cNvSpPr/>
          <p:nvPr/>
        </p:nvSpPr>
        <p:spPr>
          <a:xfrm>
            <a:off x="5643466" y="2798227"/>
            <a:ext cx="2133601" cy="2053866"/>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অভিনন্দন! তোমার উত্তর সঠিক হয়েছে।</a:t>
            </a:r>
            <a:endParaRPr lang="en-US" sz="2800" dirty="0">
              <a:solidFill>
                <a:schemeClr val="tx1"/>
              </a:solidFill>
              <a:latin typeface="NikoshBAN" panose="02000000000000000000" pitchFamily="2" charset="0"/>
              <a:cs typeface="NikoshBAN" panose="02000000000000000000" pitchFamily="2" charset="0"/>
            </a:endParaRPr>
          </a:p>
        </p:txBody>
      </p:sp>
      <p:sp>
        <p:nvSpPr>
          <p:cNvPr id="23" name="Cloud Callout 22"/>
          <p:cNvSpPr/>
          <p:nvPr/>
        </p:nvSpPr>
        <p:spPr>
          <a:xfrm>
            <a:off x="5634293" y="2848912"/>
            <a:ext cx="2133601" cy="2053866"/>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অভিনন্দন! তোমার উত্তর সঠিক হয়েছে।</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1936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indefinite"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2000" fill="hold"/>
                                        <p:tgtEl>
                                          <p:spTgt spid="22"/>
                                        </p:tgtEl>
                                        <p:attrNameLst>
                                          <p:attrName>ppt_w</p:attrName>
                                        </p:attrNameLst>
                                      </p:cBhvr>
                                      <p:tavLst>
                                        <p:tav tm="0">
                                          <p:val>
                                            <p:fltVal val="0"/>
                                          </p:val>
                                        </p:tav>
                                        <p:tav tm="100000">
                                          <p:val>
                                            <p:strVal val="#ppt_w"/>
                                          </p:val>
                                        </p:tav>
                                      </p:tavLst>
                                    </p:anim>
                                    <p:anim calcmode="lin" valueType="num">
                                      <p:cBhvr>
                                        <p:cTn id="16" dur="2000" fill="hold"/>
                                        <p:tgtEl>
                                          <p:spTgt spid="22"/>
                                        </p:tgtEl>
                                        <p:attrNameLst>
                                          <p:attrName>ppt_h</p:attrName>
                                        </p:attrNameLst>
                                      </p:cBhvr>
                                      <p:tavLst>
                                        <p:tav tm="0">
                                          <p:val>
                                            <p:fltVal val="0"/>
                                          </p:val>
                                        </p:tav>
                                        <p:tav tm="100000">
                                          <p:val>
                                            <p:strVal val="#ppt_h"/>
                                          </p:val>
                                        </p:tav>
                                      </p:tavLst>
                                    </p:anim>
                                    <p:animEffect transition="in" filter="fade">
                                      <p:cBhvr>
                                        <p:cTn id="17" dur="20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2000" fill="hold"/>
                                        <p:tgtEl>
                                          <p:spTgt spid="19"/>
                                        </p:tgtEl>
                                        <p:attrNameLst>
                                          <p:attrName>ppt_w</p:attrName>
                                        </p:attrNameLst>
                                      </p:cBhvr>
                                      <p:tavLst>
                                        <p:tav tm="0">
                                          <p:val>
                                            <p:fltVal val="0"/>
                                          </p:val>
                                        </p:tav>
                                        <p:tav tm="100000">
                                          <p:val>
                                            <p:strVal val="#ppt_w"/>
                                          </p:val>
                                        </p:tav>
                                      </p:tavLst>
                                    </p:anim>
                                    <p:anim calcmode="lin" valueType="num">
                                      <p:cBhvr>
                                        <p:cTn id="24" dur="2000" fill="hold"/>
                                        <p:tgtEl>
                                          <p:spTgt spid="19"/>
                                        </p:tgtEl>
                                        <p:attrNameLst>
                                          <p:attrName>ppt_h</p:attrName>
                                        </p:attrNameLst>
                                      </p:cBhvr>
                                      <p:tavLst>
                                        <p:tav tm="0">
                                          <p:val>
                                            <p:fltVal val="0"/>
                                          </p:val>
                                        </p:tav>
                                        <p:tav tm="100000">
                                          <p:val>
                                            <p:strVal val="#ppt_h"/>
                                          </p:val>
                                        </p:tav>
                                      </p:tavLst>
                                    </p:anim>
                                    <p:animEffect transition="in" filter="fade">
                                      <p:cBhvr>
                                        <p:cTn id="25" dur="20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2000" fill="hold"/>
                                        <p:tgtEl>
                                          <p:spTgt spid="17"/>
                                        </p:tgtEl>
                                        <p:attrNameLst>
                                          <p:attrName>ppt_w</p:attrName>
                                        </p:attrNameLst>
                                      </p:cBhvr>
                                      <p:tavLst>
                                        <p:tav tm="0">
                                          <p:val>
                                            <p:fltVal val="0"/>
                                          </p:val>
                                        </p:tav>
                                        <p:tav tm="100000">
                                          <p:val>
                                            <p:strVal val="#ppt_w"/>
                                          </p:val>
                                        </p:tav>
                                      </p:tavLst>
                                    </p:anim>
                                    <p:anim calcmode="lin" valueType="num">
                                      <p:cBhvr>
                                        <p:cTn id="32" dur="2000" fill="hold"/>
                                        <p:tgtEl>
                                          <p:spTgt spid="17"/>
                                        </p:tgtEl>
                                        <p:attrNameLst>
                                          <p:attrName>ppt_h</p:attrName>
                                        </p:attrNameLst>
                                      </p:cBhvr>
                                      <p:tavLst>
                                        <p:tav tm="0">
                                          <p:val>
                                            <p:fltVal val="0"/>
                                          </p:val>
                                        </p:tav>
                                        <p:tav tm="100000">
                                          <p:val>
                                            <p:strVal val="#ppt_h"/>
                                          </p:val>
                                        </p:tav>
                                      </p:tavLst>
                                    </p:anim>
                                    <p:animEffect transition="in" filter="fade">
                                      <p:cBhvr>
                                        <p:cTn id="33" dur="2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2000" fill="hold"/>
                                        <p:tgtEl>
                                          <p:spTgt spid="4"/>
                                        </p:tgtEl>
                                        <p:attrNameLst>
                                          <p:attrName>ppt_w</p:attrName>
                                        </p:attrNameLst>
                                      </p:cBhvr>
                                      <p:tavLst>
                                        <p:tav tm="0">
                                          <p:val>
                                            <p:fltVal val="0"/>
                                          </p:val>
                                        </p:tav>
                                        <p:tav tm="100000">
                                          <p:val>
                                            <p:strVal val="#ppt_w"/>
                                          </p:val>
                                        </p:tav>
                                      </p:tavLst>
                                    </p:anim>
                                    <p:anim calcmode="lin" valueType="num">
                                      <p:cBhvr>
                                        <p:cTn id="40" dur="2000" fill="hold"/>
                                        <p:tgtEl>
                                          <p:spTgt spid="4"/>
                                        </p:tgtEl>
                                        <p:attrNameLst>
                                          <p:attrName>ppt_h</p:attrName>
                                        </p:attrNameLst>
                                      </p:cBhvr>
                                      <p:tavLst>
                                        <p:tav tm="0">
                                          <p:val>
                                            <p:fltVal val="0"/>
                                          </p:val>
                                        </p:tav>
                                        <p:tav tm="100000">
                                          <p:val>
                                            <p:strVal val="#ppt_h"/>
                                          </p:val>
                                        </p:tav>
                                      </p:tavLst>
                                    </p:anim>
                                    <p:animEffect transition="in" filter="fade">
                                      <p:cBhvr>
                                        <p:cTn id="41" dur="2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nextCondLst>
                <p:cond evt="onClick" delay="0">
                  <p:tgtEl>
                    <p:spTgt spid="9"/>
                  </p:tgtEl>
                </p:cond>
              </p:nextCondLst>
            </p:seq>
            <p:seq concurrent="1" nextAc="seek">
              <p:cTn id="42" restart="whenNotActive" fill="hold" evtFilter="cancelBubble" nodeType="interactiveSeq">
                <p:stCondLst>
                  <p:cond evt="onClick" delay="0">
                    <p:tgtEl>
                      <p:spTgt spid="11"/>
                    </p:tgtEl>
                  </p:cond>
                </p:stCondLst>
                <p:endSync evt="end" delay="0">
                  <p:rtn val="all"/>
                </p:endSync>
                <p:childTnLst>
                  <p:par>
                    <p:cTn id="43" fill="hold">
                      <p:stCondLst>
                        <p:cond delay="0"/>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2000" fill="hold"/>
                                        <p:tgtEl>
                                          <p:spTgt spid="23"/>
                                        </p:tgtEl>
                                        <p:attrNameLst>
                                          <p:attrName>ppt_w</p:attrName>
                                        </p:attrNameLst>
                                      </p:cBhvr>
                                      <p:tavLst>
                                        <p:tav tm="0">
                                          <p:val>
                                            <p:fltVal val="0"/>
                                          </p:val>
                                        </p:tav>
                                        <p:tav tm="100000">
                                          <p:val>
                                            <p:strVal val="#ppt_w"/>
                                          </p:val>
                                        </p:tav>
                                      </p:tavLst>
                                    </p:anim>
                                    <p:anim calcmode="lin" valueType="num">
                                      <p:cBhvr>
                                        <p:cTn id="48" dur="2000" fill="hold"/>
                                        <p:tgtEl>
                                          <p:spTgt spid="23"/>
                                        </p:tgtEl>
                                        <p:attrNameLst>
                                          <p:attrName>ppt_h</p:attrName>
                                        </p:attrNameLst>
                                      </p:cBhvr>
                                      <p:tavLst>
                                        <p:tav tm="0">
                                          <p:val>
                                            <p:fltVal val="0"/>
                                          </p:val>
                                        </p:tav>
                                        <p:tav tm="100000">
                                          <p:val>
                                            <p:strVal val="#ppt_h"/>
                                          </p:val>
                                        </p:tav>
                                      </p:tavLst>
                                    </p:anim>
                                    <p:anim calcmode="lin" valueType="num">
                                      <p:cBhvr>
                                        <p:cTn id="49" dur="2000" fill="hold"/>
                                        <p:tgtEl>
                                          <p:spTgt spid="23"/>
                                        </p:tgtEl>
                                        <p:attrNameLst>
                                          <p:attrName>style.rotation</p:attrName>
                                        </p:attrNameLst>
                                      </p:cBhvr>
                                      <p:tavLst>
                                        <p:tav tm="0">
                                          <p:val>
                                            <p:fltVal val="90"/>
                                          </p:val>
                                        </p:tav>
                                        <p:tav tm="100000">
                                          <p:val>
                                            <p:fltVal val="0"/>
                                          </p:val>
                                        </p:tav>
                                      </p:tavLst>
                                    </p:anim>
                                    <p:animEffect transition="in" filter="fade">
                                      <p:cBhvr>
                                        <p:cTn id="50" dur="20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audio>
                                      <p:cMediaNode>
                                        <p:cTn display="0" masterRel="sameClick">
                                          <p:stCondLst>
                                            <p:cond evt="begin" delay="0">
                                              <p:tn val="4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1"/>
                  </p:tgtEl>
                </p:cond>
              </p:nextCondLst>
            </p:seq>
            <p:seq concurrent="1" nextAc="seek">
              <p:cTn id="51" restart="whenNotActive" fill="hold" evtFilter="cancelBubble" nodeType="interactiveSeq">
                <p:stCondLst>
                  <p:cond evt="onClick" delay="0">
                    <p:tgtEl>
                      <p:spTgt spid="12"/>
                    </p:tgtEl>
                  </p:cond>
                </p:stCondLst>
                <p:endSync evt="end" delay="0">
                  <p:rtn val="all"/>
                </p:endSync>
                <p:childTnLst>
                  <p:par>
                    <p:cTn id="52" fill="hold">
                      <p:stCondLst>
                        <p:cond delay="0"/>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2000" fill="hold"/>
                                        <p:tgtEl>
                                          <p:spTgt spid="18"/>
                                        </p:tgtEl>
                                        <p:attrNameLst>
                                          <p:attrName>ppt_w</p:attrName>
                                        </p:attrNameLst>
                                      </p:cBhvr>
                                      <p:tavLst>
                                        <p:tav tm="0">
                                          <p:val>
                                            <p:fltVal val="0"/>
                                          </p:val>
                                        </p:tav>
                                        <p:tav tm="100000">
                                          <p:val>
                                            <p:strVal val="#ppt_w"/>
                                          </p:val>
                                        </p:tav>
                                      </p:tavLst>
                                    </p:anim>
                                    <p:anim calcmode="lin" valueType="num">
                                      <p:cBhvr>
                                        <p:cTn id="57" dur="2000" fill="hold"/>
                                        <p:tgtEl>
                                          <p:spTgt spid="18"/>
                                        </p:tgtEl>
                                        <p:attrNameLst>
                                          <p:attrName>ppt_h</p:attrName>
                                        </p:attrNameLst>
                                      </p:cBhvr>
                                      <p:tavLst>
                                        <p:tav tm="0">
                                          <p:val>
                                            <p:fltVal val="0"/>
                                          </p:val>
                                        </p:tav>
                                        <p:tav tm="100000">
                                          <p:val>
                                            <p:strVal val="#ppt_h"/>
                                          </p:val>
                                        </p:tav>
                                      </p:tavLst>
                                    </p:anim>
                                    <p:anim calcmode="lin" valueType="num">
                                      <p:cBhvr>
                                        <p:cTn id="58" dur="2000" fill="hold"/>
                                        <p:tgtEl>
                                          <p:spTgt spid="18"/>
                                        </p:tgtEl>
                                        <p:attrNameLst>
                                          <p:attrName>style.rotation</p:attrName>
                                        </p:attrNameLst>
                                      </p:cBhvr>
                                      <p:tavLst>
                                        <p:tav tm="0">
                                          <p:val>
                                            <p:fltVal val="90"/>
                                          </p:val>
                                        </p:tav>
                                        <p:tav tm="100000">
                                          <p:val>
                                            <p:fltVal val="0"/>
                                          </p:val>
                                        </p:tav>
                                      </p:tavLst>
                                    </p:anim>
                                    <p:animEffect transition="in" filter="fade">
                                      <p:cBhvr>
                                        <p:cTn id="59" dur="20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nextCondLst>
                <p:cond evt="onClick" delay="0">
                  <p:tgtEl>
                    <p:spTgt spid="12"/>
                  </p:tgtEl>
                </p:cond>
              </p:nextCondLst>
            </p:seq>
            <p:seq concurrent="1" nextAc="seek">
              <p:cTn id="60" restart="whenNotActive" fill="hold" evtFilter="cancelBubble" nodeType="interactiveSeq">
                <p:stCondLst>
                  <p:cond evt="onClick" delay="0">
                    <p:tgtEl>
                      <p:spTgt spid="13"/>
                    </p:tgtEl>
                  </p:cond>
                </p:stCondLst>
                <p:endSync evt="end" delay="0">
                  <p:rtn val="all"/>
                </p:endSync>
                <p:childTnLst>
                  <p:par>
                    <p:cTn id="61" fill="hold">
                      <p:stCondLst>
                        <p:cond delay="0"/>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2000" fill="hold"/>
                                        <p:tgtEl>
                                          <p:spTgt spid="21"/>
                                        </p:tgtEl>
                                        <p:attrNameLst>
                                          <p:attrName>ppt_w</p:attrName>
                                        </p:attrNameLst>
                                      </p:cBhvr>
                                      <p:tavLst>
                                        <p:tav tm="0">
                                          <p:val>
                                            <p:fltVal val="0"/>
                                          </p:val>
                                        </p:tav>
                                        <p:tav tm="100000">
                                          <p:val>
                                            <p:strVal val="#ppt_w"/>
                                          </p:val>
                                        </p:tav>
                                      </p:tavLst>
                                    </p:anim>
                                    <p:anim calcmode="lin" valueType="num">
                                      <p:cBhvr>
                                        <p:cTn id="66" dur="2000" fill="hold"/>
                                        <p:tgtEl>
                                          <p:spTgt spid="21"/>
                                        </p:tgtEl>
                                        <p:attrNameLst>
                                          <p:attrName>ppt_h</p:attrName>
                                        </p:attrNameLst>
                                      </p:cBhvr>
                                      <p:tavLst>
                                        <p:tav tm="0">
                                          <p:val>
                                            <p:fltVal val="0"/>
                                          </p:val>
                                        </p:tav>
                                        <p:tav tm="100000">
                                          <p:val>
                                            <p:strVal val="#ppt_h"/>
                                          </p:val>
                                        </p:tav>
                                      </p:tavLst>
                                    </p:anim>
                                    <p:anim calcmode="lin" valueType="num">
                                      <p:cBhvr>
                                        <p:cTn id="67" dur="2000" fill="hold"/>
                                        <p:tgtEl>
                                          <p:spTgt spid="21"/>
                                        </p:tgtEl>
                                        <p:attrNameLst>
                                          <p:attrName>style.rotation</p:attrName>
                                        </p:attrNameLst>
                                      </p:cBhvr>
                                      <p:tavLst>
                                        <p:tav tm="0">
                                          <p:val>
                                            <p:fltVal val="90"/>
                                          </p:val>
                                        </p:tav>
                                        <p:tav tm="100000">
                                          <p:val>
                                            <p:fltVal val="0"/>
                                          </p:val>
                                        </p:tav>
                                      </p:tavLst>
                                    </p:anim>
                                    <p:animEffect transition="in" filter="fade">
                                      <p:cBhvr>
                                        <p:cTn id="68" dur="20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13"/>
                  </p:tgtEl>
                </p:cond>
              </p:nextCondLst>
            </p:seq>
            <p:seq concurrent="1" nextAc="seek">
              <p:cTn id="69" restart="whenNotActive" fill="hold" evtFilter="cancelBubble" nodeType="interactiveSeq">
                <p:stCondLst>
                  <p:cond evt="onClick" delay="0">
                    <p:tgtEl>
                      <p:spTgt spid="14"/>
                    </p:tgtEl>
                  </p:cond>
                </p:stCondLst>
                <p:endSync evt="end" delay="0">
                  <p:rtn val="all"/>
                </p:endSync>
                <p:childTnLst>
                  <p:par>
                    <p:cTn id="70" fill="hold">
                      <p:stCondLst>
                        <p:cond delay="0"/>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2000" fill="hold"/>
                                        <p:tgtEl>
                                          <p:spTgt spid="20"/>
                                        </p:tgtEl>
                                        <p:attrNameLst>
                                          <p:attrName>ppt_w</p:attrName>
                                        </p:attrNameLst>
                                      </p:cBhvr>
                                      <p:tavLst>
                                        <p:tav tm="0">
                                          <p:val>
                                            <p:fltVal val="0"/>
                                          </p:val>
                                        </p:tav>
                                        <p:tav tm="100000">
                                          <p:val>
                                            <p:strVal val="#ppt_w"/>
                                          </p:val>
                                        </p:tav>
                                      </p:tavLst>
                                    </p:anim>
                                    <p:anim calcmode="lin" valueType="num">
                                      <p:cBhvr>
                                        <p:cTn id="75" dur="2000" fill="hold"/>
                                        <p:tgtEl>
                                          <p:spTgt spid="20"/>
                                        </p:tgtEl>
                                        <p:attrNameLst>
                                          <p:attrName>ppt_h</p:attrName>
                                        </p:attrNameLst>
                                      </p:cBhvr>
                                      <p:tavLst>
                                        <p:tav tm="0">
                                          <p:val>
                                            <p:fltVal val="0"/>
                                          </p:val>
                                        </p:tav>
                                        <p:tav tm="100000">
                                          <p:val>
                                            <p:strVal val="#ppt_h"/>
                                          </p:val>
                                        </p:tav>
                                      </p:tavLst>
                                    </p:anim>
                                    <p:anim calcmode="lin" valueType="num">
                                      <p:cBhvr>
                                        <p:cTn id="76" dur="2000" fill="hold"/>
                                        <p:tgtEl>
                                          <p:spTgt spid="20"/>
                                        </p:tgtEl>
                                        <p:attrNameLst>
                                          <p:attrName>style.rotation</p:attrName>
                                        </p:attrNameLst>
                                      </p:cBhvr>
                                      <p:tavLst>
                                        <p:tav tm="0">
                                          <p:val>
                                            <p:fltVal val="90"/>
                                          </p:val>
                                        </p:tav>
                                        <p:tav tm="100000">
                                          <p:val>
                                            <p:fltVal val="0"/>
                                          </p:val>
                                        </p:tav>
                                      </p:tavLst>
                                    </p:anim>
                                    <p:animEffect transition="in" filter="fade">
                                      <p:cBhvr>
                                        <p:cTn id="77" dur="20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nextCondLst>
                <p:cond evt="onClick" delay="0">
                  <p:tgtEl>
                    <p:spTgt spid="14"/>
                  </p:tgtEl>
                </p:cond>
              </p:nextCondLst>
            </p:seq>
          </p:childTnLst>
        </p:cTn>
      </p:par>
    </p:tnLst>
    <p:bldLst>
      <p:bldP spid="3" grpId="0" animBg="1"/>
      <p:bldP spid="4" grpId="0" animBg="1"/>
      <p:bldP spid="17" grpId="0" animBg="1"/>
      <p:bldP spid="18" grpId="0" animBg="1"/>
      <p:bldP spid="19" grpId="0" animBg="1"/>
      <p:bldP spid="20" grpId="0" animBg="1"/>
      <p:bldP spid="21" grpId="0" animBg="1"/>
      <p:bldP spid="22"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5505"/>
            <a:ext cx="12192000" cy="6924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 </a:t>
            </a:r>
            <a:endParaRPr lang="en-US" dirty="0"/>
          </a:p>
        </p:txBody>
      </p:sp>
      <p:sp>
        <p:nvSpPr>
          <p:cNvPr id="2" name="Rectangle 1"/>
          <p:cNvSpPr/>
          <p:nvPr/>
        </p:nvSpPr>
        <p:spPr>
          <a:xfrm>
            <a:off x="4047345" y="-52654"/>
            <a:ext cx="3327816" cy="679636"/>
          </a:xfrm>
          <a:prstGeom prst="rect">
            <a:avLst/>
          </a:prstGeom>
          <a:solidFill>
            <a:schemeClr val="tx1">
              <a:lumMod val="65000"/>
              <a:lumOff val="3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5400" dirty="0" err="1">
                <a:latin typeface="NikoshBAN" panose="02000000000000000000" pitchFamily="2" charset="0"/>
                <a:cs typeface="NikoshBAN" panose="02000000000000000000" pitchFamily="2" charset="0"/>
              </a:rPr>
              <a:t>মূল্যায়ন</a:t>
            </a:r>
            <a:endParaRPr lang="en-US" sz="5400" dirty="0">
              <a:latin typeface="NikoshBAN" panose="02000000000000000000" pitchFamily="2" charset="0"/>
              <a:cs typeface="NikoshBAN" panose="02000000000000000000" pitchFamily="2" charset="0"/>
            </a:endParaRPr>
          </a:p>
        </p:txBody>
      </p:sp>
      <p:sp>
        <p:nvSpPr>
          <p:cNvPr id="5" name="TextBox 4"/>
          <p:cNvSpPr txBox="1"/>
          <p:nvPr/>
        </p:nvSpPr>
        <p:spPr>
          <a:xfrm>
            <a:off x="269822" y="626982"/>
            <a:ext cx="10927829" cy="507831"/>
          </a:xfrm>
          <a:prstGeom prst="rect">
            <a:avLst/>
          </a:prstGeom>
          <a:solidFill>
            <a:schemeClr val="accent4">
              <a:lumMod val="20000"/>
              <a:lumOff val="80000"/>
            </a:schemeClr>
          </a:solidFill>
        </p:spPr>
        <p:txBody>
          <a:bodyPr wrap="square" rtlCol="0">
            <a:spAutoFit/>
          </a:bodyPr>
          <a:lstStyle/>
          <a:p>
            <a:r>
              <a:rPr lang="bn-IN" sz="2700" dirty="0">
                <a:latin typeface="NikoshBAN" panose="02000000000000000000" pitchFamily="2" charset="0"/>
                <a:cs typeface="NikoshBAN" panose="02000000000000000000" pitchFamily="2" charset="0"/>
              </a:rPr>
              <a:t>৩</a:t>
            </a:r>
            <a:r>
              <a:rPr lang="bn-IN" sz="2700" dirty="0" smtClean="0">
                <a:latin typeface="NikoshBAN" panose="02000000000000000000" pitchFamily="2" charset="0"/>
                <a:cs typeface="NikoshBAN" panose="02000000000000000000" pitchFamily="2" charset="0"/>
              </a:rPr>
              <a:t> </a:t>
            </a:r>
            <a:r>
              <a:rPr lang="bn-IN" sz="2700" dirty="0">
                <a:latin typeface="NikoshBAN" panose="02000000000000000000" pitchFamily="2" charset="0"/>
                <a:cs typeface="NikoshBAN" panose="02000000000000000000" pitchFamily="2" charset="0"/>
              </a:rPr>
              <a:t>। </a:t>
            </a:r>
            <a:r>
              <a:rPr lang="bn-IN" sz="2700" dirty="0" smtClean="0">
                <a:latin typeface="NikoshBAN" panose="02000000000000000000" pitchFamily="2" charset="0"/>
                <a:cs typeface="NikoshBAN" panose="02000000000000000000" pitchFamily="2" charset="0"/>
              </a:rPr>
              <a:t>“চাষার দুক্ষু” প্রবন্ধে  লবণ সস্তা হলেও লবণ জুটত না- এটি কীসের ইঙ্গিত?</a:t>
            </a:r>
            <a:endParaRPr lang="bn-IN" sz="2700" dirty="0">
              <a:latin typeface="NikoshBAN" panose="02000000000000000000" pitchFamily="2" charset="0"/>
              <a:cs typeface="NikoshBAN" panose="02000000000000000000" pitchFamily="2" charset="0"/>
            </a:endParaRPr>
          </a:p>
        </p:txBody>
      </p:sp>
      <p:sp>
        <p:nvSpPr>
          <p:cNvPr id="6" name="Rectangle 5"/>
          <p:cNvSpPr/>
          <p:nvPr/>
        </p:nvSpPr>
        <p:spPr>
          <a:xfrm>
            <a:off x="2248526" y="1189026"/>
            <a:ext cx="3227570"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ক</a:t>
            </a:r>
            <a:r>
              <a:rPr lang="en-US" sz="2700" dirty="0">
                <a:solidFill>
                  <a:schemeClr val="tx1"/>
                </a:solidFill>
                <a:latin typeface="NikoshBAN" panose="02000000000000000000" pitchFamily="2" charset="0"/>
                <a:cs typeface="NikoshBAN" panose="02000000000000000000" pitchFamily="2" charset="0"/>
              </a:rPr>
              <a:t>.</a:t>
            </a:r>
            <a:r>
              <a:rPr lang="bn-IN" sz="2700" dirty="0">
                <a:solidFill>
                  <a:schemeClr val="tx1"/>
                </a:solidFill>
                <a:latin typeface="NikoshBAN" panose="02000000000000000000" pitchFamily="2" charset="0"/>
                <a:cs typeface="NikoshBAN" panose="02000000000000000000" pitchFamily="2" charset="0"/>
              </a:rPr>
              <a:t> </a:t>
            </a:r>
            <a:r>
              <a:rPr lang="bn-IN" sz="2700" dirty="0" smtClean="0">
                <a:solidFill>
                  <a:schemeClr val="tx1"/>
                </a:solidFill>
                <a:latin typeface="NikoshBAN" panose="02000000000000000000" pitchFamily="2" charset="0"/>
                <a:cs typeface="NikoshBAN" panose="02000000000000000000" pitchFamily="2" charset="0"/>
              </a:rPr>
              <a:t>লবন উৎপাদন কম হওয়া</a:t>
            </a:r>
            <a:endParaRPr lang="en-US" sz="27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2254202" y="1988675"/>
            <a:ext cx="3227569"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গ</a:t>
            </a:r>
            <a:r>
              <a:rPr lang="en-US" sz="2700" dirty="0">
                <a:solidFill>
                  <a:schemeClr val="tx1"/>
                </a:solidFill>
                <a:latin typeface="NikoshBAN" panose="02000000000000000000" pitchFamily="2" charset="0"/>
                <a:cs typeface="NikoshBAN" panose="02000000000000000000" pitchFamily="2" charset="0"/>
              </a:rPr>
              <a:t>.</a:t>
            </a:r>
            <a:r>
              <a:rPr lang="bn-IN" sz="2700" dirty="0">
                <a:solidFill>
                  <a:schemeClr val="tx1"/>
                </a:solidFill>
                <a:latin typeface="NikoshBAN" panose="02000000000000000000" pitchFamily="2" charset="0"/>
                <a:cs typeface="NikoshBAN" panose="02000000000000000000" pitchFamily="2" charset="0"/>
              </a:rPr>
              <a:t> </a:t>
            </a:r>
            <a:r>
              <a:rPr lang="en-US" sz="2700" dirty="0">
                <a:solidFill>
                  <a:schemeClr val="tx1"/>
                </a:solidFill>
                <a:latin typeface="NikoshBAN" panose="02000000000000000000" pitchFamily="2" charset="0"/>
                <a:cs typeface="NikoshBAN" panose="02000000000000000000" pitchFamily="2" charset="0"/>
              </a:rPr>
              <a:t> </a:t>
            </a:r>
            <a:r>
              <a:rPr lang="bn-IN" sz="2700" dirty="0" smtClean="0">
                <a:solidFill>
                  <a:schemeClr val="tx1"/>
                </a:solidFill>
                <a:latin typeface="NikoshBAN" panose="02000000000000000000" pitchFamily="2" charset="0"/>
                <a:cs typeface="NikoshBAN" panose="02000000000000000000" pitchFamily="2" charset="0"/>
              </a:rPr>
              <a:t>চরম দারিদ্রের</a:t>
            </a:r>
            <a:endParaRPr lang="en-US" sz="27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6295869" y="2003445"/>
            <a:ext cx="3013023"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ঘ</a:t>
            </a:r>
            <a:r>
              <a:rPr lang="en-US" sz="2700" dirty="0">
                <a:solidFill>
                  <a:schemeClr val="tx1"/>
                </a:solidFill>
                <a:latin typeface="NikoshBAN" panose="02000000000000000000" pitchFamily="2" charset="0"/>
                <a:cs typeface="NikoshBAN" panose="02000000000000000000" pitchFamily="2" charset="0"/>
              </a:rPr>
              <a:t>.</a:t>
            </a:r>
            <a:r>
              <a:rPr lang="bn-IN" sz="2700" dirty="0">
                <a:solidFill>
                  <a:schemeClr val="tx1"/>
                </a:solidFill>
                <a:latin typeface="NikoshBAN" panose="02000000000000000000" pitchFamily="2" charset="0"/>
                <a:cs typeface="NikoshBAN" panose="02000000000000000000" pitchFamily="2" charset="0"/>
              </a:rPr>
              <a:t> </a:t>
            </a:r>
            <a:r>
              <a:rPr lang="bn-IN" sz="2700" dirty="0" smtClean="0">
                <a:solidFill>
                  <a:schemeClr val="tx1"/>
                </a:solidFill>
                <a:latin typeface="NikoshBAN" panose="02000000000000000000" pitchFamily="2" charset="0"/>
                <a:cs typeface="NikoshBAN" panose="02000000000000000000" pitchFamily="2" charset="0"/>
              </a:rPr>
              <a:t>লবণ ছাড়া ভাত খাওয়ার </a:t>
            </a:r>
            <a:endParaRPr lang="en-US" sz="2700"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6295869" y="1213084"/>
            <a:ext cx="3012593" cy="62865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খ</a:t>
            </a:r>
            <a:r>
              <a:rPr lang="en-US" sz="2700" dirty="0">
                <a:solidFill>
                  <a:schemeClr val="tx1"/>
                </a:solidFill>
                <a:latin typeface="NikoshBAN" panose="02000000000000000000" pitchFamily="2" charset="0"/>
                <a:cs typeface="NikoshBAN" panose="02000000000000000000" pitchFamily="2" charset="0"/>
              </a:rPr>
              <a:t>.</a:t>
            </a:r>
            <a:r>
              <a:rPr lang="bn-IN" sz="2700" dirty="0">
                <a:solidFill>
                  <a:schemeClr val="tx1"/>
                </a:solidFill>
                <a:latin typeface="NikoshBAN" panose="02000000000000000000" pitchFamily="2" charset="0"/>
                <a:cs typeface="NikoshBAN" panose="02000000000000000000" pitchFamily="2" charset="0"/>
              </a:rPr>
              <a:t> </a:t>
            </a:r>
            <a:r>
              <a:rPr lang="bn-IN" sz="2700" dirty="0" smtClean="0">
                <a:solidFill>
                  <a:schemeClr val="tx1"/>
                </a:solidFill>
                <a:latin typeface="NikoshBAN" panose="02000000000000000000" pitchFamily="2" charset="0"/>
                <a:cs typeface="NikoshBAN" panose="02000000000000000000" pitchFamily="2" charset="0"/>
              </a:rPr>
              <a:t>লবণের অপর্যাপ্ততা </a:t>
            </a:r>
            <a:endParaRPr lang="en-US" sz="2700"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6852551" y="5596363"/>
            <a:ext cx="2670937" cy="50983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400" dirty="0" smtClean="0">
                <a:solidFill>
                  <a:schemeClr val="tx1"/>
                </a:solidFill>
                <a:latin typeface="NikoshBAN" panose="02000000000000000000" pitchFamily="2" charset="0"/>
                <a:cs typeface="NikoshBAN" panose="02000000000000000000" pitchFamily="2" charset="0"/>
              </a:rPr>
              <a:t>খ </a:t>
            </a:r>
            <a:r>
              <a:rPr lang="en-US" sz="2400" dirty="0" smtClean="0">
                <a:solidFill>
                  <a:schemeClr val="tx1"/>
                </a:solidFill>
                <a:latin typeface="NikoshBAN" panose="02000000000000000000" pitchFamily="2" charset="0"/>
                <a:cs typeface="NikoshBAN" panose="02000000000000000000" pitchFamily="2" charset="0"/>
              </a:rPr>
              <a:t>.</a:t>
            </a:r>
            <a:r>
              <a:rPr lang="bn-IN" sz="2400" dirty="0" smtClean="0">
                <a:solidFill>
                  <a:schemeClr val="tx1"/>
                </a:solidFill>
                <a:latin typeface="NikoshBAN" panose="02000000000000000000" pitchFamily="2" charset="0"/>
                <a:cs typeface="NikoshBAN" panose="02000000000000000000" pitchFamily="2" charset="0"/>
              </a:rPr>
              <a:t>   </a:t>
            </a:r>
            <a:r>
              <a:rPr lang="en-US" sz="2400" dirty="0" smtClean="0">
                <a:solidFill>
                  <a:schemeClr val="tx1"/>
                </a:solidFill>
                <a:latin typeface="NikoshBAN" panose="02000000000000000000" pitchFamily="2" charset="0"/>
                <a:cs typeface="NikoshBAN" panose="02000000000000000000" pitchFamily="2" charset="0"/>
              </a:rPr>
              <a:t>ii</a:t>
            </a:r>
            <a:endParaRPr lang="en-US" sz="2400" dirty="0">
              <a:solidFill>
                <a:schemeClr val="tx1"/>
              </a:solidFill>
              <a:latin typeface="NikoshBAN" panose="02000000000000000000" pitchFamily="2" charset="0"/>
              <a:cs typeface="NikoshBAN" panose="02000000000000000000" pitchFamily="2" charset="0"/>
            </a:endParaRPr>
          </a:p>
        </p:txBody>
      </p:sp>
      <p:sp>
        <p:nvSpPr>
          <p:cNvPr id="12" name="Rectangle 11"/>
          <p:cNvSpPr/>
          <p:nvPr/>
        </p:nvSpPr>
        <p:spPr>
          <a:xfrm>
            <a:off x="2265931" y="5598771"/>
            <a:ext cx="3227568" cy="47477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ক</a:t>
            </a:r>
            <a:r>
              <a:rPr lang="en-US" sz="2800" dirty="0" smtClean="0">
                <a:solidFill>
                  <a:schemeClr val="tx1"/>
                </a:solidFill>
                <a:latin typeface="NikoshBAN" panose="02000000000000000000" pitchFamily="2" charset="0"/>
                <a:cs typeface="NikoshBAN" panose="02000000000000000000" pitchFamily="2" charset="0"/>
              </a:rPr>
              <a:t>.</a:t>
            </a:r>
            <a:r>
              <a:rPr lang="bn-IN"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i</a:t>
            </a:r>
            <a:endParaRPr lang="en-US" sz="2700" dirty="0">
              <a:solidFill>
                <a:schemeClr val="tx1"/>
              </a:solidFill>
              <a:latin typeface="NikoshBAN" panose="02000000000000000000" pitchFamily="2" charset="0"/>
              <a:cs typeface="NikoshBAN" panose="02000000000000000000" pitchFamily="2" charset="0"/>
            </a:endParaRPr>
          </a:p>
        </p:txBody>
      </p:sp>
      <p:sp>
        <p:nvSpPr>
          <p:cNvPr id="13" name="Rectangle 12"/>
          <p:cNvSpPr/>
          <p:nvPr/>
        </p:nvSpPr>
        <p:spPr>
          <a:xfrm>
            <a:off x="2248526" y="6262263"/>
            <a:ext cx="3227568" cy="53927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schemeClr val="tx1"/>
                </a:solidFill>
                <a:latin typeface="NikoshBAN" panose="02000000000000000000" pitchFamily="2" charset="0"/>
                <a:cs typeface="NikoshBAN" panose="02000000000000000000" pitchFamily="2" charset="0"/>
              </a:rPr>
              <a:t>গ </a:t>
            </a:r>
            <a:r>
              <a:rPr lang="en-US" sz="2800" dirty="0" smtClean="0">
                <a:solidFill>
                  <a:schemeClr val="tx1"/>
                </a:solidFill>
                <a:latin typeface="NikoshBAN" panose="02000000000000000000" pitchFamily="2" charset="0"/>
                <a:cs typeface="NikoshBAN" panose="02000000000000000000" pitchFamily="2" charset="0"/>
              </a:rPr>
              <a:t>.</a:t>
            </a:r>
            <a:r>
              <a:rPr lang="bn-IN"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i</a:t>
            </a:r>
            <a:r>
              <a:rPr lang="bn-IN" sz="2800" dirty="0" smtClean="0">
                <a:solidFill>
                  <a:schemeClr val="tx1"/>
                </a:solidFill>
                <a:latin typeface="NikoshBAN" panose="02000000000000000000" pitchFamily="2" charset="0"/>
                <a:cs typeface="NikoshBAN" panose="02000000000000000000" pitchFamily="2" charset="0"/>
              </a:rPr>
              <a:t>  ও </a:t>
            </a:r>
            <a:r>
              <a:rPr lang="en-US" sz="2800" dirty="0" smtClean="0">
                <a:solidFill>
                  <a:schemeClr val="tx1"/>
                </a:solidFill>
                <a:latin typeface="NikoshBAN" panose="02000000000000000000" pitchFamily="2" charset="0"/>
                <a:cs typeface="NikoshBAN" panose="02000000000000000000" pitchFamily="2" charset="0"/>
              </a:rPr>
              <a:t>ii</a:t>
            </a:r>
            <a:endParaRPr lang="en-US" sz="2800" dirty="0">
              <a:solidFill>
                <a:schemeClr val="tx1"/>
              </a:solidFill>
              <a:latin typeface="NikoshBAN" panose="02000000000000000000" pitchFamily="2" charset="0"/>
              <a:cs typeface="NikoshBAN" panose="02000000000000000000" pitchFamily="2" charset="0"/>
            </a:endParaRPr>
          </a:p>
        </p:txBody>
      </p:sp>
      <p:sp>
        <p:nvSpPr>
          <p:cNvPr id="14" name="Rectangle 13"/>
          <p:cNvSpPr/>
          <p:nvPr/>
        </p:nvSpPr>
        <p:spPr>
          <a:xfrm>
            <a:off x="6852551" y="6259621"/>
            <a:ext cx="2654174" cy="54456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schemeClr val="tx1"/>
                </a:solidFill>
                <a:latin typeface="NikoshBAN" panose="02000000000000000000" pitchFamily="2" charset="0"/>
                <a:cs typeface="NikoshBAN" panose="02000000000000000000" pitchFamily="2" charset="0"/>
              </a:rPr>
              <a:t>ঘ </a:t>
            </a:r>
            <a:r>
              <a:rPr lang="en-US" sz="2800" dirty="0" smtClean="0">
                <a:solidFill>
                  <a:schemeClr val="tx1"/>
                </a:solidFill>
                <a:latin typeface="NikoshBAN" panose="02000000000000000000" pitchFamily="2" charset="0"/>
                <a:cs typeface="NikoshBAN" panose="02000000000000000000" pitchFamily="2" charset="0"/>
              </a:rPr>
              <a:t>.</a:t>
            </a:r>
            <a:r>
              <a:rPr lang="bn-IN"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i</a:t>
            </a:r>
            <a:r>
              <a:rPr lang="bn-IN" sz="2800" dirty="0" smtClean="0">
                <a:solidFill>
                  <a:schemeClr val="tx1"/>
                </a:solidFill>
                <a:latin typeface="NikoshBAN" panose="02000000000000000000" pitchFamily="2" charset="0"/>
                <a:cs typeface="NikoshBAN" panose="02000000000000000000" pitchFamily="2" charset="0"/>
              </a:rPr>
              <a:t> , </a:t>
            </a:r>
            <a:r>
              <a:rPr lang="bn-IN" sz="2700" dirty="0" smtClean="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ii</a:t>
            </a:r>
            <a:r>
              <a:rPr lang="bn-IN" sz="2800" dirty="0" smtClean="0">
                <a:solidFill>
                  <a:schemeClr val="tx1"/>
                </a:solidFill>
                <a:latin typeface="NikoshBAN" panose="02000000000000000000" pitchFamily="2" charset="0"/>
                <a:cs typeface="NikoshBAN" panose="02000000000000000000" pitchFamily="2" charset="0"/>
              </a:rPr>
              <a:t> ও </a:t>
            </a:r>
            <a:r>
              <a:rPr lang="en-US" sz="2800" dirty="0">
                <a:solidFill>
                  <a:schemeClr val="tx1"/>
                </a:solidFill>
                <a:latin typeface="NikoshBAN" panose="02000000000000000000" pitchFamily="2" charset="0"/>
                <a:cs typeface="NikoshBAN" panose="02000000000000000000" pitchFamily="2" charset="0"/>
              </a:rPr>
              <a:t>iii</a:t>
            </a:r>
          </a:p>
        </p:txBody>
      </p:sp>
      <p:sp>
        <p:nvSpPr>
          <p:cNvPr id="15" name="TextBox 14"/>
          <p:cNvSpPr txBox="1"/>
          <p:nvPr/>
        </p:nvSpPr>
        <p:spPr>
          <a:xfrm>
            <a:off x="269822" y="2734111"/>
            <a:ext cx="10927829" cy="507831"/>
          </a:xfrm>
          <a:prstGeom prst="rect">
            <a:avLst/>
          </a:prstGeom>
          <a:solidFill>
            <a:schemeClr val="accent4">
              <a:lumMod val="20000"/>
              <a:lumOff val="80000"/>
            </a:schemeClr>
          </a:solidFill>
        </p:spPr>
        <p:txBody>
          <a:bodyPr wrap="square" rtlCol="0">
            <a:spAutoFit/>
          </a:bodyPr>
          <a:lstStyle/>
          <a:p>
            <a:r>
              <a:rPr lang="bn-IN" sz="2700" dirty="0">
                <a:latin typeface="NikoshBAN" panose="02000000000000000000" pitchFamily="2" charset="0"/>
                <a:cs typeface="NikoshBAN" panose="02000000000000000000" pitchFamily="2" charset="0"/>
              </a:rPr>
              <a:t>৪</a:t>
            </a:r>
            <a:r>
              <a:rPr lang="bn-IN" sz="2700" dirty="0" smtClean="0">
                <a:latin typeface="NikoshBAN" panose="02000000000000000000" pitchFamily="2" charset="0"/>
                <a:cs typeface="NikoshBAN" panose="02000000000000000000" pitchFamily="2" charset="0"/>
              </a:rPr>
              <a:t> । </a:t>
            </a:r>
            <a:r>
              <a:rPr lang="bn-IN" sz="2700" dirty="0">
                <a:latin typeface="NikoshBAN" panose="02000000000000000000" pitchFamily="2" charset="0"/>
                <a:cs typeface="NikoshBAN" panose="02000000000000000000" pitchFamily="2" charset="0"/>
              </a:rPr>
              <a:t>“চাষার দুক্ষু” প্রবন্ধে </a:t>
            </a:r>
            <a:r>
              <a:rPr lang="en-US" sz="2700" dirty="0" err="1" smtClean="0">
                <a:latin typeface="NikoshBAN" panose="02000000000000000000" pitchFamily="2" charset="0"/>
                <a:cs typeface="NikoshBAN" panose="02000000000000000000" pitchFamily="2" charset="0"/>
              </a:rPr>
              <a:t>মতে</a:t>
            </a:r>
            <a:r>
              <a:rPr lang="en-US" sz="2700" dirty="0" smtClean="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এ</a:t>
            </a:r>
            <a:r>
              <a:rPr lang="en-US" sz="2700" dirty="0" err="1" smtClean="0">
                <a:latin typeface="NikoshBAN" panose="02000000000000000000" pitchFamily="2" charset="0"/>
                <a:cs typeface="NikoshBAN" panose="02000000000000000000" pitchFamily="2" charset="0"/>
              </a:rPr>
              <a:t>ককালে</a:t>
            </a:r>
            <a:r>
              <a:rPr lang="en-US" sz="2700" dirty="0" smtClean="0">
                <a:latin typeface="NikoshBAN" panose="02000000000000000000" pitchFamily="2" charset="0"/>
                <a:cs typeface="NikoshBAN" panose="02000000000000000000" pitchFamily="2" charset="0"/>
              </a:rPr>
              <a:t> </a:t>
            </a:r>
            <a:r>
              <a:rPr lang="en-US" sz="2700" dirty="0" err="1" smtClean="0">
                <a:latin typeface="NikoshBAN" panose="02000000000000000000" pitchFamily="2" charset="0"/>
                <a:cs typeface="NikoshBAN" panose="02000000000000000000" pitchFamily="2" charset="0"/>
              </a:rPr>
              <a:t>রংপুর</a:t>
            </a:r>
            <a:r>
              <a:rPr lang="en-US" sz="2700" dirty="0" smtClean="0">
                <a:latin typeface="NikoshBAN" panose="02000000000000000000" pitchFamily="2" charset="0"/>
                <a:cs typeface="NikoshBAN" panose="02000000000000000000" pitchFamily="2" charset="0"/>
              </a:rPr>
              <a:t> </a:t>
            </a:r>
            <a:r>
              <a:rPr lang="en-US" sz="2700" dirty="0" err="1" smtClean="0">
                <a:latin typeface="NikoshBAN" panose="02000000000000000000" pitchFamily="2" charset="0"/>
                <a:cs typeface="NikoshBAN" panose="02000000000000000000" pitchFamily="2" charset="0"/>
              </a:rPr>
              <a:t>এলাকায়</a:t>
            </a:r>
            <a:r>
              <a:rPr lang="en-US" sz="2700" dirty="0" smtClean="0">
                <a:latin typeface="NikoshBAN" panose="02000000000000000000" pitchFamily="2" charset="0"/>
                <a:cs typeface="NikoshBAN" panose="02000000000000000000" pitchFamily="2" charset="0"/>
              </a:rPr>
              <a:t> </a:t>
            </a:r>
            <a:r>
              <a:rPr lang="en-US" sz="2700" dirty="0" err="1" smtClean="0">
                <a:latin typeface="NikoshBAN" panose="02000000000000000000" pitchFamily="2" charset="0"/>
                <a:cs typeface="NikoshBAN" panose="02000000000000000000" pitchFamily="2" charset="0"/>
              </a:rPr>
              <a:t>এতই</a:t>
            </a:r>
            <a:r>
              <a:rPr lang="en-US" sz="2700" dirty="0" smtClean="0">
                <a:latin typeface="NikoshBAN" panose="02000000000000000000" pitchFamily="2" charset="0"/>
                <a:cs typeface="NikoshBAN" panose="02000000000000000000" pitchFamily="2" charset="0"/>
              </a:rPr>
              <a:t> </a:t>
            </a:r>
            <a:r>
              <a:rPr lang="en-US" sz="2700" dirty="0" err="1" smtClean="0">
                <a:latin typeface="NikoshBAN" panose="02000000000000000000" pitchFamily="2" charset="0"/>
                <a:cs typeface="NikoshBAN" panose="02000000000000000000" pitchFamily="2" charset="0"/>
              </a:rPr>
              <a:t>অভাব</a:t>
            </a:r>
            <a:r>
              <a:rPr lang="en-US" sz="2700" dirty="0" smtClean="0">
                <a:latin typeface="NikoshBAN" panose="02000000000000000000" pitchFamily="2" charset="0"/>
                <a:cs typeface="NikoshBAN" panose="02000000000000000000" pitchFamily="2" charset="0"/>
              </a:rPr>
              <a:t> </a:t>
            </a:r>
            <a:r>
              <a:rPr lang="en-US" sz="2700" dirty="0" err="1" smtClean="0">
                <a:latin typeface="NikoshBAN" panose="02000000000000000000" pitchFamily="2" charset="0"/>
                <a:cs typeface="NikoshBAN" panose="02000000000000000000" pitchFamily="2" charset="0"/>
              </a:rPr>
              <a:t>ছিল</a:t>
            </a:r>
            <a:r>
              <a:rPr lang="en-US" sz="2700" dirty="0" smtClean="0">
                <a:latin typeface="NikoshBAN" panose="02000000000000000000" pitchFamily="2" charset="0"/>
                <a:cs typeface="NikoshBAN" panose="02000000000000000000" pitchFamily="2" charset="0"/>
              </a:rPr>
              <a:t> </a:t>
            </a:r>
            <a:r>
              <a:rPr lang="en-US" sz="2700" dirty="0" err="1" smtClean="0">
                <a:latin typeface="NikoshBAN" panose="02000000000000000000" pitchFamily="2" charset="0"/>
                <a:cs typeface="NikoshBAN" panose="02000000000000000000" pitchFamily="2" charset="0"/>
              </a:rPr>
              <a:t>যে</a:t>
            </a:r>
            <a:r>
              <a:rPr lang="bn-IN" sz="2700" dirty="0" smtClean="0">
                <a:latin typeface="NikoshBAN" panose="02000000000000000000" pitchFamily="2" charset="0"/>
                <a:cs typeface="NikoshBAN" panose="02000000000000000000" pitchFamily="2" charset="0"/>
              </a:rPr>
              <a:t>-</a:t>
            </a:r>
            <a:endParaRPr lang="bn-IN" sz="2700" dirty="0">
              <a:latin typeface="NikoshBAN" panose="02000000000000000000" pitchFamily="2" charset="0"/>
              <a:cs typeface="NikoshBAN" panose="02000000000000000000" pitchFamily="2" charset="0"/>
            </a:endParaRPr>
          </a:p>
        </p:txBody>
      </p:sp>
      <p:sp>
        <p:nvSpPr>
          <p:cNvPr id="3" name="Oval 2"/>
          <p:cNvSpPr/>
          <p:nvPr/>
        </p:nvSpPr>
        <p:spPr>
          <a:xfrm>
            <a:off x="9879766" y="25428"/>
            <a:ext cx="2312234" cy="98201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rgbClr val="FF0000"/>
                </a:solidFill>
                <a:latin typeface="NikoshBAN" panose="02000000000000000000" pitchFamily="2" charset="0"/>
                <a:cs typeface="NikoshBAN" panose="02000000000000000000" pitchFamily="2" charset="0"/>
              </a:rPr>
              <a:t>সঠিক উত্তরে ক্লিক কর</a:t>
            </a:r>
            <a:endParaRPr lang="en-US" sz="2800" dirty="0">
              <a:solidFill>
                <a:srgbClr val="FF0000"/>
              </a:solidFill>
              <a:latin typeface="NikoshBAN" panose="02000000000000000000" pitchFamily="2" charset="0"/>
              <a:cs typeface="NikoshBAN" panose="02000000000000000000" pitchFamily="2" charset="0"/>
            </a:endParaRPr>
          </a:p>
        </p:txBody>
      </p:sp>
      <p:sp>
        <p:nvSpPr>
          <p:cNvPr id="4" name="Cloud Callout 3"/>
          <p:cNvSpPr/>
          <p:nvPr/>
        </p:nvSpPr>
        <p:spPr>
          <a:xfrm>
            <a:off x="9291699" y="1814739"/>
            <a:ext cx="2133601" cy="2053866"/>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17" name="Cloud Callout 16"/>
          <p:cNvSpPr/>
          <p:nvPr/>
        </p:nvSpPr>
        <p:spPr>
          <a:xfrm>
            <a:off x="9298051" y="1729137"/>
            <a:ext cx="2133601" cy="2053866"/>
          </a:xfrm>
          <a:prstGeom prst="cloud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18" name="Cloud Callout 17"/>
          <p:cNvSpPr/>
          <p:nvPr/>
        </p:nvSpPr>
        <p:spPr>
          <a:xfrm>
            <a:off x="87359" y="3243864"/>
            <a:ext cx="2133601" cy="2053866"/>
          </a:xfrm>
          <a:prstGeom prst="cloud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19" name="Cloud Callout 18"/>
          <p:cNvSpPr/>
          <p:nvPr/>
        </p:nvSpPr>
        <p:spPr>
          <a:xfrm>
            <a:off x="9291698" y="1742631"/>
            <a:ext cx="2133601" cy="2053866"/>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20" name="Cloud Callout 19"/>
          <p:cNvSpPr/>
          <p:nvPr/>
        </p:nvSpPr>
        <p:spPr>
          <a:xfrm>
            <a:off x="139560" y="3214208"/>
            <a:ext cx="2133601" cy="2053866"/>
          </a:xfrm>
          <a:prstGeom prst="cloud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21" name="Cloud Callout 20"/>
          <p:cNvSpPr/>
          <p:nvPr/>
        </p:nvSpPr>
        <p:spPr>
          <a:xfrm>
            <a:off x="116696" y="3214208"/>
            <a:ext cx="2133601" cy="2053866"/>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22" name="Cloud Callout 21"/>
          <p:cNvSpPr/>
          <p:nvPr/>
        </p:nvSpPr>
        <p:spPr>
          <a:xfrm>
            <a:off x="9320915" y="1778685"/>
            <a:ext cx="2133601" cy="2053866"/>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অভিনন্দন! তোমার উত্তর সঠিক হয়েছে।</a:t>
            </a:r>
            <a:endParaRPr lang="en-US" sz="2800" dirty="0">
              <a:solidFill>
                <a:schemeClr val="tx1"/>
              </a:solidFill>
              <a:latin typeface="NikoshBAN" panose="02000000000000000000" pitchFamily="2" charset="0"/>
              <a:cs typeface="NikoshBAN" panose="02000000000000000000" pitchFamily="2" charset="0"/>
            </a:endParaRPr>
          </a:p>
        </p:txBody>
      </p:sp>
      <p:sp>
        <p:nvSpPr>
          <p:cNvPr id="23" name="Cloud Callout 22"/>
          <p:cNvSpPr/>
          <p:nvPr/>
        </p:nvSpPr>
        <p:spPr>
          <a:xfrm>
            <a:off x="0" y="3200364"/>
            <a:ext cx="2273161" cy="2053866"/>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a:solidFill>
                  <a:schemeClr val="tx1"/>
                </a:solidFill>
                <a:latin typeface="NikoshBAN" panose="02000000000000000000" pitchFamily="2" charset="0"/>
                <a:cs typeface="NikoshBAN" panose="02000000000000000000" pitchFamily="2" charset="0"/>
              </a:rPr>
              <a:t>অভিনন্দন! তোমার উত্তর সঠিক হয়েছে।</a:t>
            </a:r>
            <a:endParaRPr lang="en-US" sz="2800" dirty="0">
              <a:solidFill>
                <a:schemeClr val="tx1"/>
              </a:solidFill>
              <a:latin typeface="NikoshBAN" panose="02000000000000000000" pitchFamily="2" charset="0"/>
              <a:cs typeface="NikoshBAN" panose="02000000000000000000" pitchFamily="2" charset="0"/>
            </a:endParaRPr>
          </a:p>
        </p:txBody>
      </p:sp>
      <p:sp>
        <p:nvSpPr>
          <p:cNvPr id="8" name="TextBox 7"/>
          <p:cNvSpPr txBox="1"/>
          <p:nvPr/>
        </p:nvSpPr>
        <p:spPr>
          <a:xfrm>
            <a:off x="2250176" y="3520631"/>
            <a:ext cx="7214669" cy="1200329"/>
          </a:xfrm>
          <a:prstGeom prst="rect">
            <a:avLst/>
          </a:prstGeom>
          <a:solidFill>
            <a:schemeClr val="accent6">
              <a:lumMod val="20000"/>
              <a:lumOff val="80000"/>
            </a:schemeClr>
          </a:solidFill>
        </p:spPr>
        <p:txBody>
          <a:bodyPr wrap="square" rtlCol="0">
            <a:spAutoFit/>
          </a:bodyPr>
          <a:lstStyle/>
          <a:p>
            <a:pPr marL="400050" indent="-400050">
              <a:buFont typeface="+mj-lt"/>
              <a:buAutoNum type="romanUcPeriod"/>
            </a:pPr>
            <a:r>
              <a:rPr lang="bn-IN"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কৃষকেরা</a:t>
            </a:r>
            <a:r>
              <a:rPr lang="en-US" sz="2400" dirty="0" smtClean="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a:t>
            </a:r>
            <a:r>
              <a:rPr lang="en-US" sz="2400" dirty="0" err="1" smtClean="0">
                <a:latin typeface="NikoshBAN" panose="02000000000000000000" pitchFamily="2" charset="0"/>
                <a:cs typeface="NikoshBAN" panose="02000000000000000000" pitchFamily="2" charset="0"/>
              </a:rPr>
              <a:t>খাল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ভাত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লবণ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খেত</a:t>
            </a:r>
            <a:endParaRPr lang="bn-IN" sz="2400" dirty="0" smtClean="0">
              <a:latin typeface="NikoshBAN" panose="02000000000000000000" pitchFamily="2" charset="0"/>
              <a:cs typeface="NikoshBAN" panose="02000000000000000000" pitchFamily="2" charset="0"/>
            </a:endParaRPr>
          </a:p>
          <a:p>
            <a:pPr marL="400050" indent="-400050">
              <a:buFont typeface="+mj-lt"/>
              <a:buAutoNum type="romanUcPeriod"/>
            </a:pPr>
            <a:r>
              <a:rPr lang="bn-IN"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শাক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সবজি</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সিদ্ধ</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খেত</a:t>
            </a:r>
            <a:endParaRPr lang="bn-IN" sz="2400" dirty="0" smtClean="0">
              <a:latin typeface="NikoshBAN" panose="02000000000000000000" pitchFamily="2" charset="0"/>
              <a:cs typeface="NikoshBAN" panose="02000000000000000000" pitchFamily="2" charset="0"/>
            </a:endParaRPr>
          </a:p>
          <a:p>
            <a:pPr marL="400050" indent="-400050">
              <a:buFont typeface="+mj-lt"/>
              <a:buAutoNum type="romanUcPeriod"/>
            </a:pPr>
            <a:r>
              <a:rPr lang="bn-IN"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প্রায়শই</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ভাত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খেতে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a:t>
            </a:r>
            <a:endParaRPr lang="bn-IN" sz="2400" dirty="0" smtClean="0">
              <a:latin typeface="NikoshBAN" panose="02000000000000000000" pitchFamily="2" charset="0"/>
              <a:cs typeface="NikoshBAN" panose="02000000000000000000" pitchFamily="2" charset="0"/>
            </a:endParaRPr>
          </a:p>
        </p:txBody>
      </p:sp>
      <p:sp>
        <p:nvSpPr>
          <p:cNvPr id="16" name="TextBox 15"/>
          <p:cNvSpPr txBox="1"/>
          <p:nvPr/>
        </p:nvSpPr>
        <p:spPr>
          <a:xfrm>
            <a:off x="2250176" y="4858168"/>
            <a:ext cx="7256549" cy="584775"/>
          </a:xfrm>
          <a:prstGeom prst="rect">
            <a:avLst/>
          </a:prstGeom>
          <a:solidFill>
            <a:schemeClr val="accent6">
              <a:lumMod val="40000"/>
              <a:lumOff val="60000"/>
            </a:schemeClr>
          </a:solidFill>
        </p:spPr>
        <p:txBody>
          <a:bodyPr wrap="square" rtlCol="0">
            <a:spAutoFit/>
          </a:bodyPr>
          <a:lstStyle/>
          <a:p>
            <a:r>
              <a:rPr lang="bn-IN" sz="3200" dirty="0" smtClean="0">
                <a:latin typeface="NikoshBAN" panose="02000000000000000000" pitchFamily="2" charset="0"/>
                <a:cs typeface="NikoshBAN" panose="02000000000000000000" pitchFamily="2" charset="0"/>
              </a:rPr>
              <a:t>নিচের কোনটি সঠিক</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4388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indefinite"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2000" fill="hold"/>
                                        <p:tgtEl>
                                          <p:spTgt spid="22"/>
                                        </p:tgtEl>
                                        <p:attrNameLst>
                                          <p:attrName>ppt_w</p:attrName>
                                        </p:attrNameLst>
                                      </p:cBhvr>
                                      <p:tavLst>
                                        <p:tav tm="0">
                                          <p:val>
                                            <p:fltVal val="0"/>
                                          </p:val>
                                        </p:tav>
                                        <p:tav tm="100000">
                                          <p:val>
                                            <p:strVal val="#ppt_w"/>
                                          </p:val>
                                        </p:tav>
                                      </p:tavLst>
                                    </p:anim>
                                    <p:anim calcmode="lin" valueType="num">
                                      <p:cBhvr>
                                        <p:cTn id="16" dur="2000" fill="hold"/>
                                        <p:tgtEl>
                                          <p:spTgt spid="22"/>
                                        </p:tgtEl>
                                        <p:attrNameLst>
                                          <p:attrName>ppt_h</p:attrName>
                                        </p:attrNameLst>
                                      </p:cBhvr>
                                      <p:tavLst>
                                        <p:tav tm="0">
                                          <p:val>
                                            <p:fltVal val="0"/>
                                          </p:val>
                                        </p:tav>
                                        <p:tav tm="100000">
                                          <p:val>
                                            <p:strVal val="#ppt_h"/>
                                          </p:val>
                                        </p:tav>
                                      </p:tavLst>
                                    </p:anim>
                                    <p:animEffect transition="in" filter="fade">
                                      <p:cBhvr>
                                        <p:cTn id="17" dur="20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2000" fill="hold"/>
                                        <p:tgtEl>
                                          <p:spTgt spid="19"/>
                                        </p:tgtEl>
                                        <p:attrNameLst>
                                          <p:attrName>ppt_w</p:attrName>
                                        </p:attrNameLst>
                                      </p:cBhvr>
                                      <p:tavLst>
                                        <p:tav tm="0">
                                          <p:val>
                                            <p:fltVal val="0"/>
                                          </p:val>
                                        </p:tav>
                                        <p:tav tm="100000">
                                          <p:val>
                                            <p:strVal val="#ppt_w"/>
                                          </p:val>
                                        </p:tav>
                                      </p:tavLst>
                                    </p:anim>
                                    <p:anim calcmode="lin" valueType="num">
                                      <p:cBhvr>
                                        <p:cTn id="24" dur="2000" fill="hold"/>
                                        <p:tgtEl>
                                          <p:spTgt spid="19"/>
                                        </p:tgtEl>
                                        <p:attrNameLst>
                                          <p:attrName>ppt_h</p:attrName>
                                        </p:attrNameLst>
                                      </p:cBhvr>
                                      <p:tavLst>
                                        <p:tav tm="0">
                                          <p:val>
                                            <p:fltVal val="0"/>
                                          </p:val>
                                        </p:tav>
                                        <p:tav tm="100000">
                                          <p:val>
                                            <p:strVal val="#ppt_h"/>
                                          </p:val>
                                        </p:tav>
                                      </p:tavLst>
                                    </p:anim>
                                    <p:animEffect transition="in" filter="fade">
                                      <p:cBhvr>
                                        <p:cTn id="25" dur="20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2000" fill="hold"/>
                                        <p:tgtEl>
                                          <p:spTgt spid="17"/>
                                        </p:tgtEl>
                                        <p:attrNameLst>
                                          <p:attrName>ppt_w</p:attrName>
                                        </p:attrNameLst>
                                      </p:cBhvr>
                                      <p:tavLst>
                                        <p:tav tm="0">
                                          <p:val>
                                            <p:fltVal val="0"/>
                                          </p:val>
                                        </p:tav>
                                        <p:tav tm="100000">
                                          <p:val>
                                            <p:strVal val="#ppt_w"/>
                                          </p:val>
                                        </p:tav>
                                      </p:tavLst>
                                    </p:anim>
                                    <p:anim calcmode="lin" valueType="num">
                                      <p:cBhvr>
                                        <p:cTn id="32" dur="2000" fill="hold"/>
                                        <p:tgtEl>
                                          <p:spTgt spid="17"/>
                                        </p:tgtEl>
                                        <p:attrNameLst>
                                          <p:attrName>ppt_h</p:attrName>
                                        </p:attrNameLst>
                                      </p:cBhvr>
                                      <p:tavLst>
                                        <p:tav tm="0">
                                          <p:val>
                                            <p:fltVal val="0"/>
                                          </p:val>
                                        </p:tav>
                                        <p:tav tm="100000">
                                          <p:val>
                                            <p:strVal val="#ppt_h"/>
                                          </p:val>
                                        </p:tav>
                                      </p:tavLst>
                                    </p:anim>
                                    <p:animEffect transition="in" filter="fade">
                                      <p:cBhvr>
                                        <p:cTn id="33" dur="2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2000" fill="hold"/>
                                        <p:tgtEl>
                                          <p:spTgt spid="4"/>
                                        </p:tgtEl>
                                        <p:attrNameLst>
                                          <p:attrName>ppt_w</p:attrName>
                                        </p:attrNameLst>
                                      </p:cBhvr>
                                      <p:tavLst>
                                        <p:tav tm="0">
                                          <p:val>
                                            <p:fltVal val="0"/>
                                          </p:val>
                                        </p:tav>
                                        <p:tav tm="100000">
                                          <p:val>
                                            <p:strVal val="#ppt_w"/>
                                          </p:val>
                                        </p:tav>
                                      </p:tavLst>
                                    </p:anim>
                                    <p:anim calcmode="lin" valueType="num">
                                      <p:cBhvr>
                                        <p:cTn id="40" dur="2000" fill="hold"/>
                                        <p:tgtEl>
                                          <p:spTgt spid="4"/>
                                        </p:tgtEl>
                                        <p:attrNameLst>
                                          <p:attrName>ppt_h</p:attrName>
                                        </p:attrNameLst>
                                      </p:cBhvr>
                                      <p:tavLst>
                                        <p:tav tm="0">
                                          <p:val>
                                            <p:fltVal val="0"/>
                                          </p:val>
                                        </p:tav>
                                        <p:tav tm="100000">
                                          <p:val>
                                            <p:strVal val="#ppt_h"/>
                                          </p:val>
                                        </p:tav>
                                      </p:tavLst>
                                    </p:anim>
                                    <p:animEffect transition="in" filter="fade">
                                      <p:cBhvr>
                                        <p:cTn id="41" dur="2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nextCondLst>
                <p:cond evt="onClick" delay="0">
                  <p:tgtEl>
                    <p:spTgt spid="9"/>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2000" fill="hold"/>
                                        <p:tgtEl>
                                          <p:spTgt spid="18"/>
                                        </p:tgtEl>
                                        <p:attrNameLst>
                                          <p:attrName>ppt_w</p:attrName>
                                        </p:attrNameLst>
                                      </p:cBhvr>
                                      <p:tavLst>
                                        <p:tav tm="0">
                                          <p:val>
                                            <p:fltVal val="0"/>
                                          </p:val>
                                        </p:tav>
                                        <p:tav tm="100000">
                                          <p:val>
                                            <p:strVal val="#ppt_w"/>
                                          </p:val>
                                        </p:tav>
                                      </p:tavLst>
                                    </p:anim>
                                    <p:anim calcmode="lin" valueType="num">
                                      <p:cBhvr>
                                        <p:cTn id="48" dur="2000" fill="hold"/>
                                        <p:tgtEl>
                                          <p:spTgt spid="18"/>
                                        </p:tgtEl>
                                        <p:attrNameLst>
                                          <p:attrName>ppt_h</p:attrName>
                                        </p:attrNameLst>
                                      </p:cBhvr>
                                      <p:tavLst>
                                        <p:tav tm="0">
                                          <p:val>
                                            <p:fltVal val="0"/>
                                          </p:val>
                                        </p:tav>
                                        <p:tav tm="100000">
                                          <p:val>
                                            <p:strVal val="#ppt_h"/>
                                          </p:val>
                                        </p:tav>
                                      </p:tavLst>
                                    </p:anim>
                                    <p:anim calcmode="lin" valueType="num">
                                      <p:cBhvr>
                                        <p:cTn id="49" dur="2000" fill="hold"/>
                                        <p:tgtEl>
                                          <p:spTgt spid="18"/>
                                        </p:tgtEl>
                                        <p:attrNameLst>
                                          <p:attrName>style.rotation</p:attrName>
                                        </p:attrNameLst>
                                      </p:cBhvr>
                                      <p:tavLst>
                                        <p:tav tm="0">
                                          <p:val>
                                            <p:fltVal val="90"/>
                                          </p:val>
                                        </p:tav>
                                        <p:tav tm="100000">
                                          <p:val>
                                            <p:fltVal val="0"/>
                                          </p:val>
                                        </p:tav>
                                      </p:tavLst>
                                    </p:anim>
                                    <p:animEffect transition="in" filter="fade">
                                      <p:cBhvr>
                                        <p:cTn id="50" dur="20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nextCondLst>
                <p:cond evt="onClick" delay="0">
                  <p:tgtEl>
                    <p:spTgt spid="12"/>
                  </p:tgtEl>
                </p:cond>
              </p:nextCondLst>
            </p:seq>
            <p:seq concurrent="1" nextAc="seek">
              <p:cTn id="51" restart="whenNotActive" fill="hold" evtFilter="cancelBubble" nodeType="interactiveSeq">
                <p:stCondLst>
                  <p:cond evt="onClick" delay="0">
                    <p:tgtEl>
                      <p:spTgt spid="13"/>
                    </p:tgtEl>
                  </p:cond>
                </p:stCondLst>
                <p:endSync evt="end" delay="0">
                  <p:rtn val="all"/>
                </p:endSync>
                <p:childTnLst>
                  <p:par>
                    <p:cTn id="52" fill="hold">
                      <p:stCondLst>
                        <p:cond delay="0"/>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2000" fill="hold"/>
                                        <p:tgtEl>
                                          <p:spTgt spid="21"/>
                                        </p:tgtEl>
                                        <p:attrNameLst>
                                          <p:attrName>ppt_w</p:attrName>
                                        </p:attrNameLst>
                                      </p:cBhvr>
                                      <p:tavLst>
                                        <p:tav tm="0">
                                          <p:val>
                                            <p:fltVal val="0"/>
                                          </p:val>
                                        </p:tav>
                                        <p:tav tm="100000">
                                          <p:val>
                                            <p:strVal val="#ppt_w"/>
                                          </p:val>
                                        </p:tav>
                                      </p:tavLst>
                                    </p:anim>
                                    <p:anim calcmode="lin" valueType="num">
                                      <p:cBhvr>
                                        <p:cTn id="57" dur="2000" fill="hold"/>
                                        <p:tgtEl>
                                          <p:spTgt spid="21"/>
                                        </p:tgtEl>
                                        <p:attrNameLst>
                                          <p:attrName>ppt_h</p:attrName>
                                        </p:attrNameLst>
                                      </p:cBhvr>
                                      <p:tavLst>
                                        <p:tav tm="0">
                                          <p:val>
                                            <p:fltVal val="0"/>
                                          </p:val>
                                        </p:tav>
                                        <p:tav tm="100000">
                                          <p:val>
                                            <p:strVal val="#ppt_h"/>
                                          </p:val>
                                        </p:tav>
                                      </p:tavLst>
                                    </p:anim>
                                    <p:anim calcmode="lin" valueType="num">
                                      <p:cBhvr>
                                        <p:cTn id="58" dur="2000" fill="hold"/>
                                        <p:tgtEl>
                                          <p:spTgt spid="21"/>
                                        </p:tgtEl>
                                        <p:attrNameLst>
                                          <p:attrName>style.rotation</p:attrName>
                                        </p:attrNameLst>
                                      </p:cBhvr>
                                      <p:tavLst>
                                        <p:tav tm="0">
                                          <p:val>
                                            <p:fltVal val="90"/>
                                          </p:val>
                                        </p:tav>
                                        <p:tav tm="100000">
                                          <p:val>
                                            <p:fltVal val="0"/>
                                          </p:val>
                                        </p:tav>
                                      </p:tavLst>
                                    </p:anim>
                                    <p:animEffect transition="in" filter="fade">
                                      <p:cBhvr>
                                        <p:cTn id="59" dur="20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13"/>
                  </p:tgtEl>
                </p:cond>
              </p:nextCondLst>
            </p:seq>
            <p:seq concurrent="1" nextAc="seek">
              <p:cTn id="60" restart="whenNotActive" fill="hold" evtFilter="cancelBubble" nodeType="interactiveSeq">
                <p:stCondLst>
                  <p:cond evt="onClick" delay="0">
                    <p:tgtEl>
                      <p:spTgt spid="14"/>
                    </p:tgtEl>
                  </p:cond>
                </p:stCondLst>
                <p:endSync evt="end" delay="0">
                  <p:rtn val="all"/>
                </p:endSync>
                <p:childTnLst>
                  <p:par>
                    <p:cTn id="61" fill="hold">
                      <p:stCondLst>
                        <p:cond delay="0"/>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2000" fill="hold"/>
                                        <p:tgtEl>
                                          <p:spTgt spid="23"/>
                                        </p:tgtEl>
                                        <p:attrNameLst>
                                          <p:attrName>ppt_w</p:attrName>
                                        </p:attrNameLst>
                                      </p:cBhvr>
                                      <p:tavLst>
                                        <p:tav tm="0">
                                          <p:val>
                                            <p:fltVal val="0"/>
                                          </p:val>
                                        </p:tav>
                                        <p:tav tm="100000">
                                          <p:val>
                                            <p:strVal val="#ppt_w"/>
                                          </p:val>
                                        </p:tav>
                                      </p:tavLst>
                                    </p:anim>
                                    <p:anim calcmode="lin" valueType="num">
                                      <p:cBhvr>
                                        <p:cTn id="66" dur="2000" fill="hold"/>
                                        <p:tgtEl>
                                          <p:spTgt spid="23"/>
                                        </p:tgtEl>
                                        <p:attrNameLst>
                                          <p:attrName>ppt_h</p:attrName>
                                        </p:attrNameLst>
                                      </p:cBhvr>
                                      <p:tavLst>
                                        <p:tav tm="0">
                                          <p:val>
                                            <p:fltVal val="0"/>
                                          </p:val>
                                        </p:tav>
                                        <p:tav tm="100000">
                                          <p:val>
                                            <p:strVal val="#ppt_h"/>
                                          </p:val>
                                        </p:tav>
                                      </p:tavLst>
                                    </p:anim>
                                    <p:anim calcmode="lin" valueType="num">
                                      <p:cBhvr>
                                        <p:cTn id="67" dur="2000" fill="hold"/>
                                        <p:tgtEl>
                                          <p:spTgt spid="23"/>
                                        </p:tgtEl>
                                        <p:attrNameLst>
                                          <p:attrName>style.rotation</p:attrName>
                                        </p:attrNameLst>
                                      </p:cBhvr>
                                      <p:tavLst>
                                        <p:tav tm="0">
                                          <p:val>
                                            <p:fltVal val="90"/>
                                          </p:val>
                                        </p:tav>
                                        <p:tav tm="100000">
                                          <p:val>
                                            <p:fltVal val="0"/>
                                          </p:val>
                                        </p:tav>
                                      </p:tavLst>
                                    </p:anim>
                                    <p:animEffect transition="in" filter="fade">
                                      <p:cBhvr>
                                        <p:cTn id="68" dur="20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audio>
                                      <p:cMediaNode>
                                        <p:cTn display="0" masterRel="sameClick">
                                          <p:stCondLst>
                                            <p:cond evt="begin" delay="0">
                                              <p:tn val="6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
                  </p:tgtEl>
                </p:cond>
              </p:nextCondLst>
            </p:seq>
            <p:seq concurrent="1" nextAc="seek">
              <p:cTn id="69" restart="whenNotActive" fill="hold" evtFilter="cancelBubble" nodeType="interactiveSeq">
                <p:stCondLst>
                  <p:cond evt="onClick" delay="0">
                    <p:tgtEl>
                      <p:spTgt spid="11"/>
                    </p:tgtEl>
                  </p:cond>
                </p:stCondLst>
                <p:endSync evt="end" delay="0">
                  <p:rtn val="all"/>
                </p:endSync>
                <p:childTnLst>
                  <p:par>
                    <p:cTn id="70" fill="hold">
                      <p:stCondLst>
                        <p:cond delay="0"/>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2000" fill="hold"/>
                                        <p:tgtEl>
                                          <p:spTgt spid="20"/>
                                        </p:tgtEl>
                                        <p:attrNameLst>
                                          <p:attrName>ppt_w</p:attrName>
                                        </p:attrNameLst>
                                      </p:cBhvr>
                                      <p:tavLst>
                                        <p:tav tm="0">
                                          <p:val>
                                            <p:fltVal val="0"/>
                                          </p:val>
                                        </p:tav>
                                        <p:tav tm="100000">
                                          <p:val>
                                            <p:strVal val="#ppt_w"/>
                                          </p:val>
                                        </p:tav>
                                      </p:tavLst>
                                    </p:anim>
                                    <p:anim calcmode="lin" valueType="num">
                                      <p:cBhvr>
                                        <p:cTn id="75" dur="2000" fill="hold"/>
                                        <p:tgtEl>
                                          <p:spTgt spid="20"/>
                                        </p:tgtEl>
                                        <p:attrNameLst>
                                          <p:attrName>ppt_h</p:attrName>
                                        </p:attrNameLst>
                                      </p:cBhvr>
                                      <p:tavLst>
                                        <p:tav tm="0">
                                          <p:val>
                                            <p:fltVal val="0"/>
                                          </p:val>
                                        </p:tav>
                                        <p:tav tm="100000">
                                          <p:val>
                                            <p:strVal val="#ppt_h"/>
                                          </p:val>
                                        </p:tav>
                                      </p:tavLst>
                                    </p:anim>
                                    <p:anim calcmode="lin" valueType="num">
                                      <p:cBhvr>
                                        <p:cTn id="76" dur="2000" fill="hold"/>
                                        <p:tgtEl>
                                          <p:spTgt spid="20"/>
                                        </p:tgtEl>
                                        <p:attrNameLst>
                                          <p:attrName>style.rotation</p:attrName>
                                        </p:attrNameLst>
                                      </p:cBhvr>
                                      <p:tavLst>
                                        <p:tav tm="0">
                                          <p:val>
                                            <p:fltVal val="90"/>
                                          </p:val>
                                        </p:tav>
                                        <p:tav tm="100000">
                                          <p:val>
                                            <p:fltVal val="0"/>
                                          </p:val>
                                        </p:tav>
                                      </p:tavLst>
                                    </p:anim>
                                    <p:animEffect transition="in" filter="fade">
                                      <p:cBhvr>
                                        <p:cTn id="77" dur="20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nextCondLst>
                <p:cond evt="onClick" delay="0">
                  <p:tgtEl>
                    <p:spTgt spid="11"/>
                  </p:tgtEl>
                </p:cond>
              </p:nextCondLst>
            </p:seq>
          </p:childTnLst>
        </p:cTn>
      </p:par>
    </p:tnLst>
    <p:bldLst>
      <p:bldP spid="3" grpId="0" animBg="1"/>
      <p:bldP spid="4" grpId="0" animBg="1"/>
      <p:bldP spid="17" grpId="0" animBg="1"/>
      <p:bldP spid="18" grpId="0" animBg="1"/>
      <p:bldP spid="19" grpId="0" animBg="1"/>
      <p:bldP spid="20" grpId="0" animBg="1"/>
      <p:bldP spid="21" grpId="0" animBg="1"/>
      <p:bldP spid="22" grpId="0" animBg="1"/>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0" y="-8745"/>
            <a:ext cx="12192000" cy="6875489"/>
            <a:chOff x="247649" y="270102"/>
            <a:chExt cx="9655539" cy="6414262"/>
          </a:xfrm>
        </p:grpSpPr>
        <p:sp>
          <p:nvSpPr>
            <p:cNvPr id="5" name="Up Arrow 4"/>
            <p:cNvSpPr/>
            <p:nvPr/>
          </p:nvSpPr>
          <p:spPr>
            <a:xfrm>
              <a:off x="247649" y="270102"/>
              <a:ext cx="9655539" cy="1826154"/>
            </a:xfrm>
            <a:prstGeom prst="upArrow">
              <a:avLst>
                <a:gd name="adj1" fmla="val 50000"/>
                <a:gd name="adj2" fmla="val 10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a:solidFill>
                    <a:srgbClr val="002060"/>
                  </a:solidFill>
                  <a:latin typeface="NikoshBAN" panose="02000000000000000000" pitchFamily="2" charset="0"/>
                  <a:cs typeface="NikoshBAN" panose="02000000000000000000" pitchFamily="2" charset="0"/>
                </a:rPr>
                <a:t>বাড়ির কাজ</a:t>
              </a:r>
              <a:endParaRPr lang="en-US" sz="5400" dirty="0">
                <a:solidFill>
                  <a:srgbClr val="002060"/>
                </a:solidFill>
                <a:latin typeface="NikoshBAN" panose="02000000000000000000" pitchFamily="2" charset="0"/>
                <a:cs typeface="NikoshBAN" panose="02000000000000000000" pitchFamily="2" charset="0"/>
              </a:endParaRPr>
            </a:p>
          </p:txBody>
        </p:sp>
        <p:sp>
          <p:nvSpPr>
            <p:cNvPr id="6" name="Rectangle 5"/>
            <p:cNvSpPr/>
            <p:nvPr/>
          </p:nvSpPr>
          <p:spPr>
            <a:xfrm>
              <a:off x="1572717" y="2104414"/>
              <a:ext cx="6795082" cy="390289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solidFill>
                    <a:schemeClr val="tx1"/>
                  </a:solidFill>
                  <a:latin typeface="NikoshBAN" panose="02000000000000000000" pitchFamily="2" charset="0"/>
                  <a:cs typeface="NikoshBAN" panose="02000000000000000000" pitchFamily="2" charset="0"/>
                </a:rPr>
                <a:t>“চাষার দুক্ষু” প্রবন্ধ অনু</a:t>
              </a:r>
              <a:r>
                <a:rPr lang="en-US" sz="4400" dirty="0" err="1" smtClean="0">
                  <a:solidFill>
                    <a:schemeClr val="tx1"/>
                  </a:solidFill>
                  <a:latin typeface="NikoshBAN" panose="02000000000000000000" pitchFamily="2" charset="0"/>
                  <a:cs typeface="NikoshBAN" panose="02000000000000000000" pitchFamily="2" charset="0"/>
                </a:rPr>
                <a:t>সারে</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চাষাদের</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দৈনন্দিন</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জীবন</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জাপন</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প্রনালীর</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একটি</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প্রামান্য</a:t>
              </a:r>
              <a:r>
                <a:rPr lang="bn-IN"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চিত্র</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নিয়ে</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অর্থা</a:t>
              </a:r>
              <a:r>
                <a:rPr lang="en-US" sz="4400" dirty="0" smtClean="0">
                  <a:solidFill>
                    <a:schemeClr val="tx1"/>
                  </a:solidFill>
                  <a:latin typeface="NikoshBAN" panose="02000000000000000000" pitchFamily="2" charset="0"/>
                  <a:cs typeface="NikoshBAN" panose="02000000000000000000" pitchFamily="2" charset="0"/>
                </a:rPr>
                <a:t>ৎ  </a:t>
              </a:r>
              <a:r>
                <a:rPr lang="en-US" sz="4400" dirty="0" err="1" smtClean="0">
                  <a:solidFill>
                    <a:schemeClr val="tx1"/>
                  </a:solidFill>
                  <a:latin typeface="NikoshBAN" panose="02000000000000000000" pitchFamily="2" charset="0"/>
                  <a:cs typeface="NikoshBAN" panose="02000000000000000000" pitchFamily="2" charset="0"/>
                </a:rPr>
                <a:t>প্রতিদিনের</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কাজ</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নিয়ে</a:t>
              </a:r>
              <a:r>
                <a:rPr lang="en-US" sz="4400" dirty="0" smtClean="0">
                  <a:solidFill>
                    <a:schemeClr val="tx1"/>
                  </a:solidFill>
                  <a:latin typeface="NikoshBAN" panose="02000000000000000000" pitchFamily="2" charset="0"/>
                  <a:cs typeface="NikoshBAN" panose="02000000000000000000" pitchFamily="2" charset="0"/>
                </a:rPr>
                <a:t> </a:t>
              </a:r>
              <a:r>
                <a:rPr lang="bn-IN" sz="4400" dirty="0" smtClean="0">
                  <a:solidFill>
                    <a:schemeClr val="tx1"/>
                  </a:solidFill>
                  <a:latin typeface="NikoshBAN" panose="02000000000000000000" pitchFamily="2" charset="0"/>
                  <a:cs typeface="NikoshBAN" panose="02000000000000000000" pitchFamily="2" charset="0"/>
                </a:rPr>
                <a:t> ১০ টি বাক্য লিখে আনবে</a:t>
              </a:r>
              <a:r>
                <a:rPr lang="bn-IN" sz="3600" dirty="0" smtClean="0">
                  <a:solidFill>
                    <a:schemeClr val="tx1"/>
                  </a:solidFill>
                  <a:latin typeface="NikoshBAN" panose="02000000000000000000" pitchFamily="2" charset="0"/>
                  <a:cs typeface="NikoshBAN" panose="02000000000000000000" pitchFamily="2" charset="0"/>
                </a:rPr>
                <a:t>।</a:t>
              </a:r>
              <a:endParaRPr lang="en-US" sz="36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1419630" y="6029793"/>
              <a:ext cx="6948169" cy="654571"/>
            </a:xfrm>
            <a:custGeom>
              <a:avLst/>
              <a:gdLst>
                <a:gd name="connsiteX0" fmla="*/ 0 w 6705600"/>
                <a:gd name="connsiteY0" fmla="*/ 0 h 609600"/>
                <a:gd name="connsiteX1" fmla="*/ 6705600 w 6705600"/>
                <a:gd name="connsiteY1" fmla="*/ 0 h 609600"/>
                <a:gd name="connsiteX2" fmla="*/ 6705600 w 6705600"/>
                <a:gd name="connsiteY2" fmla="*/ 609600 h 609600"/>
                <a:gd name="connsiteX3" fmla="*/ 0 w 6705600"/>
                <a:gd name="connsiteY3" fmla="*/ 609600 h 609600"/>
                <a:gd name="connsiteX4" fmla="*/ 0 w 6705600"/>
                <a:gd name="connsiteY4" fmla="*/ 0 h 609600"/>
                <a:gd name="connsiteX0" fmla="*/ 149901 w 6855501"/>
                <a:gd name="connsiteY0" fmla="*/ 0 h 624590"/>
                <a:gd name="connsiteX1" fmla="*/ 6855501 w 6855501"/>
                <a:gd name="connsiteY1" fmla="*/ 0 h 624590"/>
                <a:gd name="connsiteX2" fmla="*/ 6855501 w 6855501"/>
                <a:gd name="connsiteY2" fmla="*/ 609600 h 624590"/>
                <a:gd name="connsiteX3" fmla="*/ 0 w 6855501"/>
                <a:gd name="connsiteY3" fmla="*/ 624590 h 624590"/>
                <a:gd name="connsiteX4" fmla="*/ 149901 w 6855501"/>
                <a:gd name="connsiteY4" fmla="*/ 0 h 624590"/>
                <a:gd name="connsiteX0" fmla="*/ 149901 w 6855501"/>
                <a:gd name="connsiteY0" fmla="*/ 0 h 654571"/>
                <a:gd name="connsiteX1" fmla="*/ 6855501 w 6855501"/>
                <a:gd name="connsiteY1" fmla="*/ 0 h 654571"/>
                <a:gd name="connsiteX2" fmla="*/ 6735580 w 6855501"/>
                <a:gd name="connsiteY2" fmla="*/ 654571 h 654571"/>
                <a:gd name="connsiteX3" fmla="*/ 0 w 6855501"/>
                <a:gd name="connsiteY3" fmla="*/ 624590 h 654571"/>
                <a:gd name="connsiteX4" fmla="*/ 149901 w 6855501"/>
                <a:gd name="connsiteY4" fmla="*/ 0 h 654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5501" h="654571">
                  <a:moveTo>
                    <a:pt x="149901" y="0"/>
                  </a:moveTo>
                  <a:lnTo>
                    <a:pt x="6855501" y="0"/>
                  </a:lnTo>
                  <a:lnTo>
                    <a:pt x="6735580" y="654571"/>
                  </a:lnTo>
                  <a:lnTo>
                    <a:pt x="0" y="624590"/>
                  </a:lnTo>
                  <a:lnTo>
                    <a:pt x="149901" y="0"/>
                  </a:lnTo>
                  <a:close/>
                </a:path>
              </a:pathLst>
            </a:cu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100004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1154243" y="359765"/>
            <a:ext cx="8724275" cy="3657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আজকের ক্লাসে অংশ গ্রহণ করার জন্য সবাইকে ধন্যবাদ</a:t>
            </a:r>
            <a:endParaRPr lang="en-US" sz="8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endParaRPr>
          </a:p>
        </p:txBody>
      </p:sp>
      <p:sp>
        <p:nvSpPr>
          <p:cNvPr id="8" name="Rectangle 7"/>
          <p:cNvSpPr/>
          <p:nvPr/>
        </p:nvSpPr>
        <p:spPr>
          <a:xfrm>
            <a:off x="1154242" y="4495539"/>
            <a:ext cx="8724275" cy="19187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15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ভাল থেকো সবায়।</a:t>
            </a:r>
            <a:endParaRPr lang="en-US" sz="115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292502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7">
                                            <p:txEl>
                                              <p:pRg st="0" end="0"/>
                                            </p:txEl>
                                          </p:spTgt>
                                        </p:tgtEl>
                                        <p:attrNameLst>
                                          <p:attrName>ppt_w</p:attrName>
                                        </p:attrNameLst>
                                      </p:cBhvr>
                                    </p:anim>
                                    <p:anim by="(#ppt_w*0.50)" calcmode="lin" valueType="num">
                                      <p:cBhvr>
                                        <p:cTn id="8" dur="250" decel="50000" autoRev="1" fill="hold">
                                          <p:stCondLst>
                                            <p:cond delay="0"/>
                                          </p:stCondLst>
                                        </p:cTn>
                                        <p:tgtEl>
                                          <p:spTgt spid="7">
                                            <p:txEl>
                                              <p:pRg st="0" end="0"/>
                                            </p:txEl>
                                          </p:spTgt>
                                        </p:tgtEl>
                                        <p:attrNameLst>
                                          <p:attrName>ppt_x</p:attrName>
                                        </p:attrNameLst>
                                      </p:cBhvr>
                                    </p:anim>
                                    <p:anim from="(-#ppt_h/2)" to="(#ppt_y)" calcmode="lin" valueType="num">
                                      <p:cBhvr>
                                        <p:cTn id="9" dur="500" fill="hold">
                                          <p:stCondLst>
                                            <p:cond delay="0"/>
                                          </p:stCondLst>
                                        </p:cTn>
                                        <p:tgtEl>
                                          <p:spTgt spid="7">
                                            <p:txEl>
                                              <p:pRg st="0" end="0"/>
                                            </p:txEl>
                                          </p:spTgt>
                                        </p:tgtEl>
                                        <p:attrNameLst>
                                          <p:attrName>ppt_y</p:attrName>
                                        </p:attrNameLst>
                                      </p:cBhvr>
                                    </p:anim>
                                    <p:animRot by="21600000">
                                      <p:cBhvr>
                                        <p:cTn id="10" dur="500" fill="hold">
                                          <p:stCondLst>
                                            <p:cond delay="0"/>
                                          </p:stCondLst>
                                        </p:cTn>
                                        <p:tgtEl>
                                          <p:spTgt spid="7">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75" y="64828"/>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 </a:t>
            </a:r>
            <a:endParaRPr lang="en-US" dirty="0"/>
          </a:p>
        </p:txBody>
      </p:sp>
      <p:sp>
        <p:nvSpPr>
          <p:cNvPr id="4" name="TextBox 3"/>
          <p:cNvSpPr txBox="1"/>
          <p:nvPr/>
        </p:nvSpPr>
        <p:spPr>
          <a:xfrm>
            <a:off x="1298629" y="178751"/>
            <a:ext cx="9314037" cy="1200329"/>
          </a:xfrm>
          <a:prstGeom prst="rect">
            <a:avLst/>
          </a:prstGeom>
          <a:noFill/>
        </p:spPr>
        <p:txBody>
          <a:bodyPr wrap="square" rtlCol="0">
            <a:spAutoFit/>
          </a:bodyPr>
          <a:lstStyle/>
          <a:p>
            <a:r>
              <a:rPr lang="bn-IN" sz="7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 ভিডিওটি ভালো করে লক্ষ্য কর  </a:t>
            </a:r>
            <a:endParaRPr lang="en-US" sz="7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endParaRPr>
          </a:p>
        </p:txBody>
      </p:sp>
      <p:sp>
        <p:nvSpPr>
          <p:cNvPr id="5" name="TextBox 4"/>
          <p:cNvSpPr txBox="1"/>
          <p:nvPr/>
        </p:nvSpPr>
        <p:spPr>
          <a:xfrm>
            <a:off x="18951" y="4206618"/>
            <a:ext cx="12182524" cy="2862322"/>
          </a:xfrm>
          <a:prstGeom prst="rect">
            <a:avLst/>
          </a:prstGeom>
          <a:noFill/>
        </p:spPr>
        <p:txBody>
          <a:bodyPr wrap="square" rtlCol="0">
            <a:spAutoFit/>
          </a:bodyPr>
          <a:lstStyle/>
          <a:p>
            <a:pPr algn="ctr"/>
            <a:r>
              <a:rPr lang="bn-IN"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আমরা ভিডিওটিতে  লক্ষ্য করলাম</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bn-IN"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চাষাদের</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bn-IN"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ক্ষেতে ক্ষেতে পুইড়া ম</a:t>
            </a:r>
            <a:r>
              <a:rPr lang="en-US"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রে</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ধান</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কাটার</a:t>
            </a:r>
            <a:r>
              <a:rPr lang="bn-IN"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কাজ। </a:t>
            </a:r>
            <a:r>
              <a:rPr lang="en-US"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ধান</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পেয়েও</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তাদের</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পেটে</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ভাত</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জোটেনা</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a:t>
            </a:r>
            <a:r>
              <a:rPr lang="bn-IN"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endParaRPr lang="en-U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102359" y="1449373"/>
            <a:ext cx="12191999" cy="1107996"/>
          </a:xfrm>
          <a:prstGeom prst="rect">
            <a:avLst/>
          </a:prstGeom>
          <a:noFill/>
        </p:spPr>
        <p:txBody>
          <a:bodyPr wrap="square" rtlCol="0">
            <a:spAutoFit/>
          </a:bodyPr>
          <a:lstStyle/>
          <a:p>
            <a:r>
              <a:rPr lang="bn-IN" sz="66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এবার বলো, ভিডিওটিতে তোমরা কী দেখলে?   </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195244" y="2660285"/>
            <a:ext cx="11811878" cy="1107996"/>
          </a:xfrm>
          <a:prstGeom prst="rect">
            <a:avLst/>
          </a:prstGeom>
          <a:noFill/>
        </p:spPr>
        <p:txBody>
          <a:bodyPr wrap="square" rtlCol="0">
            <a:spAutoFit/>
          </a:bodyPr>
          <a:lstStyle/>
          <a:p>
            <a:r>
              <a:rPr lang="bn-IN" sz="6600" b="1" dirty="0" smtClean="0">
                <a:ln w="12700">
                  <a:solidFill>
                    <a:schemeClr val="accent5"/>
                  </a:solidFill>
                  <a:prstDash val="solid"/>
                </a:ln>
                <a:pattFill prst="ltDnDiag">
                  <a:fgClr>
                    <a:schemeClr val="accent5">
                      <a:lumMod val="60000"/>
                      <a:lumOff val="40000"/>
                    </a:schemeClr>
                  </a:fgClr>
                  <a:bgClr>
                    <a:schemeClr val="bg1"/>
                  </a:bgClr>
                </a:pattFill>
                <a:latin typeface="NikoshBAN" panose="02000000000000000000" pitchFamily="2" charset="0"/>
                <a:cs typeface="NikoshBAN" panose="02000000000000000000" pitchFamily="2" charset="0"/>
              </a:rPr>
              <a:t>এসো,এবার তোমাদের উত্তরগুলো মিলিয়ে নিই   </a:t>
            </a:r>
            <a:endParaRPr lang="en-US" sz="6600" b="1" dirty="0">
              <a:ln w="12700">
                <a:solidFill>
                  <a:schemeClr val="accent5"/>
                </a:solidFill>
                <a:prstDash val="solid"/>
              </a:ln>
              <a:pattFill prst="ltDnDiag">
                <a:fgClr>
                  <a:schemeClr val="accent5">
                    <a:lumMod val="60000"/>
                    <a:lumOff val="40000"/>
                  </a:schemeClr>
                </a:fgClr>
                <a:bgClr>
                  <a:schemeClr val="bg1"/>
                </a:bgClr>
              </a:pattFill>
              <a:latin typeface="NikoshBAN" panose="02000000000000000000" pitchFamily="2" charset="0"/>
              <a:cs typeface="NikoshBAN" panose="02000000000000000000" pitchFamily="2" charset="0"/>
            </a:endParaRPr>
          </a:p>
        </p:txBody>
      </p:sp>
      <p:sp>
        <p:nvSpPr>
          <p:cNvPr id="6" name="Oval 5"/>
          <p:cNvSpPr/>
          <p:nvPr/>
        </p:nvSpPr>
        <p:spPr>
          <a:xfrm>
            <a:off x="7852378" y="3186612"/>
            <a:ext cx="2760288" cy="2063647"/>
          </a:xfrm>
          <a:prstGeom prst="ellipse">
            <a:avLst/>
          </a:prstGeom>
          <a:noFill/>
          <a:ln w="7620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20910193"/>
              </p:ext>
            </p:extLst>
          </p:nvPr>
        </p:nvGraphicFramePr>
        <p:xfrm>
          <a:off x="8222909" y="3517091"/>
          <a:ext cx="2019225" cy="1555034"/>
        </p:xfrm>
        <a:graphic>
          <a:graphicData uri="http://schemas.openxmlformats.org/presentationml/2006/ole">
            <mc:AlternateContent xmlns:mc="http://schemas.openxmlformats.org/markup-compatibility/2006">
              <mc:Choice xmlns:v="urn:schemas-microsoft-com:vml" Requires="v">
                <p:oleObj spid="_x0000_s1045"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8222909" y="3517091"/>
                        <a:ext cx="2019225" cy="1555034"/>
                      </a:xfrm>
                      <a:prstGeom prst="rect">
                        <a:avLst/>
                      </a:prstGeom>
                    </p:spPr>
                  </p:pic>
                </p:oleObj>
              </mc:Fallback>
            </mc:AlternateContent>
          </a:graphicData>
        </a:graphic>
      </p:graphicFrame>
    </p:spTree>
    <p:extLst>
      <p:ext uri="{BB962C8B-B14F-4D97-AF65-F5344CB8AC3E}">
        <p14:creationId xmlns:p14="http://schemas.microsoft.com/office/powerpoint/2010/main" val="281607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par>
                                <p:cTn id="10" presetID="2" presetClass="entr" presetSubtype="9"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2000" fill="hold"/>
                                        <p:tgtEl>
                                          <p:spTgt spid="7"/>
                                        </p:tgtEl>
                                        <p:attrNameLst>
                                          <p:attrName>ppt_w</p:attrName>
                                        </p:attrNameLst>
                                      </p:cBhvr>
                                      <p:tavLst>
                                        <p:tav tm="0">
                                          <p:val>
                                            <p:fltVal val="0"/>
                                          </p:val>
                                        </p:tav>
                                        <p:tav tm="100000">
                                          <p:val>
                                            <p:strVal val="#ppt_w"/>
                                          </p:val>
                                        </p:tav>
                                      </p:tavLst>
                                    </p:anim>
                                    <p:anim calcmode="lin" valueType="num">
                                      <p:cBhvr>
                                        <p:cTn id="19" dur="2000" fill="hold"/>
                                        <p:tgtEl>
                                          <p:spTgt spid="7"/>
                                        </p:tgtEl>
                                        <p:attrNameLst>
                                          <p:attrName>ppt_h</p:attrName>
                                        </p:attrNameLst>
                                      </p:cBhvr>
                                      <p:tavLst>
                                        <p:tav tm="0">
                                          <p:val>
                                            <p:fltVal val="0"/>
                                          </p:val>
                                        </p:tav>
                                        <p:tav tm="100000">
                                          <p:val>
                                            <p:strVal val="#ppt_h"/>
                                          </p:val>
                                        </p:tav>
                                      </p:tavLst>
                                    </p:anim>
                                    <p:animEffect transition="in" filter="fade">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2000" fill="hold"/>
                                        <p:tgtEl>
                                          <p:spTgt spid="8"/>
                                        </p:tgtEl>
                                        <p:attrNameLst>
                                          <p:attrName>ppt_w</p:attrName>
                                        </p:attrNameLst>
                                      </p:cBhvr>
                                      <p:tavLst>
                                        <p:tav tm="0">
                                          <p:val>
                                            <p:fltVal val="0"/>
                                          </p:val>
                                        </p:tav>
                                        <p:tav tm="100000">
                                          <p:val>
                                            <p:strVal val="#ppt_w"/>
                                          </p:val>
                                        </p:tav>
                                      </p:tavLst>
                                    </p:anim>
                                    <p:anim calcmode="lin" valueType="num">
                                      <p:cBhvr>
                                        <p:cTn id="26" dur="2000" fill="hold"/>
                                        <p:tgtEl>
                                          <p:spTgt spid="8"/>
                                        </p:tgtEl>
                                        <p:attrNameLst>
                                          <p:attrName>ppt_h</p:attrName>
                                        </p:attrNameLst>
                                      </p:cBhvr>
                                      <p:tavLst>
                                        <p:tav tm="0">
                                          <p:val>
                                            <p:fltVal val="0"/>
                                          </p:val>
                                        </p:tav>
                                        <p:tav tm="100000">
                                          <p:val>
                                            <p:strVal val="#ppt_h"/>
                                          </p:val>
                                        </p:tav>
                                      </p:tavLst>
                                    </p:anim>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fltVal val="0"/>
                                          </p:val>
                                        </p:tav>
                                        <p:tav tm="100000">
                                          <p:val>
                                            <p:strVal val="#ppt_w"/>
                                          </p:val>
                                        </p:tav>
                                      </p:tavLst>
                                    </p:anim>
                                    <p:anim calcmode="lin" valueType="num">
                                      <p:cBhvr>
                                        <p:cTn id="33" dur="1000" fill="hold"/>
                                        <p:tgtEl>
                                          <p:spTgt spid="5"/>
                                        </p:tgtEl>
                                        <p:attrNameLst>
                                          <p:attrName>ppt_h</p:attrName>
                                        </p:attrNameLst>
                                      </p:cBhvr>
                                      <p:tavLst>
                                        <p:tav tm="0">
                                          <p:val>
                                            <p:fltVal val="0"/>
                                          </p:val>
                                        </p:tav>
                                        <p:tav tm="100000">
                                          <p:val>
                                            <p:strVal val="#ppt_h"/>
                                          </p:val>
                                        </p:tav>
                                      </p:tavLst>
                                    </p:anim>
                                    <p:anim calcmode="lin" valueType="num">
                                      <p:cBhvr>
                                        <p:cTn id="34" dur="1000" fill="hold"/>
                                        <p:tgtEl>
                                          <p:spTgt spid="5"/>
                                        </p:tgtEl>
                                        <p:attrNameLst>
                                          <p:attrName>style.rotation</p:attrName>
                                        </p:attrNameLst>
                                      </p:cBhvr>
                                      <p:tavLst>
                                        <p:tav tm="0">
                                          <p:val>
                                            <p:fltVal val="90"/>
                                          </p:val>
                                        </p:tav>
                                        <p:tav tm="100000">
                                          <p:val>
                                            <p:fltVal val="0"/>
                                          </p:val>
                                        </p:tav>
                                      </p:tavLst>
                                    </p:anim>
                                    <p:animEffect transition="in" filter="fade">
                                      <p:cBhvr>
                                        <p:cTn id="3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3212" y="0"/>
            <a:ext cx="11979992" cy="523220"/>
          </a:xfrm>
          <a:prstGeom prst="rect">
            <a:avLst/>
          </a:prstGeom>
          <a:solidFill>
            <a:schemeClr val="accent4">
              <a:lumMod val="20000"/>
              <a:lumOff val="80000"/>
            </a:schemeClr>
          </a:solidFill>
        </p:spPr>
        <p:txBody>
          <a:bodyPr wrap="square" rtlCol="0">
            <a:spAutoFit/>
          </a:bodyPr>
          <a:lstStyle/>
          <a:p>
            <a:pPr algn="ctr"/>
            <a:r>
              <a:rPr lang="en-US" sz="2800" dirty="0" err="1" smtClean="0">
                <a:latin typeface="NikoshBAN" panose="02000000000000000000" pitchFamily="2" charset="0"/>
                <a:cs typeface="NikoshBAN" panose="02000000000000000000" pitchFamily="2" charset="0"/>
              </a:rPr>
              <a:t>এবার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বলো</a:t>
            </a:r>
            <a:r>
              <a:rPr lang="en-US" sz="2800" dirty="0" smtClean="0">
                <a:latin typeface="NikoshBAN" panose="02000000000000000000" pitchFamily="2" charset="0"/>
                <a:cs typeface="NikoshBAN" panose="02000000000000000000" pitchFamily="2" charset="0"/>
              </a:rPr>
              <a:t>,</a:t>
            </a:r>
            <a:r>
              <a:rPr lang="bn-IN" sz="2800" dirty="0" smtClean="0">
                <a:latin typeface="NikoshBAN" panose="02000000000000000000" pitchFamily="2" charset="0"/>
                <a:cs typeface="NikoshBAN" panose="02000000000000000000" pitchFamily="2" charset="0"/>
              </a:rPr>
              <a:t> ছবি গুলোতে </a:t>
            </a:r>
            <a:r>
              <a:rPr lang="en-US" sz="2800" dirty="0" err="1" smtClean="0">
                <a:latin typeface="NikoshBAN" panose="02000000000000000000" pitchFamily="2" charset="0"/>
                <a:cs typeface="NikoshBAN" panose="02000000000000000000" pitchFamily="2" charset="0"/>
              </a:rPr>
              <a:t>তোমরা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a:t>
            </a:r>
            <a:r>
              <a:rPr lang="bn-IN" sz="2800" dirty="0" smtClean="0">
                <a:latin typeface="NikoshBAN" panose="02000000000000000000" pitchFamily="2" charset="0"/>
                <a:cs typeface="NikoshBAN" panose="02000000000000000000" pitchFamily="2" charset="0"/>
              </a:rPr>
              <a:t> দেখতে পাচ্ছ</a:t>
            </a:r>
            <a:r>
              <a:rPr lang="en-US"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14" name="TextBox 13"/>
          <p:cNvSpPr txBox="1"/>
          <p:nvPr/>
        </p:nvSpPr>
        <p:spPr>
          <a:xfrm>
            <a:off x="103212" y="3522827"/>
            <a:ext cx="11979992" cy="523220"/>
          </a:xfrm>
          <a:prstGeom prst="rect">
            <a:avLst/>
          </a:prstGeom>
          <a:solidFill>
            <a:schemeClr val="accent4">
              <a:lumMod val="20000"/>
              <a:lumOff val="80000"/>
            </a:schemeClr>
          </a:solidFill>
        </p:spPr>
        <p:txBody>
          <a:bodyPr wrap="square" rtlCol="0">
            <a:spAutoFit/>
          </a:bodyPr>
          <a:lstStyle/>
          <a:p>
            <a:pPr algn="ctr"/>
            <a:r>
              <a:rPr lang="en-US" sz="2800" dirty="0" err="1" smtClean="0">
                <a:latin typeface="NikoshBAN" panose="02000000000000000000" pitchFamily="2" charset="0"/>
                <a:cs typeface="NikoshBAN" panose="02000000000000000000" pitchFamily="2" charset="0"/>
              </a:rPr>
              <a:t>উত্তর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মিলিয়ে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নিই</a:t>
            </a:r>
            <a:r>
              <a:rPr lang="en-US" sz="2800" dirty="0" smtClean="0">
                <a:latin typeface="NikoshBAN" panose="02000000000000000000" pitchFamily="2" charset="0"/>
                <a:cs typeface="NikoshBAN" panose="02000000000000000000" pitchFamily="2" charset="0"/>
              </a:rPr>
              <a:t>  :      </a:t>
            </a:r>
            <a:r>
              <a:rPr lang="bn-IN" sz="2800" dirty="0" smtClean="0">
                <a:latin typeface="NikoshBAN" panose="02000000000000000000" pitchFamily="2" charset="0"/>
                <a:cs typeface="NikoshBAN" panose="02000000000000000000" pitchFamily="2" charset="0"/>
              </a:rPr>
              <a:t> ছবি গুলোতে আমরা </a:t>
            </a:r>
            <a:r>
              <a:rPr lang="en-US" sz="2800" dirty="0" err="1" smtClean="0">
                <a:latin typeface="NikoshBAN" panose="02000000000000000000" pitchFamily="2" charset="0"/>
                <a:cs typeface="NikoshBAN" panose="02000000000000000000" pitchFamily="2" charset="0"/>
              </a:rPr>
              <a:t>দুক্ষু</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কষ্টে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ভরা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চাষার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জীবন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চিত্রের</a:t>
            </a:r>
            <a:r>
              <a:rPr lang="bn-IN" sz="2800" dirty="0" smtClean="0">
                <a:latin typeface="NikoshBAN" panose="02000000000000000000" pitchFamily="2" charset="0"/>
                <a:cs typeface="NikoshBAN" panose="02000000000000000000" pitchFamily="2" charset="0"/>
              </a:rPr>
              <a:t>  ছবি দেখতে পাচ্ছি।</a:t>
            </a:r>
            <a:endParaRPr lang="en-US" sz="28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12" y="523220"/>
            <a:ext cx="3972442" cy="299960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8866" y="523220"/>
            <a:ext cx="3745778" cy="299960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1788" y="523219"/>
            <a:ext cx="4081414" cy="299960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12" y="4046046"/>
            <a:ext cx="3972442" cy="285210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8865" y="4046046"/>
            <a:ext cx="3749147" cy="2811954"/>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31223" y="4044039"/>
            <a:ext cx="4051981" cy="2813961"/>
          </a:xfrm>
          <a:prstGeom prst="rect">
            <a:avLst/>
          </a:prstGeom>
        </p:spPr>
      </p:pic>
    </p:spTree>
    <p:extLst>
      <p:ext uri="{BB962C8B-B14F-4D97-AF65-F5344CB8AC3E}">
        <p14:creationId xmlns:p14="http://schemas.microsoft.com/office/powerpoint/2010/main" val="414383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0-#ppt_w/2"/>
                                          </p:val>
                                        </p:tav>
                                        <p:tav tm="100000">
                                          <p:val>
                                            <p:strVal val="#ppt_x"/>
                                          </p:val>
                                        </p:tav>
                                      </p:tavLst>
                                    </p:anim>
                                    <p:anim calcmode="lin" valueType="num">
                                      <p:cBhvr additive="base">
                                        <p:cTn id="12" dur="20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3000" fill="hold"/>
                                        <p:tgtEl>
                                          <p:spTgt spid="5"/>
                                        </p:tgtEl>
                                        <p:attrNameLst>
                                          <p:attrName>ppt_x</p:attrName>
                                        </p:attrNameLst>
                                      </p:cBhvr>
                                      <p:tavLst>
                                        <p:tav tm="0">
                                          <p:val>
                                            <p:strVal val="0-#ppt_w/2"/>
                                          </p:val>
                                        </p:tav>
                                        <p:tav tm="100000">
                                          <p:val>
                                            <p:strVal val="#ppt_x"/>
                                          </p:val>
                                        </p:tav>
                                      </p:tavLst>
                                    </p:anim>
                                    <p:anim calcmode="lin" valueType="num">
                                      <p:cBhvr additive="base">
                                        <p:cTn id="16" dur="30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000" fill="hold"/>
                                        <p:tgtEl>
                                          <p:spTgt spid="6"/>
                                        </p:tgtEl>
                                        <p:attrNameLst>
                                          <p:attrName>ppt_x</p:attrName>
                                        </p:attrNameLst>
                                      </p:cBhvr>
                                      <p:tavLst>
                                        <p:tav tm="0">
                                          <p:val>
                                            <p:strVal val="0-#ppt_w/2"/>
                                          </p:val>
                                        </p:tav>
                                        <p:tav tm="100000">
                                          <p:val>
                                            <p:strVal val="#ppt_x"/>
                                          </p:val>
                                        </p:tav>
                                      </p:tavLst>
                                    </p:anim>
                                    <p:anim calcmode="lin" valueType="num">
                                      <p:cBhvr additive="base">
                                        <p:cTn id="20" dur="20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3000" fill="hold"/>
                                        <p:tgtEl>
                                          <p:spTgt spid="8"/>
                                        </p:tgtEl>
                                        <p:attrNameLst>
                                          <p:attrName>ppt_x</p:attrName>
                                        </p:attrNameLst>
                                      </p:cBhvr>
                                      <p:tavLst>
                                        <p:tav tm="0">
                                          <p:val>
                                            <p:strVal val="0-#ppt_w/2"/>
                                          </p:val>
                                        </p:tav>
                                        <p:tav tm="100000">
                                          <p:val>
                                            <p:strVal val="#ppt_x"/>
                                          </p:val>
                                        </p:tav>
                                      </p:tavLst>
                                    </p:anim>
                                    <p:anim calcmode="lin" valueType="num">
                                      <p:cBhvr additive="base">
                                        <p:cTn id="24" dur="30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0" fill="hold"/>
                                        <p:tgtEl>
                                          <p:spTgt spid="15"/>
                                        </p:tgtEl>
                                        <p:attrNameLst>
                                          <p:attrName>ppt_x</p:attrName>
                                        </p:attrNameLst>
                                      </p:cBhvr>
                                      <p:tavLst>
                                        <p:tav tm="0">
                                          <p:val>
                                            <p:strVal val="0-#ppt_w/2"/>
                                          </p:val>
                                        </p:tav>
                                        <p:tav tm="100000">
                                          <p:val>
                                            <p:strVal val="#ppt_x"/>
                                          </p:val>
                                        </p:tav>
                                      </p:tavLst>
                                    </p:anim>
                                    <p:anim calcmode="lin" valueType="num">
                                      <p:cBhvr additive="base">
                                        <p:cTn id="28" dur="5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9"/>
                                        </p:tgtEl>
                                        <p:attrNameLst>
                                          <p:attrName>ppt_y</p:attrName>
                                        </p:attrNameLst>
                                      </p:cBhvr>
                                      <p:tavLst>
                                        <p:tav tm="0">
                                          <p:val>
                                            <p:strVal val="#ppt_y"/>
                                          </p:val>
                                        </p:tav>
                                        <p:tav tm="100000">
                                          <p:val>
                                            <p:strVal val="#ppt_y"/>
                                          </p:val>
                                        </p:tav>
                                      </p:tavLst>
                                    </p:anim>
                                    <p:anim calcmode="lin" valueType="num">
                                      <p:cBhvr>
                                        <p:cTn id="3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4"/>
                                        </p:tgtEl>
                                        <p:attrNameLst>
                                          <p:attrName>ppt_y</p:attrName>
                                        </p:attrNameLst>
                                      </p:cBhvr>
                                      <p:tavLst>
                                        <p:tav tm="0">
                                          <p:val>
                                            <p:strVal val="#ppt_y"/>
                                          </p:val>
                                        </p:tav>
                                        <p:tav tm="100000">
                                          <p:val>
                                            <p:strVal val="#ppt_y"/>
                                          </p:val>
                                        </p:tav>
                                      </p:tavLst>
                                    </p:anim>
                                    <p:anim calcmode="lin" valueType="num">
                                      <p:cBhvr>
                                        <p:cTn id="4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9182"/>
            <a:ext cx="12192000" cy="6748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0377" y="150125"/>
            <a:ext cx="11313994" cy="2308324"/>
          </a:xfrm>
          <a:prstGeom prst="rect">
            <a:avLst/>
          </a:prstGeom>
          <a:solidFill>
            <a:schemeClr val="accent4">
              <a:lumMod val="20000"/>
              <a:lumOff val="80000"/>
            </a:schemeClr>
          </a:solidFill>
        </p:spPr>
        <p:txBody>
          <a:bodyPr wrap="square" rtlCol="0">
            <a:spAutoFit/>
          </a:bodyPr>
          <a:lstStyle/>
          <a:p>
            <a:pPr algn="ctr"/>
            <a:r>
              <a:rPr lang="bn-IN" sz="7200" dirty="0" smtClean="0">
                <a:latin typeface="NikoshBAN" panose="02000000000000000000" pitchFamily="2" charset="0"/>
                <a:cs typeface="NikoshBAN" panose="02000000000000000000" pitchFamily="2" charset="0"/>
              </a:rPr>
              <a:t>তাহলে, ছবিতে আম</a:t>
            </a:r>
            <a:r>
              <a:rPr lang="en-US" sz="7200" dirty="0" err="1" smtClean="0">
                <a:latin typeface="NikoshBAN" panose="02000000000000000000" pitchFamily="2" charset="0"/>
                <a:cs typeface="NikoshBAN" panose="02000000000000000000" pitchFamily="2" charset="0"/>
              </a:rPr>
              <a:t>রা</a:t>
            </a:r>
            <a:r>
              <a:rPr lang="en-US" sz="7200" dirty="0" smtClean="0">
                <a:latin typeface="NikoshBAN" panose="02000000000000000000" pitchFamily="2" charset="0"/>
                <a:cs typeface="NikoshBAN" panose="02000000000000000000" pitchFamily="2" charset="0"/>
              </a:rPr>
              <a:t> </a:t>
            </a:r>
            <a:r>
              <a:rPr lang="en-US" sz="7200" dirty="0" err="1" smtClean="0">
                <a:latin typeface="NikoshBAN" panose="02000000000000000000" pitchFamily="2" charset="0"/>
                <a:cs typeface="NikoshBAN" panose="02000000000000000000" pitchFamily="2" charset="0"/>
              </a:rPr>
              <a:t>চাষার</a:t>
            </a:r>
            <a:r>
              <a:rPr lang="en-US" sz="7200" dirty="0" smtClean="0">
                <a:latin typeface="NikoshBAN" panose="02000000000000000000" pitchFamily="2" charset="0"/>
                <a:cs typeface="NikoshBAN" panose="02000000000000000000" pitchFamily="2" charset="0"/>
              </a:rPr>
              <a:t> </a:t>
            </a:r>
            <a:r>
              <a:rPr lang="en-US" sz="7200" dirty="0" err="1" smtClean="0">
                <a:latin typeface="NikoshBAN" panose="02000000000000000000" pitchFamily="2" charset="0"/>
                <a:cs typeface="NikoshBAN" panose="02000000000000000000" pitchFamily="2" charset="0"/>
              </a:rPr>
              <a:t>জীবনের</a:t>
            </a:r>
            <a:r>
              <a:rPr lang="en-US" sz="7200" dirty="0" smtClean="0">
                <a:latin typeface="NikoshBAN" panose="02000000000000000000" pitchFamily="2" charset="0"/>
                <a:cs typeface="NikoshBAN" panose="02000000000000000000" pitchFamily="2" charset="0"/>
              </a:rPr>
              <a:t> </a:t>
            </a:r>
            <a:r>
              <a:rPr lang="en-US" sz="7200" dirty="0" err="1" smtClean="0">
                <a:latin typeface="NikoshBAN" panose="02000000000000000000" pitchFamily="2" charset="0"/>
                <a:cs typeface="NikoshBAN" panose="02000000000000000000" pitchFamily="2" charset="0"/>
              </a:rPr>
              <a:t>করুণ</a:t>
            </a:r>
            <a:r>
              <a:rPr lang="bn-IN" sz="7200" dirty="0" smtClean="0">
                <a:latin typeface="NikoshBAN" panose="02000000000000000000" pitchFamily="2" charset="0"/>
                <a:cs typeface="NikoshBAN" panose="02000000000000000000" pitchFamily="2" charset="0"/>
              </a:rPr>
              <a:t> চিত্র দেখলাম</a:t>
            </a:r>
            <a:r>
              <a:rPr lang="en-US" sz="7200" dirty="0" smtClean="0">
                <a:latin typeface="NikoshBAN" panose="02000000000000000000" pitchFamily="2" charset="0"/>
                <a:cs typeface="NikoshBAN" panose="02000000000000000000" pitchFamily="2" charset="0"/>
              </a:rPr>
              <a:t>।</a:t>
            </a:r>
            <a:endParaRPr lang="en-US" sz="7200" dirty="0">
              <a:latin typeface="NikoshBAN" panose="02000000000000000000" pitchFamily="2" charset="0"/>
              <a:cs typeface="NikoshBAN" panose="02000000000000000000" pitchFamily="2" charset="0"/>
            </a:endParaRPr>
          </a:p>
        </p:txBody>
      </p:sp>
      <p:sp>
        <p:nvSpPr>
          <p:cNvPr id="4" name="TextBox 3"/>
          <p:cNvSpPr txBox="1"/>
          <p:nvPr/>
        </p:nvSpPr>
        <p:spPr>
          <a:xfrm>
            <a:off x="450377" y="2683543"/>
            <a:ext cx="11313994" cy="1846659"/>
          </a:xfrm>
          <a:prstGeom prst="rect">
            <a:avLst/>
          </a:prstGeom>
          <a:solidFill>
            <a:schemeClr val="accent4">
              <a:lumMod val="60000"/>
              <a:lumOff val="40000"/>
            </a:schemeClr>
          </a:solidFill>
        </p:spPr>
        <p:txBody>
          <a:bodyPr wrap="square" rtlCol="0">
            <a:spAutoFit/>
          </a:bodyPr>
          <a:lstStyle/>
          <a:p>
            <a:pPr algn="ctr"/>
            <a:r>
              <a:rPr lang="en-US" sz="6000" dirty="0" err="1" smtClean="0">
                <a:latin typeface="NikoshBAN" panose="02000000000000000000" pitchFamily="2" charset="0"/>
                <a:cs typeface="NikoshBAN" panose="02000000000000000000" pitchFamily="2" charset="0"/>
              </a:rPr>
              <a:t>অথচ</a:t>
            </a:r>
            <a:r>
              <a:rPr lang="en-US" sz="6000" dirty="0" smtClean="0">
                <a:latin typeface="NikoshBAN" panose="02000000000000000000" pitchFamily="2" charset="0"/>
                <a:cs typeface="NikoshBAN" panose="02000000000000000000" pitchFamily="2" charset="0"/>
              </a:rPr>
              <a:t> </a:t>
            </a:r>
            <a:r>
              <a:rPr lang="bn-IN" sz="6000" dirty="0" smtClean="0">
                <a:latin typeface="NikoshBAN" panose="02000000000000000000" pitchFamily="2" charset="0"/>
                <a:cs typeface="NikoshBAN" panose="02000000000000000000" pitchFamily="2" charset="0"/>
              </a:rPr>
              <a:t>এ</a:t>
            </a:r>
            <a:r>
              <a:rPr lang="bn-IN" sz="5400" dirty="0" smtClean="0">
                <a:latin typeface="NikoshBAN" panose="02000000000000000000" pitchFamily="2" charset="0"/>
                <a:cs typeface="NikoshBAN" panose="02000000000000000000" pitchFamily="2" charset="0"/>
              </a:rPr>
              <a:t>ই</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চাষারাই</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দেশের</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তথা</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সমাজের</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মেরুদণ্ড</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তাদের</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উন্নয়নই</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দেশের</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উন্নয়ন</a:t>
            </a:r>
            <a:r>
              <a:rPr lang="en-US" sz="5400" dirty="0" smtClean="0">
                <a:latin typeface="NikoshBAN" panose="02000000000000000000" pitchFamily="2" charset="0"/>
                <a:cs typeface="NikoshBAN" panose="02000000000000000000" pitchFamily="2" charset="0"/>
              </a:rPr>
              <a:t>। </a:t>
            </a:r>
            <a:r>
              <a:rPr lang="bn-IN" sz="5400" dirty="0" smtClean="0">
                <a:latin typeface="NikoshBAN" panose="02000000000000000000" pitchFamily="2" charset="0"/>
                <a:cs typeface="NikoshBAN" panose="02000000000000000000" pitchFamily="2" charset="0"/>
              </a:rPr>
              <a:t> </a:t>
            </a:r>
            <a:endParaRPr lang="en-US" sz="5400" dirty="0">
              <a:latin typeface="NikoshBAN" panose="02000000000000000000" pitchFamily="2" charset="0"/>
              <a:cs typeface="NikoshBAN" panose="02000000000000000000" pitchFamily="2" charset="0"/>
            </a:endParaRPr>
          </a:p>
        </p:txBody>
      </p:sp>
      <p:sp>
        <p:nvSpPr>
          <p:cNvPr id="5" name="TextBox 4"/>
          <p:cNvSpPr txBox="1"/>
          <p:nvPr/>
        </p:nvSpPr>
        <p:spPr>
          <a:xfrm>
            <a:off x="450378" y="4755297"/>
            <a:ext cx="11313994" cy="2123658"/>
          </a:xfrm>
          <a:prstGeom prst="rect">
            <a:avLst/>
          </a:prstGeom>
          <a:solidFill>
            <a:schemeClr val="accent4">
              <a:lumMod val="75000"/>
            </a:schemeClr>
          </a:solidFill>
        </p:spPr>
        <p:txBody>
          <a:bodyPr wrap="square" rtlCol="0">
            <a:spAutoFit/>
          </a:bodyPr>
          <a:lstStyle/>
          <a:p>
            <a:pPr algn="ctr"/>
            <a:r>
              <a:rPr lang="en-US" sz="6600" dirty="0" err="1" smtClean="0">
                <a:latin typeface="NikoshBAN" panose="02000000000000000000" pitchFamily="2" charset="0"/>
                <a:cs typeface="NikoshBAN" panose="02000000000000000000" pitchFamily="2" charset="0"/>
              </a:rPr>
              <a:t>দুক্ষেভরা</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চাষাদের</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জীবন</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নিয়ে</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লেখা</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আমাদের</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আজকের</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পাঠ</a:t>
            </a:r>
            <a:r>
              <a:rPr lang="en-US" sz="6600" dirty="0" smtClean="0">
                <a:latin typeface="NikoshBAN" panose="02000000000000000000" pitchFamily="2" charset="0"/>
                <a:cs typeface="NikoshBAN" panose="02000000000000000000" pitchFamily="2" charset="0"/>
              </a:rPr>
              <a:t>… </a:t>
            </a:r>
            <a:endParaRPr lang="en-US" sz="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9858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6658"/>
          </a:xfrm>
          <a:prstGeom prst="rect">
            <a:avLst/>
          </a:prstGeom>
        </p:spPr>
      </p:pic>
      <p:sp>
        <p:nvSpPr>
          <p:cNvPr id="2" name="Oval 1"/>
          <p:cNvSpPr/>
          <p:nvPr/>
        </p:nvSpPr>
        <p:spPr>
          <a:xfrm>
            <a:off x="9763593" y="-29980"/>
            <a:ext cx="2428407" cy="1596452"/>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rgbClr val="FF0000"/>
                </a:solidFill>
                <a:latin typeface="NikoshBAN" panose="02000000000000000000" pitchFamily="2" charset="0"/>
                <a:cs typeface="NikoshBAN" panose="02000000000000000000" pitchFamily="2" charset="0"/>
              </a:rPr>
              <a:t>২য় খণ্ড</a:t>
            </a:r>
            <a:endParaRPr lang="en-US" sz="54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639116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indefinite"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74688" y="275166"/>
            <a:ext cx="11242623" cy="1446550"/>
          </a:xfrm>
          <a:prstGeom prst="rect">
            <a:avLst/>
          </a:prstGeom>
          <a:solidFill>
            <a:schemeClr val="accent4">
              <a:lumMod val="40000"/>
              <a:lumOff val="60000"/>
            </a:schemeClr>
          </a:solidFill>
        </p:spPr>
        <p:txBody>
          <a:bodyPr wrap="square" rtlCol="0">
            <a:spAutoFit/>
          </a:bodyPr>
          <a:lstStyle/>
          <a:p>
            <a:pPr algn="ctr"/>
            <a:r>
              <a:rPr lang="en-US" sz="8800" dirty="0" err="1">
                <a:solidFill>
                  <a:srgbClr val="FF0000"/>
                </a:solidFill>
                <a:latin typeface="NikoshLightBAN" pitchFamily="2" charset="0"/>
                <a:cs typeface="NikoshLightBAN" pitchFamily="2" charset="0"/>
              </a:rPr>
              <a:t>শিখনফল</a:t>
            </a:r>
            <a:endParaRPr lang="en-US" sz="8800" dirty="0">
              <a:solidFill>
                <a:srgbClr val="FF0000"/>
              </a:solidFill>
              <a:latin typeface="NikoshLightBAN" pitchFamily="2" charset="0"/>
              <a:cs typeface="NikoshLightBAN" pitchFamily="2" charset="0"/>
            </a:endParaRPr>
          </a:p>
        </p:txBody>
      </p:sp>
      <p:sp>
        <p:nvSpPr>
          <p:cNvPr id="4" name="Rectangle 3"/>
          <p:cNvSpPr/>
          <p:nvPr/>
        </p:nvSpPr>
        <p:spPr>
          <a:xfrm>
            <a:off x="474689" y="1873770"/>
            <a:ext cx="11242623" cy="4801314"/>
          </a:xfrm>
          <a:prstGeom prst="rect">
            <a:avLst/>
          </a:prstGeom>
          <a:solidFill>
            <a:schemeClr val="accent4">
              <a:lumMod val="20000"/>
              <a:lumOff val="80000"/>
            </a:schemeClr>
          </a:solidFill>
        </p:spPr>
        <p:txBody>
          <a:bodyPr wrap="square">
            <a:spAutoFit/>
          </a:bodyPr>
          <a:lstStyle/>
          <a:p>
            <a:r>
              <a:rPr lang="bn-IN" sz="6600" dirty="0">
                <a:latin typeface="NikoshLightBAN" pitchFamily="2" charset="0"/>
                <a:cs typeface="NikoshLightBAN" pitchFamily="2" charset="0"/>
              </a:rPr>
              <a:t> </a:t>
            </a:r>
            <a:r>
              <a:rPr lang="bn-IN" sz="6600" dirty="0">
                <a:latin typeface="NikoshBAN" panose="02000000000000000000" pitchFamily="2" charset="0"/>
                <a:cs typeface="NikoshBAN" panose="02000000000000000000" pitchFamily="2" charset="0"/>
              </a:rPr>
              <a:t>এই পাঠ শেষে </a:t>
            </a:r>
            <a:r>
              <a:rPr lang="bn-IN" sz="6600" dirty="0" smtClean="0">
                <a:latin typeface="NikoshBAN" panose="02000000000000000000" pitchFamily="2" charset="0"/>
                <a:cs typeface="NikoshBAN" panose="02000000000000000000" pitchFamily="2" charset="0"/>
              </a:rPr>
              <a:t>শিক্ষার্থীরা</a:t>
            </a:r>
            <a:r>
              <a:rPr lang="en-US" sz="6600" dirty="0" smtClean="0">
                <a:latin typeface="NikoshBAN" panose="02000000000000000000" pitchFamily="2" charset="0"/>
                <a:cs typeface="NikoshBAN" panose="02000000000000000000" pitchFamily="2" charset="0"/>
              </a:rPr>
              <a:t>…</a:t>
            </a:r>
            <a:endParaRPr lang="en-US" sz="6600" dirty="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q"/>
            </a:pPr>
            <a:r>
              <a:rPr lang="bn-IN" sz="4000" dirty="0">
                <a:latin typeface="NikoshLightBAN" pitchFamily="2" charset="0"/>
                <a:cs typeface="NikoshLightBAN" pitchFamily="2" charset="0"/>
              </a:rPr>
              <a:t> </a:t>
            </a:r>
            <a:r>
              <a:rPr lang="bn-IN" sz="4000" dirty="0" smtClean="0">
                <a:latin typeface="NikoshBAN" panose="02000000000000000000" pitchFamily="2" charset="0"/>
                <a:cs typeface="NikoshBAN" panose="02000000000000000000" pitchFamily="2" charset="0"/>
              </a:rPr>
              <a:t>নির্বাচিত অংশটুকু শুদ্ধ উচ্চারণে পড়তে পারবে; </a:t>
            </a:r>
            <a:endParaRPr lang="bn-IN" sz="4000" dirty="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q"/>
            </a:pPr>
            <a:r>
              <a:rPr lang="bn-IN" sz="4000" dirty="0">
                <a:latin typeface="NikoshLightBAN" pitchFamily="2" charset="0"/>
                <a:cs typeface="NikoshLightBAN" pitchFamily="2" charset="0"/>
              </a:rPr>
              <a:t>  </a:t>
            </a:r>
            <a:r>
              <a:rPr lang="bn-IN" sz="4000" dirty="0">
                <a:latin typeface="NikoshBAN" panose="02000000000000000000" pitchFamily="2" charset="0"/>
                <a:cs typeface="NikoshBAN" panose="02000000000000000000" pitchFamily="2" charset="0"/>
              </a:rPr>
              <a:t>গুরুত্বপূর্ণ কিছু শব্দের অর্থ লিখতে </a:t>
            </a:r>
            <a:r>
              <a:rPr lang="bn-IN" sz="4000" dirty="0" smtClean="0">
                <a:latin typeface="NikoshBAN" panose="02000000000000000000" pitchFamily="2" charset="0"/>
                <a:cs typeface="NikoshBAN" panose="02000000000000000000" pitchFamily="2" charset="0"/>
              </a:rPr>
              <a:t>পারবে; </a:t>
            </a:r>
            <a:endParaRPr lang="en-US" sz="4000" dirty="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q"/>
            </a:pPr>
            <a:r>
              <a:rPr lang="bn-IN" sz="4000" dirty="0" smtClean="0">
                <a:latin typeface="NikoshBAN" panose="02000000000000000000" pitchFamily="2" charset="0"/>
                <a:cs typeface="NikoshBAN" panose="02000000000000000000" pitchFamily="2" charset="0"/>
              </a:rPr>
              <a:t>লেখিকা প্রবন্ধটিতে এককালে</a:t>
            </a:r>
            <a:r>
              <a:rPr lang="en-US" sz="4000" dirty="0" smtClean="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কৃষকদের</a:t>
            </a:r>
            <a:r>
              <a:rPr lang="bn-IN" sz="4000" dirty="0">
                <a:latin typeface="NikoshBAN" panose="02000000000000000000" pitchFamily="2" charset="0"/>
                <a:cs typeface="NikoshBAN" panose="02000000000000000000" pitchFamily="2" charset="0"/>
              </a:rPr>
              <a:t> যে </a:t>
            </a:r>
            <a:r>
              <a:rPr lang="bn-IN" sz="4000" dirty="0" smtClean="0">
                <a:latin typeface="NikoshBAN" panose="02000000000000000000" pitchFamily="2" charset="0"/>
                <a:cs typeface="NikoshBAN" panose="02000000000000000000" pitchFamily="2" charset="0"/>
              </a:rPr>
              <a:t>গৌর</a:t>
            </a:r>
            <a:r>
              <a:rPr lang="en-US" sz="4000" dirty="0" err="1" smtClean="0">
                <a:latin typeface="NikoshBAN" panose="02000000000000000000" pitchFamily="2" charset="0"/>
                <a:cs typeface="NikoshBAN" panose="02000000000000000000" pitchFamily="2" charset="0"/>
              </a:rPr>
              <a:t>বে</a:t>
            </a:r>
            <a:r>
              <a:rPr lang="bn-IN" sz="4000" dirty="0" smtClean="0">
                <a:latin typeface="NikoshBAN" panose="02000000000000000000" pitchFamily="2" charset="0"/>
                <a:cs typeface="NikoshBAN" panose="02000000000000000000" pitchFamily="2" charset="0"/>
              </a:rPr>
              <a:t>র</a:t>
            </a:r>
            <a:r>
              <a:rPr lang="en-US" sz="4000" dirty="0" smtClean="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চিত্র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তুলে</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ধরেছেন</a:t>
            </a:r>
            <a:r>
              <a:rPr lang="bn-IN" sz="4000" dirty="0">
                <a:latin typeface="NikoshBAN" panose="02000000000000000000" pitchFamily="2" charset="0"/>
                <a:cs typeface="NikoshBAN" panose="02000000000000000000" pitchFamily="2" charset="0"/>
              </a:rPr>
              <a:t> তা ব্যাখ্যা করতে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পারবে</a:t>
            </a:r>
            <a:r>
              <a:rPr lang="bn-IN" sz="4000" dirty="0">
                <a:latin typeface="NikoshBAN" panose="02000000000000000000" pitchFamily="2" charset="0"/>
                <a:cs typeface="NikoshBAN" panose="02000000000000000000" pitchFamily="2" charset="0"/>
              </a:rPr>
              <a:t> ; </a:t>
            </a:r>
            <a:endParaRPr lang="bn-IN" sz="4000" dirty="0" smtClean="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q"/>
            </a:pPr>
            <a:r>
              <a:rPr lang="bn-IN" sz="4000" dirty="0" smtClean="0">
                <a:latin typeface="NikoshBAN" panose="02000000000000000000" pitchFamily="2" charset="0"/>
                <a:cs typeface="NikoshBAN" panose="02000000000000000000" pitchFamily="2" charset="0"/>
              </a:rPr>
              <a:t>আলোচ্য প্রবন্ধে লেখিকা তৎকালিন রংপুর এলাকার দরিদ্র কৃষকদের যে জীবন জাপন তুলে ধরেছেন 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বর্ণনা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a:t>
            </a:r>
            <a:r>
              <a:rPr lang="bn-IN" sz="4000" dirty="0">
                <a:latin typeface="NikoshBAN" panose="02000000000000000000" pitchFamily="2" charset="0"/>
                <a:cs typeface="NikoshBAN" panose="02000000000000000000" pitchFamily="2" charset="0"/>
              </a:rPr>
              <a:t>।</a:t>
            </a:r>
            <a:r>
              <a:rPr lang="bn-IN" sz="4000" dirty="0" smtClean="0">
                <a:latin typeface="NikoshBAN" panose="02000000000000000000" pitchFamily="2" charset="0"/>
                <a:cs typeface="NikoshBAN" panose="02000000000000000000" pitchFamily="2" charset="0"/>
              </a:rPr>
              <a:t> </a:t>
            </a:r>
            <a:endParaRPr lang="en-US" sz="4000" dirty="0" smtClean="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05451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0" dur="2000"/>
                                        <p:tgtEl>
                                          <p:spTgt spid="4">
                                            <p:txEl>
                                              <p:pRg st="0" end="0"/>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3" dur="2000"/>
                                        <p:tgtEl>
                                          <p:spTgt spid="4">
                                            <p:txEl>
                                              <p:pRg st="1" end="1"/>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6" dur="2000"/>
                                        <p:tgtEl>
                                          <p:spTgt spid="4">
                                            <p:txEl>
                                              <p:pRg st="2" end="2"/>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9" dur="2000"/>
                                        <p:tgtEl>
                                          <p:spTgt spid="4">
                                            <p:txEl>
                                              <p:pRg st="3" end="3"/>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2"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2427" y="0"/>
            <a:ext cx="12304427"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203" y="457201"/>
            <a:ext cx="4864308" cy="289559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5849" y="3352800"/>
            <a:ext cx="4769371" cy="2971800"/>
          </a:xfrm>
          <a:prstGeom prst="rect">
            <a:avLst/>
          </a:prstGeom>
        </p:spPr>
      </p:pic>
      <p:sp>
        <p:nvSpPr>
          <p:cNvPr id="4" name="Down Arrow Callout 3"/>
          <p:cNvSpPr/>
          <p:nvPr/>
        </p:nvSpPr>
        <p:spPr>
          <a:xfrm>
            <a:off x="6858000" y="432216"/>
            <a:ext cx="3429000" cy="2362200"/>
          </a:xfrm>
          <a:prstGeom prst="downArrow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rgbClr val="FF0000"/>
                </a:solidFill>
                <a:latin typeface="NikoshBAN" panose="02000000000000000000" pitchFamily="2" charset="0"/>
                <a:cs typeface="NikoshBAN" panose="02000000000000000000" pitchFamily="2" charset="0"/>
              </a:rPr>
              <a:t>আদর্শ </a:t>
            </a:r>
            <a:r>
              <a:rPr lang="bn-IN" sz="5400" dirty="0">
                <a:solidFill>
                  <a:srgbClr val="FF0000"/>
                </a:solidFill>
                <a:latin typeface="NikoshBAN" panose="02000000000000000000" pitchFamily="2" charset="0"/>
                <a:cs typeface="NikoshBAN" panose="02000000000000000000" pitchFamily="2" charset="0"/>
              </a:rPr>
              <a:t>পাঠ</a:t>
            </a:r>
            <a:endParaRPr lang="en-US" sz="5400" dirty="0">
              <a:solidFill>
                <a:srgbClr val="FF0000"/>
              </a:solidFill>
              <a:latin typeface="NikoshBAN" panose="02000000000000000000" pitchFamily="2" charset="0"/>
              <a:cs typeface="NikoshBAN" panose="02000000000000000000" pitchFamily="2" charset="0"/>
            </a:endParaRPr>
          </a:p>
        </p:txBody>
      </p:sp>
      <p:sp>
        <p:nvSpPr>
          <p:cNvPr id="5" name="Up Arrow Callout 4"/>
          <p:cNvSpPr/>
          <p:nvPr/>
        </p:nvSpPr>
        <p:spPr>
          <a:xfrm>
            <a:off x="1976892" y="3886200"/>
            <a:ext cx="3585709" cy="2438400"/>
          </a:xfrm>
          <a:prstGeom prst="upArrow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a:solidFill>
                  <a:srgbClr val="002060"/>
                </a:solidFill>
                <a:latin typeface="NikoshBAN" panose="02000000000000000000" pitchFamily="2" charset="0"/>
                <a:cs typeface="NikoshBAN" panose="02000000000000000000" pitchFamily="2" charset="0"/>
              </a:rPr>
              <a:t>সরব পাঠ</a:t>
            </a:r>
            <a:endParaRPr lang="en-US" sz="54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8147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par>
                          <p:cTn id="8" fill="hold">
                            <p:stCondLst>
                              <p:cond delay="2000"/>
                            </p:stCondLst>
                            <p:childTnLst>
                              <p:par>
                                <p:cTn id="9" presetID="21"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8)">
                                      <p:cBhvr>
                                        <p:cTn id="11" dur="2000"/>
                                        <p:tgtEl>
                                          <p:spTgt spid="3"/>
                                        </p:tgtEl>
                                      </p:cBhvr>
                                    </p:animEffect>
                                  </p:childTnLst>
                                </p:cTn>
                              </p:par>
                            </p:childTnLst>
                          </p:cTn>
                        </p:par>
                        <p:par>
                          <p:cTn id="12" fill="hold">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ppt_x"/>
                                          </p:val>
                                        </p:tav>
                                        <p:tav tm="100000">
                                          <p:val>
                                            <p:strVal val="#ppt_x"/>
                                          </p:val>
                                        </p:tav>
                                      </p:tavLst>
                                    </p:anim>
                                    <p:anim calcmode="lin" valueType="num">
                                      <p:cBhvr additive="base">
                                        <p:cTn id="16" dur="20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6000"/>
                            </p:stCondLst>
                            <p:childTnLst>
                              <p:par>
                                <p:cTn id="18" presetID="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2000" fill="hold"/>
                                        <p:tgtEl>
                                          <p:spTgt spid="4"/>
                                        </p:tgtEl>
                                        <p:attrNameLst>
                                          <p:attrName>ppt_x</p:attrName>
                                        </p:attrNameLst>
                                      </p:cBhvr>
                                      <p:tavLst>
                                        <p:tav tm="0">
                                          <p:val>
                                            <p:strVal val="#ppt_x"/>
                                          </p:val>
                                        </p:tav>
                                        <p:tav tm="100000">
                                          <p:val>
                                            <p:strVal val="#ppt_x"/>
                                          </p:val>
                                        </p:tav>
                                      </p:tavLst>
                                    </p:anim>
                                    <p:anim calcmode="lin" valueType="num">
                                      <p:cBhvr additive="base">
                                        <p:cTn id="21"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 y="4230805"/>
            <a:ext cx="12050973" cy="1862048"/>
          </a:xfrm>
          <a:prstGeom prst="rect">
            <a:avLst/>
          </a:prstGeom>
          <a:solidFill>
            <a:schemeClr val="accent4">
              <a:lumMod val="60000"/>
              <a:lumOff val="40000"/>
            </a:schemeClr>
          </a:solidFill>
        </p:spPr>
        <p:txBody>
          <a:bodyPr wrap="square" rtlCol="0">
            <a:spAutoFit/>
          </a:bodyPr>
          <a:lstStyle/>
          <a:p>
            <a:r>
              <a:rPr lang="bn-IN"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bn-IN" sz="115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ছবির মাধ্যমে আলোচনা</a:t>
            </a:r>
            <a:endParaRPr lang="en-US"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0" y="286603"/>
            <a:ext cx="12050973" cy="2800767"/>
          </a:xfrm>
          <a:prstGeom prst="rect">
            <a:avLst/>
          </a:prstGeom>
          <a:solidFill>
            <a:schemeClr val="accent4">
              <a:lumMod val="40000"/>
              <a:lumOff val="60000"/>
            </a:schemeClr>
          </a:solidFill>
        </p:spPr>
        <p:txBody>
          <a:bodyPr wrap="square" rtlCol="0">
            <a:spAutoFit/>
          </a:bodyPr>
          <a:lstStyle/>
          <a:p>
            <a:r>
              <a:rPr lang="bn-IN" sz="8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এসো, এবার আমরা পাঠ সংশ্লিষ্ট ছবির মাধ্যমে পাঠ আলোচনা করি।</a:t>
            </a:r>
            <a:endParaRPr lang="en-US"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8754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3000" fill="hold"/>
                                        <p:tgtEl>
                                          <p:spTgt spid="2"/>
                                        </p:tgtEl>
                                        <p:attrNameLst>
                                          <p:attrName>ppt_w</p:attrName>
                                        </p:attrNameLst>
                                      </p:cBhvr>
                                      <p:tavLst>
                                        <p:tav tm="0">
                                          <p:val>
                                            <p:fltVal val="0"/>
                                          </p:val>
                                        </p:tav>
                                        <p:tav tm="100000">
                                          <p:val>
                                            <p:strVal val="#ppt_w"/>
                                          </p:val>
                                        </p:tav>
                                      </p:tavLst>
                                    </p:anim>
                                    <p:anim calcmode="lin" valueType="num">
                                      <p:cBhvr>
                                        <p:cTn id="15" dur="3000" fill="hold"/>
                                        <p:tgtEl>
                                          <p:spTgt spid="2"/>
                                        </p:tgtEl>
                                        <p:attrNameLst>
                                          <p:attrName>ppt_h</p:attrName>
                                        </p:attrNameLst>
                                      </p:cBhvr>
                                      <p:tavLst>
                                        <p:tav tm="0">
                                          <p:val>
                                            <p:fltVal val="0"/>
                                          </p:val>
                                        </p:tav>
                                        <p:tav tm="100000">
                                          <p:val>
                                            <p:strVal val="#ppt_h"/>
                                          </p:val>
                                        </p:tav>
                                      </p:tavLst>
                                    </p:anim>
                                    <p:anim calcmode="lin" valueType="num">
                                      <p:cBhvr>
                                        <p:cTn id="16" dur="3000" fill="hold"/>
                                        <p:tgtEl>
                                          <p:spTgt spid="2"/>
                                        </p:tgtEl>
                                        <p:attrNameLst>
                                          <p:attrName>style.rotation</p:attrName>
                                        </p:attrNameLst>
                                      </p:cBhvr>
                                      <p:tavLst>
                                        <p:tav tm="0">
                                          <p:val>
                                            <p:fltVal val="90"/>
                                          </p:val>
                                        </p:tav>
                                        <p:tav tm="100000">
                                          <p:val>
                                            <p:fltVal val="0"/>
                                          </p:val>
                                        </p:tav>
                                      </p:tavLst>
                                    </p:anim>
                                    <p:animEffect transition="in" filter="fade">
                                      <p:cBhvr>
                                        <p:cTn id="1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1647</TotalTime>
  <Words>1184</Words>
  <Application>Microsoft Office PowerPoint</Application>
  <PresentationFormat>Widescreen</PresentationFormat>
  <Paragraphs>128</Paragraphs>
  <Slides>28</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8" baseType="lpstr">
      <vt:lpstr>Microsoft YaHei</vt:lpstr>
      <vt:lpstr>Arial</vt:lpstr>
      <vt:lpstr>Calibri</vt:lpstr>
      <vt:lpstr>Calibri Light</vt:lpstr>
      <vt:lpstr>NikoshBAN</vt:lpstr>
      <vt:lpstr>NikoshLightBAN</vt:lpstr>
      <vt:lpstr>Vrinda</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anwar</dc:creator>
  <cp:lastModifiedBy>DOEL</cp:lastModifiedBy>
  <cp:revision>1039</cp:revision>
  <dcterms:created xsi:type="dcterms:W3CDTF">2019-08-24T06:18:17Z</dcterms:created>
  <dcterms:modified xsi:type="dcterms:W3CDTF">2019-12-22T04:44:00Z</dcterms:modified>
</cp:coreProperties>
</file>