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3" r:id="rId2"/>
    <p:sldId id="260" r:id="rId3"/>
    <p:sldId id="262" r:id="rId4"/>
    <p:sldId id="264" r:id="rId5"/>
    <p:sldId id="272" r:id="rId6"/>
    <p:sldId id="265" r:id="rId7"/>
    <p:sldId id="261" r:id="rId8"/>
    <p:sldId id="268" r:id="rId9"/>
    <p:sldId id="269" r:id="rId10"/>
    <p:sldId id="267" r:id="rId11"/>
    <p:sldId id="270" r:id="rId12"/>
    <p:sldId id="266" r:id="rId13"/>
    <p:sldId id="271" r:id="rId14"/>
    <p:sldId id="25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BC32"/>
    <a:srgbClr val="2A5A06"/>
    <a:srgbClr val="FF9E1D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3" autoAdjust="0"/>
    <p:restoredTop sz="94533" autoAdjust="0"/>
  </p:normalViewPr>
  <p:slideViewPr>
    <p:cSldViewPr>
      <p:cViewPr varScale="1">
        <p:scale>
          <a:sx n="76" d="100"/>
          <a:sy n="76" d="100"/>
        </p:scale>
        <p:origin x="45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7B1D06-6424-48FF-8C35-9B42C14DEFFC}" type="datetimeFigureOut">
              <a:rPr lang="en-US" smtClean="0"/>
              <a:t>12/23/2019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4C8ADF-F2E7-4DC3-87B2-AC83C080D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580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C8ADF-F2E7-4DC3-87B2-AC83C080D35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230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0260" y="4650641"/>
            <a:ext cx="9773120" cy="859205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rgbClr val="2A5A0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0260" y="5566871"/>
            <a:ext cx="9773120" cy="45811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7ABC3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620" y="1443836"/>
            <a:ext cx="10972800" cy="45811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2A5A0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620" y="2054655"/>
            <a:ext cx="10972800" cy="3918803"/>
          </a:xfrm>
        </p:spPr>
        <p:txBody>
          <a:bodyPr/>
          <a:lstStyle>
            <a:lvl1pPr>
              <a:defRPr sz="28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685" y="374901"/>
            <a:ext cx="8744107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7ABC3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687" y="1291130"/>
            <a:ext cx="8744107" cy="4275740"/>
          </a:xfrm>
        </p:spPr>
        <p:txBody>
          <a:bodyPr/>
          <a:lstStyle>
            <a:lvl1pPr>
              <a:defRPr sz="28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33015"/>
            <a:ext cx="109728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620" y="1291130"/>
            <a:ext cx="10972800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8620" y="1882907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7ABC3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620" y="2512770"/>
            <a:ext cx="5386917" cy="3035058"/>
          </a:xfrm>
        </p:spPr>
        <p:txBody>
          <a:bodyPr/>
          <a:lstStyle>
            <a:lvl1pPr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3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388" y="1882907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7ABC3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388" y="2512770"/>
            <a:ext cx="5389033" cy="3035058"/>
          </a:xfrm>
        </p:spPr>
        <p:txBody>
          <a:bodyPr/>
          <a:lstStyle>
            <a:lvl1pPr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3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8828" y="2383447"/>
            <a:ext cx="7474344" cy="209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821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1"/>
          <p:cNvSpPr/>
          <p:nvPr/>
        </p:nvSpPr>
        <p:spPr>
          <a:xfrm>
            <a:off x="0" y="1081606"/>
            <a:ext cx="3958130" cy="1278459"/>
          </a:xfrm>
          <a:prstGeom prst="homePlate">
            <a:avLst/>
          </a:prstGeom>
          <a:solidFill>
            <a:srgbClr val="B97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8354" y="1313474"/>
            <a:ext cx="77333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4800" b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মনসার প্র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ণা</a:t>
            </a:r>
            <a:r>
              <a:rPr lang="bn-IN" sz="4800" b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 মন্ত্র</a:t>
            </a:r>
            <a:endParaRPr lang="as-IN" sz="4800" b="1" dirty="0">
              <a:ln w="0"/>
              <a:solidFill>
                <a:srgbClr val="002060"/>
              </a:solidFill>
              <a:effectLst>
                <a:reflection blurRad="6350" stA="53000" endA="300" endPos="35500" dir="5400000" sy="-9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56484" y="2124504"/>
            <a:ext cx="81098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আস্তিকস্য </a:t>
            </a:r>
            <a:r>
              <a:rPr lang="as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মু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নে</a:t>
            </a:r>
            <a:r>
              <a:rPr lang="as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র্মাতা ভগিনী-ব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সুকেস্তথা</a:t>
            </a:r>
            <a:endParaRPr lang="as-IN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as-IN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জগতকারুমুনেঃ পত্নী মনসাদেবী </a:t>
            </a:r>
            <a:r>
              <a:rPr lang="as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</a:t>
            </a:r>
            <a:r>
              <a:rPr lang="as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হস্ততে</a:t>
            </a:r>
            <a:endParaRPr lang="as-IN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0" y="4039820"/>
            <a:ext cx="2278375" cy="1278459"/>
          </a:xfrm>
          <a:prstGeom prst="homePlate">
            <a:avLst/>
          </a:prstGeom>
          <a:solidFill>
            <a:srgbClr val="B97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8354" y="4271688"/>
            <a:ext cx="77333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4800" b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সরলার্থ</a:t>
            </a:r>
            <a:endParaRPr lang="as-IN" sz="4800" b="1" dirty="0">
              <a:ln w="0"/>
              <a:solidFill>
                <a:srgbClr val="002060"/>
              </a:solidFill>
              <a:effectLst>
                <a:reflection blurRad="6350" stA="53000" endA="300" endPos="35500" dir="5400000" sy="-9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05425" y="4679049"/>
            <a:ext cx="864920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আস্তিক মুনির মাতা, </a:t>
            </a:r>
            <a:r>
              <a:rPr lang="as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নাগরাজ বাসুকী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ভগ্নী, জরৎকারু  মুনির </a:t>
            </a:r>
            <a:r>
              <a:rPr lang="as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পত্নী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as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মনসা দেবীকে </a:t>
            </a:r>
            <a:r>
              <a:rPr lang="as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ণা</a:t>
            </a:r>
            <a:r>
              <a:rPr lang="as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 </a:t>
            </a:r>
            <a:r>
              <a:rPr lang="as-IN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as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as-IN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338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9896 7.40741E-7 L 3.75E-6 7.40741E-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2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9896 7.40741E-7 L 3.75E-6 7.40741E-7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2" y="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3" grpId="1"/>
      <p:bldP spid="9" grpId="0" animBg="1"/>
      <p:bldP spid="10" grpId="0"/>
      <p:bldP spid="10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1"/>
          <p:cNvSpPr/>
          <p:nvPr/>
        </p:nvSpPr>
        <p:spPr>
          <a:xfrm>
            <a:off x="-1" y="222195"/>
            <a:ext cx="3041901" cy="1374345"/>
          </a:xfrm>
          <a:prstGeom prst="homePlate">
            <a:avLst/>
          </a:prstGeom>
          <a:solidFill>
            <a:srgbClr val="B97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98354" y="460133"/>
            <a:ext cx="77333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4800" b="1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 </a:t>
            </a:r>
            <a:r>
              <a:rPr lang="as-IN" sz="4800" b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as-IN" sz="4800" b="1" dirty="0">
              <a:ln w="0"/>
              <a:solidFill>
                <a:srgbClr val="002060"/>
              </a:solidFill>
              <a:effectLst>
                <a:reflection blurRad="6350" stA="53000" endA="300" endPos="35500" dir="5400000" sy="-9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1900" y="2360065"/>
            <a:ext cx="810984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as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মনসা দেবী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বাহন কী </a:t>
            </a:r>
            <a:r>
              <a:rPr lang="as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IN" sz="4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as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 </a:t>
            </a:r>
            <a:r>
              <a:rPr lang="as-IN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 মনসা দেবীর পূজা করা হয়?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as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মনসা </a:t>
            </a:r>
            <a:r>
              <a:rPr lang="as-IN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দেবীর অপর নাম কী?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as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 </a:t>
            </a:r>
            <a:r>
              <a:rPr lang="as-IN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তিথিতে মনসা পূজা হয়?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as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মনসা দেবী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কিভাবে আবির্ভাব ঘটেছে</a:t>
            </a:r>
            <a:r>
              <a:rPr lang="as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as-IN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85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9896 2.22222E-6 L 2.08333E-7 2.22222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48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1"/>
          <p:cNvSpPr/>
          <p:nvPr/>
        </p:nvSpPr>
        <p:spPr>
          <a:xfrm>
            <a:off x="0" y="1081606"/>
            <a:ext cx="3375546" cy="1479398"/>
          </a:xfrm>
          <a:prstGeom prst="homePlate">
            <a:avLst/>
          </a:prstGeom>
          <a:solidFill>
            <a:srgbClr val="B97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98354" y="1313474"/>
            <a:ext cx="77333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6000" b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 কাজ </a:t>
            </a:r>
          </a:p>
        </p:txBody>
      </p:sp>
      <p:sp>
        <p:nvSpPr>
          <p:cNvPr id="4" name="Rectangle 3"/>
          <p:cNvSpPr/>
          <p:nvPr/>
        </p:nvSpPr>
        <p:spPr>
          <a:xfrm>
            <a:off x="3375545" y="2951666"/>
            <a:ext cx="774737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4400" b="1" spc="5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মনসাদেবীর প্রভাব ও গুরুত্ব ব্যাখ্যা কর।</a:t>
            </a:r>
          </a:p>
        </p:txBody>
      </p:sp>
    </p:spTree>
    <p:extLst>
      <p:ext uri="{BB962C8B-B14F-4D97-AF65-F5344CB8AC3E}">
        <p14:creationId xmlns:p14="http://schemas.microsoft.com/office/powerpoint/2010/main" val="3185437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9896 7.40741E-7 L 3.75E-6 7.40741E-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2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1"/>
          <p:cNvSpPr/>
          <p:nvPr/>
        </p:nvSpPr>
        <p:spPr>
          <a:xfrm>
            <a:off x="-7930" y="374900"/>
            <a:ext cx="3375546" cy="1479398"/>
          </a:xfrm>
          <a:prstGeom prst="homePlate">
            <a:avLst/>
          </a:prstGeom>
          <a:solidFill>
            <a:srgbClr val="B97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90424" y="606768"/>
            <a:ext cx="77333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6000" b="1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বাড়ীর </a:t>
            </a:r>
            <a:r>
              <a:rPr lang="as-IN" sz="6000" b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as-IN" sz="6000" b="1" dirty="0">
              <a:ln w="0"/>
              <a:solidFill>
                <a:srgbClr val="002060"/>
              </a:solidFill>
              <a:effectLst>
                <a:reflection blurRad="6350" stA="53000" endA="300" endPos="35500" dir="5400000" sy="-9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56735" y="2665475"/>
            <a:ext cx="94677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spc="50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মনসাদেবীর</a:t>
            </a:r>
            <a:r>
              <a:rPr lang="en-US" sz="5400" b="1" spc="5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spc="50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পূজার</a:t>
            </a:r>
            <a:r>
              <a:rPr lang="en-US" sz="5400" b="1" spc="5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spc="50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r>
              <a:rPr lang="en-US" sz="5400" b="1" spc="5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5400" b="1" spc="50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প্রভাব</a:t>
            </a:r>
            <a:r>
              <a:rPr lang="en-US" sz="5400" b="1" spc="5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spc="50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5400" b="1" spc="5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spc="50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as-IN" sz="5400" b="1" spc="50" dirty="0">
              <a:ln w="0"/>
              <a:solidFill>
                <a:schemeClr val="accent6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238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9896 7.40741E-7 L 3.75E-6 7.40741E-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2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3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706820" y="4345230"/>
            <a:ext cx="458115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ধন্যবাদ</a:t>
            </a:r>
            <a:endParaRPr lang="en-US" sz="10000" dirty="0" smtClean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671" y="222196"/>
            <a:ext cx="6108200" cy="412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agon 5"/>
          <p:cNvSpPr/>
          <p:nvPr/>
        </p:nvSpPr>
        <p:spPr>
          <a:xfrm>
            <a:off x="0" y="1291130"/>
            <a:ext cx="4682359" cy="1479398"/>
          </a:xfrm>
          <a:prstGeom prst="homePlate">
            <a:avLst/>
          </a:prstGeom>
          <a:solidFill>
            <a:srgbClr val="B97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8354" y="1522999"/>
            <a:ext cx="77333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6000" b="1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6000" b="1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6000" b="1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</a:p>
        </p:txBody>
      </p:sp>
      <p:sp>
        <p:nvSpPr>
          <p:cNvPr id="8" name="Rectangle 7"/>
          <p:cNvSpPr/>
          <p:nvPr/>
        </p:nvSpPr>
        <p:spPr>
          <a:xfrm>
            <a:off x="4899547" y="2951667"/>
            <a:ext cx="7292454" cy="298543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as-IN" sz="6000" b="1" dirty="0">
                <a:ln/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ধীমান কুমার বিশ্বাস </a:t>
            </a:r>
          </a:p>
          <a:p>
            <a:r>
              <a:rPr lang="as-IN" sz="4800" b="1" dirty="0">
                <a:ln/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সিনিয়র শিক্ষক</a:t>
            </a:r>
          </a:p>
          <a:p>
            <a:r>
              <a:rPr lang="as-IN" sz="4000" b="1" dirty="0">
                <a:ln/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ফলিয়া সহদেব মাধ্যমিক বিদ্যালয়</a:t>
            </a:r>
          </a:p>
          <a:p>
            <a:r>
              <a:rPr lang="as-IN" sz="4000" b="1" dirty="0">
                <a:ln/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শৈলকুপা,ঝিনাইদহ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510" y="222195"/>
            <a:ext cx="2595984" cy="272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06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agon 5"/>
          <p:cNvSpPr/>
          <p:nvPr/>
        </p:nvSpPr>
        <p:spPr>
          <a:xfrm>
            <a:off x="1" y="1081607"/>
            <a:ext cx="4263540" cy="1479398"/>
          </a:xfrm>
          <a:prstGeom prst="homePlate">
            <a:avLst/>
          </a:prstGeom>
          <a:solidFill>
            <a:srgbClr val="B97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93210" y="1313474"/>
            <a:ext cx="77333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6000" b="1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</a:p>
        </p:txBody>
      </p:sp>
      <p:sp>
        <p:nvSpPr>
          <p:cNvPr id="8" name="Rectangle 7"/>
          <p:cNvSpPr/>
          <p:nvPr/>
        </p:nvSpPr>
        <p:spPr>
          <a:xfrm>
            <a:off x="2736491" y="2970885"/>
            <a:ext cx="9455510" cy="317009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n-IN" sz="4000" b="1" dirty="0" smtClean="0">
                <a:ln/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শ্রেণিঃ অষ্টম</a:t>
            </a:r>
          </a:p>
          <a:p>
            <a:r>
              <a:rPr lang="as-IN" sz="4000" b="1" dirty="0" smtClean="0">
                <a:ln/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বিষয়ের </a:t>
            </a:r>
            <a:r>
              <a:rPr lang="as-IN" sz="4000" b="1" dirty="0">
                <a:ln/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নামঃ হিন্দুধর্ম ও নৈতিক শিক্ষা</a:t>
            </a:r>
          </a:p>
          <a:p>
            <a:r>
              <a:rPr lang="as-IN" sz="4000" b="1" dirty="0" smtClean="0">
                <a:ln/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4000" b="1" dirty="0" smtClean="0">
                <a:ln/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b="1" dirty="0" smtClean="0">
                <a:ln/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endParaRPr lang="as-IN" sz="4000" b="1" dirty="0">
              <a:ln/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as-IN" sz="4000" b="1" dirty="0">
                <a:ln/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পাঠঃ </a:t>
            </a:r>
            <a:r>
              <a:rPr lang="as-IN" sz="4000" b="1" dirty="0" smtClean="0">
                <a:ln/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 </a:t>
            </a:r>
            <a:r>
              <a:rPr lang="as-IN" sz="4000" b="1" dirty="0">
                <a:ln/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 ৪</a:t>
            </a:r>
          </a:p>
          <a:p>
            <a:r>
              <a:rPr lang="as-IN" sz="4000" b="1" dirty="0">
                <a:ln/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 ৪০ মিনিট</a:t>
            </a:r>
          </a:p>
        </p:txBody>
      </p:sp>
    </p:spTree>
    <p:extLst>
      <p:ext uri="{BB962C8B-B14F-4D97-AF65-F5344CB8AC3E}">
        <p14:creationId xmlns:p14="http://schemas.microsoft.com/office/powerpoint/2010/main" val="3213229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8347 -0.00347 L -0.00065 -0.0011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41" y="11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75964" y="684004"/>
            <a:ext cx="27997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5400" b="1" dirty="0">
                <a:solidFill>
                  <a:srgbClr val="00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 ফল </a:t>
            </a:r>
          </a:p>
        </p:txBody>
      </p:sp>
      <p:sp>
        <p:nvSpPr>
          <p:cNvPr id="3" name="Rectangle 2"/>
          <p:cNvSpPr/>
          <p:nvPr/>
        </p:nvSpPr>
        <p:spPr>
          <a:xfrm>
            <a:off x="751325" y="2038601"/>
            <a:ext cx="512832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4400" spc="50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শিক্ষার্থীরা…</a:t>
            </a:r>
          </a:p>
        </p:txBody>
      </p:sp>
      <p:sp>
        <p:nvSpPr>
          <p:cNvPr id="4" name="Rectangle 3"/>
          <p:cNvSpPr/>
          <p:nvPr/>
        </p:nvSpPr>
        <p:spPr>
          <a:xfrm>
            <a:off x="751325" y="3270579"/>
            <a:ext cx="1388395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Clr>
                <a:srgbClr val="FF0000"/>
              </a:buClr>
              <a:buFont typeface="NikoshBAN" panose="02000000000000000000" pitchFamily="2" charset="0"/>
              <a:buChar char="*"/>
            </a:pPr>
            <a:r>
              <a:rPr lang="as-IN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দেব </a:t>
            </a:r>
            <a:r>
              <a:rPr lang="as-I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–দেবী কাকে বলে তা বলতে পারবে। </a:t>
            </a:r>
            <a:endParaRPr lang="en-US" sz="4000" b="1" dirty="0" smtClean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Clr>
                <a:srgbClr val="FF0000"/>
              </a:buClr>
              <a:buFont typeface="NikoshBAN" panose="02000000000000000000" pitchFamily="2" charset="0"/>
              <a:buChar char="*"/>
            </a:pPr>
            <a:r>
              <a:rPr lang="as-IN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মনসা </a:t>
            </a:r>
            <a:r>
              <a:rPr lang="as-I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দেবীর পরিচয়  ব্যাখ্যা করতে পারবে</a:t>
            </a:r>
            <a:r>
              <a:rPr lang="as-IN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b="1" dirty="0" smtClean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Clr>
                <a:srgbClr val="FF0000"/>
              </a:buClr>
              <a:buFont typeface="NikoshBAN" panose="02000000000000000000" pitchFamily="2" charset="0"/>
              <a:buChar char="*"/>
            </a:pPr>
            <a:r>
              <a:rPr lang="as-IN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মনসা </a:t>
            </a:r>
            <a:r>
              <a:rPr lang="as-I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দেবীর পূজাপদ্ধতি বর্ণনা করতে পারবে</a:t>
            </a:r>
            <a:r>
              <a:rPr lang="as-IN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b="1" dirty="0" smtClean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Clr>
                <a:srgbClr val="FF0000"/>
              </a:buClr>
              <a:buFont typeface="NikoshBAN" panose="02000000000000000000" pitchFamily="2" charset="0"/>
              <a:buChar char="*"/>
            </a:pPr>
            <a:r>
              <a:rPr lang="as-IN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মনসা </a:t>
            </a:r>
            <a:r>
              <a:rPr lang="as-I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পূজার প্রণামমন্ত্র বলতে এবং সরলার্থ </a:t>
            </a:r>
            <a:r>
              <a:rPr lang="as-IN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 </a:t>
            </a:r>
            <a:r>
              <a:rPr lang="as-I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পারবে। </a:t>
            </a: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-12200" y="1576558"/>
            <a:ext cx="12192000" cy="15766"/>
          </a:xfrm>
          <a:prstGeom prst="line">
            <a:avLst/>
          </a:prstGeom>
          <a:ln w="76200">
            <a:solidFill>
              <a:srgbClr val="002060">
                <a:alpha val="60000"/>
              </a:srgb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742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620" y="339295"/>
            <a:ext cx="10972800" cy="951835"/>
          </a:xfrm>
        </p:spPr>
        <p:txBody>
          <a:bodyPr/>
          <a:lstStyle/>
          <a:p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ছবিগুলোর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দিকে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করঃ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3282" t="5946" r="21613"/>
          <a:stretch/>
        </p:blipFill>
        <p:spPr>
          <a:xfrm>
            <a:off x="8233869" y="1506804"/>
            <a:ext cx="3817625" cy="43796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06" y="1492624"/>
            <a:ext cx="3664920" cy="4379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835" y="1506804"/>
            <a:ext cx="3817625" cy="43796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261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1"/>
          <p:cNvSpPr/>
          <p:nvPr/>
        </p:nvSpPr>
        <p:spPr>
          <a:xfrm>
            <a:off x="-1" y="1081606"/>
            <a:ext cx="5637885" cy="1479398"/>
          </a:xfrm>
          <a:prstGeom prst="homePlate">
            <a:avLst/>
          </a:prstGeom>
          <a:solidFill>
            <a:srgbClr val="B97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98354" y="1313474"/>
            <a:ext cx="77333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6000" b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দেব</a:t>
            </a:r>
            <a:r>
              <a:rPr lang="en-US" sz="6000" b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as-IN" sz="6000" b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দেবী </a:t>
            </a:r>
            <a:r>
              <a:rPr lang="as-IN" sz="6000" b="1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কাকে বলে? </a:t>
            </a:r>
          </a:p>
        </p:txBody>
      </p:sp>
      <p:sp>
        <p:nvSpPr>
          <p:cNvPr id="4" name="Rectangle 3"/>
          <p:cNvSpPr/>
          <p:nvPr/>
        </p:nvSpPr>
        <p:spPr>
          <a:xfrm>
            <a:off x="3375545" y="2951666"/>
            <a:ext cx="774737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ঈশ্বর যখন নিজের কোনো </a:t>
            </a:r>
            <a:r>
              <a:rPr lang="as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</a:t>
            </a:r>
            <a:r>
              <a:rPr lang="en-US" sz="40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ণ </a:t>
            </a:r>
            <a:r>
              <a:rPr lang="as-IN" sz="40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কোনো বিশেষ আকার বা </a:t>
            </a:r>
            <a:r>
              <a:rPr lang="as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রুপে </a:t>
            </a:r>
            <a:r>
              <a:rPr lang="as-IN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প্রকাশ করেন তখন তাকে দেব-দেবী বলে।</a:t>
            </a:r>
          </a:p>
        </p:txBody>
      </p:sp>
    </p:spTree>
    <p:extLst>
      <p:ext uri="{BB962C8B-B14F-4D97-AF65-F5344CB8AC3E}">
        <p14:creationId xmlns:p14="http://schemas.microsoft.com/office/powerpoint/2010/main" val="4053833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5755 7.40741E-7 L 2.08333E-7 7.40741E-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78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agon 5"/>
          <p:cNvSpPr/>
          <p:nvPr/>
        </p:nvSpPr>
        <p:spPr>
          <a:xfrm>
            <a:off x="-1" y="1081606"/>
            <a:ext cx="4721656" cy="1479398"/>
          </a:xfrm>
          <a:prstGeom prst="homePlate">
            <a:avLst/>
          </a:prstGeom>
          <a:solidFill>
            <a:srgbClr val="B97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8354" y="1313474"/>
            <a:ext cx="77333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7200" b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 পাঠ</a:t>
            </a:r>
          </a:p>
        </p:txBody>
      </p:sp>
      <p:sp>
        <p:nvSpPr>
          <p:cNvPr id="8" name="Rectangle 7"/>
          <p:cNvSpPr/>
          <p:nvPr/>
        </p:nvSpPr>
        <p:spPr>
          <a:xfrm>
            <a:off x="1514850" y="3429000"/>
            <a:ext cx="97731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মনসাদেবীর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পরিচয়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ও 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পূজা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পদ্ধতি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 </a:t>
            </a:r>
            <a:endParaRPr lang="as-IN" sz="48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735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8347 -0.00347 L -0.00065 -0.0011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41" y="11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7" grpId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1"/>
          <p:cNvSpPr/>
          <p:nvPr/>
        </p:nvSpPr>
        <p:spPr>
          <a:xfrm>
            <a:off x="0" y="222195"/>
            <a:ext cx="4263540" cy="1479398"/>
          </a:xfrm>
          <a:prstGeom prst="homePlate">
            <a:avLst/>
          </a:prstGeom>
          <a:solidFill>
            <a:srgbClr val="B97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98354" y="454063"/>
            <a:ext cx="77333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6000" b="1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চিত্রটি লক্ষ্য কর </a:t>
            </a:r>
          </a:p>
        </p:txBody>
      </p:sp>
      <p:sp>
        <p:nvSpPr>
          <p:cNvPr id="4" name="Rectangle 3"/>
          <p:cNvSpPr/>
          <p:nvPr/>
        </p:nvSpPr>
        <p:spPr>
          <a:xfrm>
            <a:off x="751325" y="2422335"/>
            <a:ext cx="774737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3600" dirty="0">
                <a:ln w="0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দেবীর নাম কী? </a:t>
            </a:r>
            <a:endParaRPr lang="en-US" sz="3600" dirty="0" smtClean="0">
              <a:ln w="0">
                <a:noFill/>
              </a:ln>
              <a:solidFill>
                <a:schemeClr val="accent2">
                  <a:lumMod val="5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as-IN" sz="3600" dirty="0" smtClean="0">
                <a:ln w="0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দেবীর </a:t>
            </a:r>
            <a:r>
              <a:rPr lang="as-IN" sz="3600" dirty="0">
                <a:ln w="0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হাত কয়টি ? </a:t>
            </a:r>
          </a:p>
          <a:p>
            <a:r>
              <a:rPr lang="as-IN" sz="3600" dirty="0">
                <a:ln w="0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তিনি কী কাপড় পরিধান করেন</a:t>
            </a:r>
            <a:r>
              <a:rPr lang="as-IN" sz="3600" dirty="0" smtClean="0">
                <a:ln w="0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 smtClean="0">
              <a:ln w="0">
                <a:noFill/>
              </a:ln>
              <a:solidFill>
                <a:schemeClr val="accent2">
                  <a:lumMod val="5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as-IN" sz="3600" dirty="0" smtClean="0">
                <a:ln w="0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দেবীর </a:t>
            </a:r>
            <a:r>
              <a:rPr lang="as-IN" sz="3600" dirty="0">
                <a:ln w="0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বাহন কী? </a:t>
            </a:r>
          </a:p>
          <a:p>
            <a:r>
              <a:rPr lang="as-IN" sz="3600" dirty="0">
                <a:ln w="0"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দেবীর কাছে কয়টি সাপ থাকে?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3282" t="5946" r="21613"/>
          <a:stretch/>
        </p:blipFill>
        <p:spPr>
          <a:xfrm>
            <a:off x="8233870" y="0"/>
            <a:ext cx="3956605" cy="358367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227609" y="2547719"/>
            <a:ext cx="14398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2000" b="1" dirty="0">
                <a:solidFill>
                  <a:srgbClr val="FF0000"/>
                </a:solidFill>
              </a:rPr>
              <a:t>মনসা দেবী </a:t>
            </a:r>
            <a:endParaRPr lang="en-US" sz="2000" b="1" dirty="0" smtClean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38933" y="3075480"/>
            <a:ext cx="8931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2000" b="1" dirty="0">
                <a:solidFill>
                  <a:srgbClr val="FF0000"/>
                </a:solidFill>
              </a:rPr>
              <a:t>চারটি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238933" y="3635869"/>
            <a:ext cx="59515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000" b="1" dirty="0">
                <a:solidFill>
                  <a:srgbClr val="FF0000"/>
                </a:solidFill>
              </a:rPr>
              <a:t>ভোরের সূর্যের আলোর মত লাল রঙের কাপড়। </a:t>
            </a:r>
          </a:p>
        </p:txBody>
      </p:sp>
      <p:sp>
        <p:nvSpPr>
          <p:cNvPr id="9" name="Rectangle 8"/>
          <p:cNvSpPr/>
          <p:nvPr/>
        </p:nvSpPr>
        <p:spPr>
          <a:xfrm>
            <a:off x="6299847" y="4721826"/>
            <a:ext cx="8322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2000" b="1" dirty="0">
                <a:solidFill>
                  <a:srgbClr val="FF0000"/>
                </a:solidFill>
              </a:rPr>
              <a:t>আটটি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82054" y="4158996"/>
            <a:ext cx="676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2000" b="1" dirty="0">
                <a:solidFill>
                  <a:srgbClr val="FF0000"/>
                </a:solidFill>
              </a:rPr>
              <a:t>হাঁস 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61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9896 2.22222E-6 L 2.08333E-7 2.22222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48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3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1"/>
          <p:cNvSpPr/>
          <p:nvPr/>
        </p:nvSpPr>
        <p:spPr>
          <a:xfrm>
            <a:off x="-1" y="222195"/>
            <a:ext cx="5332475" cy="1374345"/>
          </a:xfrm>
          <a:prstGeom prst="homePlate">
            <a:avLst/>
          </a:prstGeom>
          <a:solidFill>
            <a:srgbClr val="B972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98354" y="460133"/>
            <a:ext cx="77333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4800" b="1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দেবী মনসার পূজা </a:t>
            </a:r>
            <a:r>
              <a:rPr lang="as-IN" sz="4800" b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পদ্ধতি</a:t>
            </a:r>
            <a:endParaRPr lang="as-IN" sz="4800" b="1" dirty="0">
              <a:ln w="0"/>
              <a:solidFill>
                <a:srgbClr val="002060"/>
              </a:solidFill>
              <a:effectLst>
                <a:reflection blurRad="6350" stA="53000" endA="300" endPos="35500" dir="5400000" sy="-9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2024" y="1957098"/>
            <a:ext cx="5374673" cy="294380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75929" y="2084499"/>
            <a:ext cx="63434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5" algn="r"/>
            <a:r>
              <a:rPr lang="as-IN" sz="2800" dirty="0"/>
              <a:t>পূজার প্রারম্ভে সংকল্প গ্রহন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559118" y="2607719"/>
            <a:ext cx="33602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as-IN" sz="2800" dirty="0"/>
              <a:t>মনসার প্রতিমা স্থাপন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5180" y="3107447"/>
            <a:ext cx="14341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800" dirty="0"/>
              <a:t>আচমন</a:t>
            </a:r>
            <a:endParaRPr lang="en-US" sz="2800" dirty="0"/>
          </a:p>
        </p:txBody>
      </p:sp>
      <p:sp>
        <p:nvSpPr>
          <p:cNvPr id="15" name="Rectangle 14"/>
          <p:cNvSpPr/>
          <p:nvPr/>
        </p:nvSpPr>
        <p:spPr>
          <a:xfrm>
            <a:off x="721688" y="3630667"/>
            <a:ext cx="61366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as-IN" sz="2800" dirty="0"/>
              <a:t>চক্ষুদান প্রভৃতি বিধি অনুসরন </a:t>
            </a:r>
            <a:r>
              <a:rPr lang="as-IN" sz="2800" dirty="0" smtClean="0"/>
              <a:t>করতে</a:t>
            </a:r>
            <a:r>
              <a:rPr lang="en-US" sz="2800" dirty="0" smtClean="0"/>
              <a:t> </a:t>
            </a:r>
            <a:r>
              <a:rPr lang="as-IN" sz="2800" dirty="0" smtClean="0"/>
              <a:t>হয় </a:t>
            </a:r>
            <a:endParaRPr lang="as-IN" sz="2800" dirty="0"/>
          </a:p>
        </p:txBody>
      </p:sp>
    </p:spTree>
    <p:extLst>
      <p:ext uri="{BB962C8B-B14F-4D97-AF65-F5344CB8AC3E}">
        <p14:creationId xmlns:p14="http://schemas.microsoft.com/office/powerpoint/2010/main" val="3205469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9896 2.22222E-6 L 2.08333E-7 2.22222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48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3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1795</TotalTime>
  <Words>260</Words>
  <Application>Microsoft Office PowerPoint</Application>
  <PresentationFormat>Widescreen</PresentationFormat>
  <Paragraphs>56</Paragraphs>
  <Slides>14</Slides>
  <Notes>1</Notes>
  <HiddenSlides>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Nikosh</vt:lpstr>
      <vt:lpstr>NikoshBAN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নিচের ছবিগুলোর দিকে লক্ষ্য করঃ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Dhiman Kumar Biswas</cp:lastModifiedBy>
  <cp:revision>84</cp:revision>
  <dcterms:created xsi:type="dcterms:W3CDTF">2013-08-21T19:17:07Z</dcterms:created>
  <dcterms:modified xsi:type="dcterms:W3CDTF">2019-12-23T07:41:26Z</dcterms:modified>
</cp:coreProperties>
</file>