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81" r:id="rId2"/>
    <p:sldId id="261" r:id="rId3"/>
    <p:sldId id="263" r:id="rId4"/>
    <p:sldId id="264" r:id="rId5"/>
    <p:sldId id="265" r:id="rId6"/>
    <p:sldId id="256" r:id="rId7"/>
    <p:sldId id="283" r:id="rId8"/>
    <p:sldId id="284" r:id="rId9"/>
    <p:sldId id="286" r:id="rId10"/>
    <p:sldId id="276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57DB3-E42E-4E05-8DC7-20BFC6A2651F}" type="datetimeFigureOut">
              <a:rPr lang="en-US" smtClean="0"/>
              <a:t>12/23/2019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93729-ABA5-405A-8979-BDB7C8559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22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0CBD7-3C4A-44B6-80DA-01F41944BD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12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FFB6C-5DF5-4F13-8746-A3B4A29609AA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103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8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12" y="1466909"/>
            <a:ext cx="8909588" cy="523869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2012" y="143470"/>
            <a:ext cx="8909588" cy="1323439"/>
          </a:xfrm>
          <a:prstGeom prst="rect">
            <a:avLst/>
          </a:prstGeom>
          <a:solidFill>
            <a:srgbClr val="92D050"/>
          </a:solidFill>
          <a:ln w="57150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8000" b="1" dirty="0" smtClean="0">
                <a:ln/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5400" b="1" dirty="0">
              <a:ln/>
            </a:endParaRPr>
          </a:p>
        </p:txBody>
      </p:sp>
    </p:spTree>
    <p:extLst>
      <p:ext uri="{BB962C8B-B14F-4D97-AF65-F5344CB8AC3E}">
        <p14:creationId xmlns:p14="http://schemas.microsoft.com/office/powerpoint/2010/main" val="415846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00800" y="2514600"/>
            <a:ext cx="228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মিনিট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152531" y="914400"/>
            <a:ext cx="4562545" cy="1175247"/>
            <a:chOff x="2362200" y="914400"/>
            <a:chExt cx="4562545" cy="1175247"/>
          </a:xfrm>
        </p:grpSpPr>
        <p:sp>
          <p:nvSpPr>
            <p:cNvPr id="5" name="Rounded Rectangle 4"/>
            <p:cNvSpPr/>
            <p:nvPr/>
          </p:nvSpPr>
          <p:spPr>
            <a:xfrm>
              <a:off x="2362200" y="914400"/>
              <a:ext cx="4562545" cy="990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567490" y="1043207"/>
              <a:ext cx="4267200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400" b="1" dirty="0" smtClean="0">
                  <a:latin typeface="NikoshBAN" pitchFamily="2" charset="0"/>
                  <a:cs typeface="NikoshBAN" pitchFamily="2" charset="0"/>
                </a:rPr>
                <a:t>একক </a:t>
              </a:r>
              <a:r>
                <a:rPr lang="bn-BD" sz="4400" b="1" dirty="0" smtClean="0">
                  <a:latin typeface="NikoshBAN" pitchFamily="2" charset="0"/>
                  <a:cs typeface="NikoshBAN" pitchFamily="2" charset="0"/>
                </a:rPr>
                <a:t>কাজ </a:t>
              </a:r>
              <a:endParaRPr lang="en-US" sz="4400" b="1" dirty="0">
                <a:latin typeface="NikoshBAN" pitchFamily="2" charset="0"/>
                <a:cs typeface="NikoshBAN" pitchFamily="2" charset="0"/>
              </a:endParaRPr>
            </a:p>
            <a:p>
              <a:endParaRPr lang="en-US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94401" y="3253264"/>
            <a:ext cx="8292399" cy="1895564"/>
            <a:chOff x="428171" y="347617"/>
            <a:chExt cx="8292399" cy="1438364"/>
          </a:xfrm>
        </p:grpSpPr>
        <p:sp>
          <p:nvSpPr>
            <p:cNvPr id="12" name="Round Diagonal Corner Rectangle 11"/>
            <p:cNvSpPr/>
            <p:nvPr/>
          </p:nvSpPr>
          <p:spPr>
            <a:xfrm>
              <a:off x="457200" y="347617"/>
              <a:ext cx="8263370" cy="1438364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428171" y="598809"/>
                  <a:ext cx="8146245" cy="109765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IN" sz="3600" dirty="0" smtClean="0">
                      <a:latin typeface="NikoshBAN" pitchFamily="2" charset="0"/>
                      <a:cs typeface="NikoshBAN" pitchFamily="2" charset="0"/>
                    </a:rPr>
                    <a:t>সমস্যা-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: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bn-IN" sz="3600" b="1" i="1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−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𝟑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𝒂</m:t>
                      </m:r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+</m:t>
                      </m:r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𝟏</m:t>
                      </m:r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𝟎</m:t>
                      </m:r>
                    </m:oMath>
                  </a14:m>
                  <a:r>
                    <a:rPr lang="en-US" sz="3600" b="1" dirty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bn-IN" sz="3600" b="1" dirty="0">
                      <a:latin typeface="NikoshBAN" pitchFamily="2" charset="0"/>
                      <a:cs typeface="NikoshBAN" pitchFamily="2" charset="0"/>
                    </a:rPr>
                    <a:t>হলে,</a:t>
                  </a:r>
                  <a14:m>
                    <m:oMath xmlns:m="http://schemas.openxmlformats.org/officeDocument/2006/math">
                      <m:r>
                        <a:rPr lang="en-US" sz="3600" b="1" i="0" smtClean="0">
                          <a:latin typeface="Cambria Math"/>
                          <a:cs typeface="NikoshBAN" pitchFamily="2" charset="0"/>
                        </a:rPr>
                        <m:t>𝐚</m:t>
                      </m:r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+</m:t>
                      </m:r>
                      <m:f>
                        <m:fPr>
                          <m:ctrlPr>
                            <a:rPr lang="en-US" sz="3600" b="1" i="1"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en-US" sz="3600" b="1" i="1">
                              <a:latin typeface="Cambria Math"/>
                              <a:cs typeface="NikoshBAN" pitchFamily="2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𝒂</m:t>
                          </m:r>
                        </m:den>
                      </m:f>
                    </m:oMath>
                  </a14:m>
                  <a:r>
                    <a:rPr lang="en-US" sz="3600" b="1" dirty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bn-IN" sz="3600" b="1" dirty="0">
                      <a:latin typeface="NikoshBAN" pitchFamily="2" charset="0"/>
                      <a:cs typeface="NikoshBAN" pitchFamily="2" charset="0"/>
                    </a:rPr>
                    <a:t>এর মান কত? </a:t>
                  </a:r>
                  <a:endParaRPr lang="en-US" sz="3600" b="1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8171" y="598809"/>
                  <a:ext cx="8146245" cy="109765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2320" b="-151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22976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76200" y="241995"/>
            <a:ext cx="8839200" cy="1715869"/>
            <a:chOff x="76200" y="241995"/>
            <a:chExt cx="8839200" cy="1715869"/>
          </a:xfrm>
        </p:grpSpPr>
        <p:sp>
          <p:nvSpPr>
            <p:cNvPr id="3" name="Round Diagonal Corner Rectangle 2"/>
            <p:cNvSpPr/>
            <p:nvPr/>
          </p:nvSpPr>
          <p:spPr>
            <a:xfrm>
              <a:off x="76200" y="241995"/>
              <a:ext cx="8839200" cy="1524000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3165673" y="381000"/>
              <a:ext cx="2010487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bn-BD" sz="6000" b="1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মূল্যায়ন</a:t>
              </a:r>
              <a:endParaRPr lang="en-US" sz="6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989618" y="1219200"/>
              <a:ext cx="168332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সময়ঃ ৩ মিনিট  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  <a:p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09576" y="2062430"/>
            <a:ext cx="8292399" cy="2757124"/>
            <a:chOff x="428171" y="347617"/>
            <a:chExt cx="8292399" cy="1438364"/>
          </a:xfrm>
        </p:grpSpPr>
        <p:sp>
          <p:nvSpPr>
            <p:cNvPr id="14" name="Round Diagonal Corner Rectangle 13"/>
            <p:cNvSpPr/>
            <p:nvPr/>
          </p:nvSpPr>
          <p:spPr>
            <a:xfrm>
              <a:off x="457200" y="347617"/>
              <a:ext cx="8263370" cy="1438364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428171" y="460351"/>
                  <a:ext cx="8146245" cy="10436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IN" sz="3600" dirty="0" smtClean="0">
                      <a:latin typeface="NikoshBAN" pitchFamily="2" charset="0"/>
                      <a:cs typeface="NikoshBAN" pitchFamily="2" charset="0"/>
                    </a:rPr>
                    <a:t>সমস্যা-১</a:t>
                  </a:r>
                  <a:endParaRPr lang="bn-IN" sz="3600" dirty="0">
                    <a:latin typeface="NikoshBAN" pitchFamily="2" charset="0"/>
                    <a:cs typeface="NikoshBAN" pitchFamily="2" charset="0"/>
                  </a:endParaRPr>
                </a:p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bn-IN" sz="3600" b="1" i="1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3600" b="1" i="1">
                              <a:latin typeface="Cambria Math"/>
                              <a:cs typeface="NikoshBAN" pitchFamily="2" charset="0"/>
                            </a:rPr>
                            <m:t>𝒙</m:t>
                          </m:r>
                        </m:e>
                        <m:sup>
                          <m:r>
                            <a:rPr lang="en-US" sz="3600" b="1" i="1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−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𝟕</m:t>
                      </m:r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𝒙</m:t>
                      </m:r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+</m:t>
                      </m:r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𝟏</m:t>
                      </m:r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𝟎</m:t>
                      </m:r>
                    </m:oMath>
                  </a14:m>
                  <a:r>
                    <a:rPr lang="en-US" sz="3600" b="1" dirty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bn-IN" sz="3600" b="1" dirty="0">
                      <a:latin typeface="NikoshBAN" pitchFamily="2" charset="0"/>
                      <a:cs typeface="NikoshBAN" pitchFamily="2" charset="0"/>
                    </a:rPr>
                    <a:t>হলে,</a:t>
                  </a:r>
                  <a14:m>
                    <m:oMath xmlns:m="http://schemas.openxmlformats.org/officeDocument/2006/math"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𝒙</m:t>
                      </m:r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+</m:t>
                      </m:r>
                      <m:f>
                        <m:fPr>
                          <m:ctrlPr>
                            <a:rPr lang="en-US" sz="3600" b="1" i="1"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en-US" sz="3600" b="1" i="1">
                              <a:latin typeface="Cambria Math"/>
                              <a:cs typeface="NikoshBAN" pitchFamily="2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600" b="1" i="1">
                              <a:latin typeface="Cambria Math"/>
                              <a:cs typeface="NikoshBAN" pitchFamily="2" charset="0"/>
                            </a:rPr>
                            <m:t>𝒙</m:t>
                          </m:r>
                        </m:den>
                      </m:f>
                    </m:oMath>
                  </a14:m>
                  <a:r>
                    <a:rPr lang="en-US" sz="3600" b="1" dirty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bn-IN" sz="3600" b="1" dirty="0">
                      <a:latin typeface="NikoshBAN" pitchFamily="2" charset="0"/>
                      <a:cs typeface="NikoshBAN" pitchFamily="2" charset="0"/>
                    </a:rPr>
                    <a:t>এর মান কত? </a:t>
                  </a:r>
                  <a:endParaRPr lang="en-US" sz="3600" b="1" dirty="0">
                    <a:latin typeface="NikoshBAN" pitchFamily="2" charset="0"/>
                    <a:cs typeface="NikoshBAN" pitchFamily="2" charset="0"/>
                  </a:endParaRPr>
                </a:p>
                <a:p>
                  <a:r>
                    <a:rPr lang="bn-IN" sz="3600" b="1" dirty="0">
                      <a:latin typeface="NikoshBAN" pitchFamily="2" charset="0"/>
                      <a:cs typeface="NikoshBAN" pitchFamily="2" charset="0"/>
                    </a:rPr>
                    <a:t>	 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   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 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ক)</a:t>
                  </a:r>
                  <a:r>
                    <a:rPr lang="en-US" sz="3600" b="1" dirty="0"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 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খ) </a:t>
                  </a:r>
                  <a:r>
                    <a:rPr lang="en-US" sz="3600" b="1" dirty="0" smtClean="0"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 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গ)</a:t>
                  </a:r>
                  <a:r>
                    <a:rPr lang="en-US" sz="3600" b="1" dirty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3600" b="1" dirty="0" smtClean="0">
                      <a:latin typeface="Times New Roman" pitchFamily="18" charset="0"/>
                      <a:cs typeface="Times New Roman" pitchFamily="18" charset="0"/>
                    </a:rPr>
                    <a:t>5  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ঘ)</a:t>
                  </a:r>
                  <a:r>
                    <a:rPr lang="en-US" sz="3600" b="1" dirty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3600" b="1" dirty="0" smtClean="0">
                      <a:latin typeface="Times New Roman" pitchFamily="18" charset="0"/>
                      <a:cs typeface="Times New Roman" pitchFamily="18" charset="0"/>
                    </a:rPr>
                    <a:t>7</a:t>
                  </a:r>
                  <a:endParaRPr lang="en-US" sz="3600" b="1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8171" y="460351"/>
                  <a:ext cx="8146245" cy="1043666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2244" t="-4573" b="-1128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" name="Rectangle 5"/>
          <p:cNvSpPr/>
          <p:nvPr/>
        </p:nvSpPr>
        <p:spPr>
          <a:xfrm>
            <a:off x="5183087" y="3735127"/>
            <a:ext cx="1066800" cy="4572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08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p Arrow 2"/>
          <p:cNvSpPr/>
          <p:nvPr/>
        </p:nvSpPr>
        <p:spPr>
          <a:xfrm>
            <a:off x="1419046" y="228599"/>
            <a:ext cx="6147495" cy="128289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</a:rPr>
              <a:t>বাড়ীর কাজ </a:t>
            </a:r>
            <a:endParaRPr lang="en-US" sz="4000" b="1" dirty="0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57200" y="1511494"/>
            <a:ext cx="8298006" cy="4736906"/>
            <a:chOff x="457200" y="347617"/>
            <a:chExt cx="8298006" cy="1438364"/>
          </a:xfrm>
        </p:grpSpPr>
        <p:sp>
          <p:nvSpPr>
            <p:cNvPr id="7" name="Round Diagonal Corner Rectangle 6"/>
            <p:cNvSpPr/>
            <p:nvPr/>
          </p:nvSpPr>
          <p:spPr>
            <a:xfrm>
              <a:off x="457200" y="347617"/>
              <a:ext cx="8263370" cy="1438364"/>
            </a:xfrm>
            <a:prstGeom prst="round2Diag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TextBox 7"/>
                <p:cNvSpPr txBox="1"/>
                <p:nvPr/>
              </p:nvSpPr>
              <p:spPr>
                <a:xfrm>
                  <a:off x="608961" y="528450"/>
                  <a:ext cx="8146245" cy="125539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IN" sz="3600" dirty="0" smtClean="0">
                      <a:latin typeface="NikoshBAN" pitchFamily="2" charset="0"/>
                      <a:cs typeface="NikoshBAN" pitchFamily="2" charset="0"/>
                    </a:rPr>
                    <a:t>সৃজনশীল-১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: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</a:p>
                <a:p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𝒑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+</m:t>
                      </m:r>
                      <m:f>
                        <m:fPr>
                          <m:ctrlP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𝒑</m:t>
                          </m:r>
                        </m:den>
                      </m:f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𝟓</m:t>
                      </m:r>
                    </m:oMath>
                  </a14:m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এবং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 </a:t>
                  </a:r>
                  <a14:m>
                    <m:oMath xmlns:m="http://schemas.openxmlformats.org/officeDocument/2006/math">
                      <m:r>
                        <a:rPr lang="en-US" sz="3600" b="1" i="0" smtClean="0">
                          <a:latin typeface="Cambria Math"/>
                          <a:cs typeface="NikoshBAN" pitchFamily="2" charset="0"/>
                        </a:rPr>
                        <m:t>𝐚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−</m:t>
                      </m:r>
                      <m:f>
                        <m:fPr>
                          <m:ctrlPr>
                            <a:rPr lang="en-US" sz="3600" b="1" i="1"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en-US" sz="3600" b="1" i="1">
                              <a:latin typeface="Cambria Math"/>
                              <a:cs typeface="NikoshBAN" pitchFamily="2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𝒂</m:t>
                          </m:r>
                        </m:den>
                      </m:f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𝟓</m:t>
                      </m:r>
                    </m:oMath>
                  </a14:m>
                  <a:r>
                    <a:rPr lang="bn-IN" sz="3600" b="1" dirty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        	</a:t>
                  </a:r>
                  <a:endParaRPr lang="bn-IN" sz="3600" b="1" dirty="0" smtClean="0">
                    <a:latin typeface="NikoshBAN" pitchFamily="2" charset="0"/>
                    <a:cs typeface="NikoshBAN" pitchFamily="2" charset="0"/>
                  </a:endParaRPr>
                </a:p>
                <a:p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ক)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bn-IN" sz="36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𝒙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−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𝟐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𝒙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+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𝟏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𝟎</m:t>
                      </m:r>
                    </m:oMath>
                  </a14:m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হলে,</a:t>
                  </a:r>
                  <a14:m>
                    <m:oMath xmlns:m="http://schemas.openxmlformats.org/officeDocument/2006/math"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𝒙</m:t>
                      </m:r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+</m:t>
                      </m:r>
                      <m:f>
                        <m:fPr>
                          <m:ctrlPr>
                            <a:rPr lang="en-US" sz="3600" b="1" i="1"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en-US" sz="3600" b="1" i="1">
                              <a:latin typeface="Cambria Math"/>
                              <a:cs typeface="NikoshBAN" pitchFamily="2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𝒙</m:t>
                          </m:r>
                        </m:den>
                      </m:f>
                    </m:oMath>
                  </a14:m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এর মান কত? </a:t>
                  </a:r>
                  <a:endParaRPr lang="en-US" sz="3600" b="1" dirty="0" smtClean="0">
                    <a:latin typeface="NikoshBAN" pitchFamily="2" charset="0"/>
                    <a:cs typeface="NikoshBAN" pitchFamily="2" charset="0"/>
                  </a:endParaRPr>
                </a:p>
                <a:p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খ) 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bn-IN" sz="36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𝒑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𝟒</m:t>
                          </m:r>
                        </m:sup>
                      </m:sSup>
                      <m:r>
                        <a:rPr lang="bn-IN" sz="3600" b="1" i="1" smtClean="0">
                          <a:latin typeface="Cambria Math"/>
                          <a:cs typeface="NikoshBAN" pitchFamily="2" charset="0"/>
                        </a:rPr>
                        <m:t>+</m:t>
                      </m:r>
                      <m:f>
                        <m:fPr>
                          <m:ctrlPr>
                            <a:rPr lang="bn-IN" sz="36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bn-IN" sz="3600" b="1" i="1" smtClean="0">
                                  <a:latin typeface="Cambria Math"/>
                                  <a:cs typeface="NikoshBAN" pitchFamily="2" charset="0"/>
                                </a:rPr>
                              </m:ctrlPr>
                            </m:sSupPr>
                            <m:e>
                              <m:r>
                                <a:rPr lang="en-US" sz="3600" b="1" i="1" smtClean="0">
                                  <a:latin typeface="Cambria Math"/>
                                  <a:cs typeface="NikoshBAN" pitchFamily="2" charset="0"/>
                                </a:rPr>
                                <m:t>𝒑</m:t>
                              </m:r>
                            </m:e>
                            <m:sup>
                              <m:r>
                                <a:rPr lang="en-US" sz="3600" b="1" i="1" smtClean="0">
                                  <a:latin typeface="Cambria Math"/>
                                  <a:cs typeface="NikoshBAN" pitchFamily="2" charset="0"/>
                                </a:rPr>
                                <m:t>𝟒</m:t>
                              </m:r>
                            </m:sup>
                          </m:sSup>
                        </m:den>
                      </m:f>
                    </m:oMath>
                  </a14:m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 এর মান নির্নয় কর।</a:t>
                  </a:r>
                  <a:endParaRPr lang="bn-IN" sz="3600" b="1" dirty="0">
                    <a:latin typeface="NikoshBAN" pitchFamily="2" charset="0"/>
                    <a:cs typeface="NikoshBAN" pitchFamily="2" charset="0"/>
                  </a:endParaRPr>
                </a:p>
                <a:p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গ) প্রমাণ কর যে,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bn-IN" sz="36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bn-IN" sz="3600" b="1" i="1" smtClean="0">
                                  <a:latin typeface="Cambria Math"/>
                                  <a:cs typeface="NikoshBAN" pitchFamily="2" charset="0"/>
                                </a:rPr>
                              </m:ctrlPr>
                            </m:sSupPr>
                            <m:e>
                              <m:r>
                                <a:rPr lang="en-US" sz="3600" b="1" i="1" smtClean="0">
                                  <a:latin typeface="Cambria Math"/>
                                  <a:cs typeface="NikoshBAN" pitchFamily="2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3600" b="1" i="1" smtClean="0">
                                  <a:latin typeface="Cambria Math"/>
                                  <a:cs typeface="NikoshBAN" pitchFamily="2" charset="0"/>
                                </a:rPr>
                                <m:t>𝟔</m:t>
                              </m:r>
                            </m:sup>
                          </m:sSup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−</m:t>
                          </m:r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bn-IN" sz="3600" b="1" i="1" smtClean="0">
                                  <a:latin typeface="Cambria Math"/>
                                  <a:cs typeface="NikoshBAN" pitchFamily="2" charset="0"/>
                                </a:rPr>
                              </m:ctrlPr>
                            </m:sSupPr>
                            <m:e>
                              <m:r>
                                <a:rPr lang="en-US" sz="3600" b="1" i="1" smtClean="0">
                                  <a:latin typeface="Cambria Math"/>
                                  <a:cs typeface="NikoshBAN" pitchFamily="2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3600" b="1" i="1" smtClean="0">
                                  <a:latin typeface="Cambria Math"/>
                                  <a:cs typeface="NikoshBAN" pitchFamily="2" charset="0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𝟏𝟒𝟎</m:t>
                      </m:r>
                    </m:oMath>
                  </a14:m>
                  <a:endParaRPr lang="en-US" sz="3600" b="1" dirty="0" smtClean="0"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8961" y="528450"/>
                  <a:ext cx="8146245" cy="1255394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2320" t="-2212" r="-973" b="-88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36901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199" y="403286"/>
            <a:ext cx="6071602" cy="605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82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cvv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80556">
            <a:off x="3890740" y="1564144"/>
            <a:ext cx="771525" cy="49179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04800"/>
            <a:ext cx="8229600" cy="112331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IN" sz="7200" dirty="0" smtClean="0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পরিচিতি</a:t>
            </a:r>
            <a:endParaRPr lang="en-US" sz="6600" b="1" dirty="0">
              <a:solidFill>
                <a:schemeClr val="tx1">
                  <a:lumMod val="95000"/>
                  <a:lumOff val="5000"/>
                </a:schemeClr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2532" y="3804241"/>
            <a:ext cx="3333668" cy="29854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IN" sz="32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0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জিয়াউল হক ভূঁঞা</a:t>
            </a:r>
          </a:p>
          <a:p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সহকারী শিক্ষক </a:t>
            </a:r>
            <a:r>
              <a:rPr lang="en-US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গণিত </a:t>
            </a:r>
          </a:p>
          <a:p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ফেনী আলীয়া কামিল মাদ্রাসা</a:t>
            </a:r>
            <a:endParaRPr lang="en-US" sz="28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01830123185</a:t>
            </a:r>
            <a:endParaRPr lang="bn-IN" sz="28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2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184" y="1572682"/>
            <a:ext cx="1932572" cy="24479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5" name="Group 4"/>
          <p:cNvGrpSpPr/>
          <p:nvPr/>
        </p:nvGrpSpPr>
        <p:grpSpPr>
          <a:xfrm>
            <a:off x="4610100" y="2105618"/>
            <a:ext cx="3838327" cy="3416320"/>
            <a:chOff x="4610100" y="2105618"/>
            <a:chExt cx="3838327" cy="3416320"/>
          </a:xfrm>
        </p:grpSpPr>
        <p:sp>
          <p:nvSpPr>
            <p:cNvPr id="3" name="TextBox 2"/>
            <p:cNvSpPr txBox="1"/>
            <p:nvPr/>
          </p:nvSpPr>
          <p:spPr>
            <a:xfrm>
              <a:off x="4790827" y="2105618"/>
              <a:ext cx="3657600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800" b="1" dirty="0" smtClean="0">
                  <a:latin typeface="NikoshBAN" pitchFamily="2" charset="0"/>
                  <a:cs typeface="NikoshBAN" pitchFamily="2" charset="0"/>
                </a:rPr>
                <a:t>পাঠ পরিচিতি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অষ্টম শ্রেণি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বিষয়ঃ গণিত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অধ্যায়ঃ চতুর্থ </a:t>
              </a:r>
              <a:endParaRPr lang="bn-IN" sz="28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2800" b="1" dirty="0" err="1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সময়ঃ</a:t>
              </a:r>
              <a:r>
                <a:rPr lang="en-US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 </a:t>
              </a:r>
              <a:r>
                <a:rPr lang="bn-IN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৪</a:t>
              </a:r>
              <a:r>
                <a:rPr lang="bn-IN" sz="2800" b="1" dirty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৫</a:t>
              </a:r>
              <a:r>
                <a:rPr lang="en-US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 </a:t>
              </a:r>
              <a:r>
                <a:rPr lang="en-US" sz="2800" b="1" dirty="0" err="1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মিনিট</a:t>
              </a:r>
              <a:endParaRPr lang="bn-IN" sz="2800" b="1" dirty="0">
                <a:solidFill>
                  <a:prstClr val="black"/>
                </a:solidFill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r>
                <a:rPr lang="bn-IN" sz="2800" b="1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তারিখঃ </a:t>
              </a:r>
              <a:r>
                <a:rPr lang="bn-IN" sz="2800" b="1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৩০</a:t>
              </a:r>
              <a:r>
                <a:rPr lang="bn-IN" sz="2800" b="1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/১২/১৯</a:t>
              </a:r>
              <a:endParaRPr lang="en-US" sz="2800" b="1" dirty="0">
                <a:solidFill>
                  <a:prstClr val="black"/>
                </a:solidFill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endParaRPr lang="bn-IN" sz="2800" b="1" dirty="0" smtClean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4610100" y="2128837"/>
              <a:ext cx="3657600" cy="6858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183357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1196777" y="3395464"/>
            <a:ext cx="6658087" cy="1147505"/>
            <a:chOff x="609600" y="5105400"/>
            <a:chExt cx="3962400" cy="609600"/>
          </a:xfrm>
        </p:grpSpPr>
        <p:sp>
          <p:nvSpPr>
            <p:cNvPr id="17" name="Rounded Rectangle 16"/>
            <p:cNvSpPr/>
            <p:nvPr/>
          </p:nvSpPr>
          <p:spPr>
            <a:xfrm>
              <a:off x="609600" y="5105400"/>
              <a:ext cx="3962400" cy="60960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775878" y="5203964"/>
                  <a:ext cx="3718585" cy="3500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bn-IN" sz="3600" b="1" i="1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3600" b="1" dirty="0">
                                <a:latin typeface="Times New Roman" pitchFamily="18" charset="0"/>
                                <a:cs typeface="Times New Roman" pitchFamily="18" charset="0"/>
                              </a:rPr>
                              <m:t>(</m:t>
                            </m:r>
                            <m:r>
                              <a:rPr lang="en-US" sz="3600" b="1" i="1" dirty="0">
                                <a:latin typeface="Cambria Math"/>
                                <a:cs typeface="Times New Roman" pitchFamily="18" charset="0"/>
                              </a:rPr>
                              <m:t>𝒂</m:t>
                            </m:r>
                            <m:r>
                              <a:rPr lang="en-US" sz="3600" b="1" i="1">
                                <a:latin typeface="Cambria Math"/>
                                <a:cs typeface="Times New Roman" pitchFamily="18" charset="0"/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en-US" sz="3600" b="1">
                                <a:latin typeface="Cambria Math"/>
                                <a:cs typeface="Times New Roman" pitchFamily="18" charset="0"/>
                              </a:rPr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sz="3600" b="1" dirty="0">
                                <a:latin typeface="Times New Roman" pitchFamily="18" charset="0"/>
                                <a:cs typeface="Times New Roman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600" b="1" i="1" dirty="0">
                                <a:latin typeface="Cambria Math"/>
                                <a:cs typeface="Times New Roman" pitchFamily="18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3600" b="1" dirty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3600" b="1" dirty="0">
                            <a:latin typeface="Cambria Math"/>
                            <a:cs typeface="Times New Roman" pitchFamily="18" charset="0"/>
                          </a:rPr>
                          <m:t>𝟑𝐚𝐛</m:t>
                        </m:r>
                        <m:r>
                          <a:rPr lang="en-US" sz="3600" b="1" dirty="0"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r>
                          <a:rPr lang="en-US" sz="3600" b="1" dirty="0">
                            <a:latin typeface="Cambria Math"/>
                            <a:cs typeface="Times New Roman" pitchFamily="18" charset="0"/>
                          </a:rPr>
                          <m:t>𝐚</m:t>
                        </m:r>
                        <m:r>
                          <a:rPr lang="en-US" sz="3600" b="1" dirty="0"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sz="3600" b="1" dirty="0">
                            <a:latin typeface="Cambria Math"/>
                            <a:cs typeface="Times New Roman" pitchFamily="18" charset="0"/>
                          </a:rPr>
                          <m:t>𝐛</m:t>
                        </m:r>
                        <m:r>
                          <a:rPr lang="en-US" sz="3600" b="1" dirty="0"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36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5878" y="5203964"/>
                  <a:ext cx="3718585" cy="350033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t="-11927" b="-3302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" name="Group 10"/>
          <p:cNvGrpSpPr/>
          <p:nvPr/>
        </p:nvGrpSpPr>
        <p:grpSpPr>
          <a:xfrm>
            <a:off x="2542977" y="2022506"/>
            <a:ext cx="4114800" cy="990600"/>
            <a:chOff x="1219200" y="609600"/>
            <a:chExt cx="7239000" cy="990600"/>
          </a:xfrm>
        </p:grpSpPr>
        <p:sp>
          <p:nvSpPr>
            <p:cNvPr id="13" name="Rounded Rectangle 12"/>
            <p:cNvSpPr/>
            <p:nvPr/>
          </p:nvSpPr>
          <p:spPr>
            <a:xfrm>
              <a:off x="1219200" y="609600"/>
              <a:ext cx="7239000" cy="99060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angle 13"/>
                <p:cNvSpPr/>
                <p:nvPr/>
              </p:nvSpPr>
              <p:spPr>
                <a:xfrm>
                  <a:off x="1524000" y="720179"/>
                  <a:ext cx="6629401" cy="78476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4400" b="1" i="1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/>
                                <a:cs typeface="NikoshBAN" pitchFamily="2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4400" b="1" i="1">
                                <a:latin typeface="Cambria Math"/>
                                <a:cs typeface="NikoshBAN" pitchFamily="2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4400" b="1" i="1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4400" b="1" i="1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/>
                                <a:cs typeface="NikoshBAN" pitchFamily="2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en-US" sz="4400" b="1" i="1">
                                <a:latin typeface="Cambria Math"/>
                                <a:cs typeface="NikoshBAN" pitchFamily="2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4400" b="1" i="1">
                            <a:latin typeface="Cambria Math"/>
                            <a:cs typeface="NikoshBAN" pitchFamily="2" charset="0"/>
                          </a:rPr>
                          <m:t>=</m:t>
                        </m:r>
                        <m:r>
                          <a:rPr lang="en-US" sz="4400" b="1" i="0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?</m:t>
                        </m:r>
                      </m:oMath>
                    </m:oMathPara>
                  </a14:m>
                  <a:endParaRPr lang="en-US" sz="4400" b="1" dirty="0">
                    <a:solidFill>
                      <a:schemeClr val="tx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1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24000" y="720179"/>
                  <a:ext cx="6629401" cy="784767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11628" b="-3798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" name="TextBox 1"/>
          <p:cNvSpPr txBox="1"/>
          <p:nvPr/>
        </p:nvSpPr>
        <p:spPr>
          <a:xfrm>
            <a:off x="914400" y="8382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লক্ষ কর ও উওর দাও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536050" y="2022506"/>
            <a:ext cx="4114800" cy="990600"/>
            <a:chOff x="1219200" y="609600"/>
            <a:chExt cx="7239000" cy="990600"/>
          </a:xfrm>
        </p:grpSpPr>
        <p:sp>
          <p:nvSpPr>
            <p:cNvPr id="16" name="Rounded Rectangle 15"/>
            <p:cNvSpPr/>
            <p:nvPr/>
          </p:nvSpPr>
          <p:spPr>
            <a:xfrm>
              <a:off x="1219200" y="609600"/>
              <a:ext cx="7239000" cy="99060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Rectangle 19"/>
                <p:cNvSpPr/>
                <p:nvPr/>
              </p:nvSpPr>
              <p:spPr>
                <a:xfrm>
                  <a:off x="1524000" y="720179"/>
                  <a:ext cx="6629401" cy="78476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4400" b="1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/>
                                <a:cs typeface="NikoshBAN" pitchFamily="2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4400" b="1" i="1">
                                <a:latin typeface="Cambria Math"/>
                                <a:cs typeface="NikoshBAN" pitchFamily="2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4400" b="1" i="1" smtClean="0"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4400" b="1" i="1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/>
                                <a:cs typeface="NikoshBAN" pitchFamily="2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en-US" sz="4400" b="1" i="1">
                                <a:latin typeface="Cambria Math"/>
                                <a:cs typeface="NikoshBAN" pitchFamily="2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4400" b="1" i="1">
                            <a:latin typeface="Cambria Math"/>
                            <a:cs typeface="NikoshBAN" pitchFamily="2" charset="0"/>
                          </a:rPr>
                          <m:t>=</m:t>
                        </m:r>
                        <m:r>
                          <a:rPr lang="en-US" sz="4400" b="1" i="0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?</m:t>
                        </m:r>
                      </m:oMath>
                    </m:oMathPara>
                  </a14:m>
                  <a:endParaRPr lang="en-US" sz="4400" b="1" dirty="0">
                    <a:solidFill>
                      <a:schemeClr val="tx2">
                        <a:lumMod val="75000"/>
                      </a:schemeClr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20" name="Rectangle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24000" y="720179"/>
                  <a:ext cx="6629401" cy="784767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11628" b="-3798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1" name="Group 20"/>
          <p:cNvGrpSpPr/>
          <p:nvPr/>
        </p:nvGrpSpPr>
        <p:grpSpPr>
          <a:xfrm>
            <a:off x="1175995" y="3395463"/>
            <a:ext cx="6658087" cy="1147505"/>
            <a:chOff x="609600" y="5105400"/>
            <a:chExt cx="3962400" cy="609600"/>
          </a:xfrm>
        </p:grpSpPr>
        <p:sp>
          <p:nvSpPr>
            <p:cNvPr id="22" name="Rounded Rectangle 21"/>
            <p:cNvSpPr/>
            <p:nvPr/>
          </p:nvSpPr>
          <p:spPr>
            <a:xfrm>
              <a:off x="609600" y="5105400"/>
              <a:ext cx="3962400" cy="60960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775878" y="5203964"/>
                  <a:ext cx="3718585" cy="3500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bn-IN" sz="3600" b="1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3600" b="1" dirty="0">
                                <a:latin typeface="Times New Roman" pitchFamily="18" charset="0"/>
                                <a:cs typeface="Times New Roman" pitchFamily="18" charset="0"/>
                              </a:rPr>
                              <m:t>(</m:t>
                            </m:r>
                            <m:r>
                              <a:rPr lang="en-US" sz="3600" b="1" i="1" dirty="0">
                                <a:latin typeface="Cambria Math"/>
                                <a:cs typeface="Times New Roman" pitchFamily="18" charset="0"/>
                              </a:rPr>
                              <m:t>𝒂</m:t>
                            </m:r>
                            <m:r>
                              <a:rPr lang="en-US" sz="3600" b="1" i="1" dirty="0" smtClean="0">
                                <a:latin typeface="Cambria Math"/>
                                <a:cs typeface="Times New Roman" pitchFamily="18" charset="0"/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en-US" sz="3600" b="1">
                                <a:latin typeface="Cambria Math"/>
                                <a:cs typeface="Times New Roman" pitchFamily="18" charset="0"/>
                              </a:rPr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sz="3600" b="1" dirty="0">
                                <a:latin typeface="Times New Roman" pitchFamily="18" charset="0"/>
                                <a:cs typeface="Times New Roman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600" b="1" i="1" dirty="0">
                                <a:latin typeface="Cambria Math"/>
                                <a:cs typeface="Times New Roman" pitchFamily="18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3600" b="1" i="0" dirty="0" smtClean="0"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sz="3600" b="1" dirty="0">
                            <a:latin typeface="Cambria Math"/>
                            <a:cs typeface="Times New Roman" pitchFamily="18" charset="0"/>
                          </a:rPr>
                          <m:t>𝟑𝐚𝐛</m:t>
                        </m:r>
                        <m:r>
                          <a:rPr lang="en-US" sz="3600" b="1" dirty="0"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r>
                          <a:rPr lang="en-US" sz="3600" b="1" dirty="0">
                            <a:latin typeface="Cambria Math"/>
                            <a:cs typeface="Times New Roman" pitchFamily="18" charset="0"/>
                          </a:rPr>
                          <m:t>𝐚</m:t>
                        </m:r>
                        <m:r>
                          <a:rPr lang="en-US" sz="3600" b="1" i="0" dirty="0" smtClean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3600" b="1" dirty="0">
                            <a:latin typeface="Cambria Math"/>
                            <a:cs typeface="Times New Roman" pitchFamily="18" charset="0"/>
                          </a:rPr>
                          <m:t>𝐛</m:t>
                        </m:r>
                        <m:r>
                          <a:rPr lang="en-US" sz="3600" b="1" dirty="0"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36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5878" y="5203964"/>
                  <a:ext cx="3718585" cy="350033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11927" b="-3302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" name="Group 23"/>
          <p:cNvGrpSpPr/>
          <p:nvPr/>
        </p:nvGrpSpPr>
        <p:grpSpPr>
          <a:xfrm>
            <a:off x="393236" y="2211343"/>
            <a:ext cx="8292399" cy="1915807"/>
            <a:chOff x="428171" y="347617"/>
            <a:chExt cx="8292399" cy="1450353"/>
          </a:xfrm>
        </p:grpSpPr>
        <p:sp>
          <p:nvSpPr>
            <p:cNvPr id="25" name="Round Diagonal Corner Rectangle 24"/>
            <p:cNvSpPr/>
            <p:nvPr/>
          </p:nvSpPr>
          <p:spPr>
            <a:xfrm>
              <a:off x="457200" y="347617"/>
              <a:ext cx="8263370" cy="1438364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428171" y="460351"/>
                  <a:ext cx="8146245" cy="133761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IN" sz="3600" dirty="0" smtClean="0">
                      <a:latin typeface="NikoshBAN" pitchFamily="2" charset="0"/>
                      <a:cs typeface="NikoshBAN" pitchFamily="2" charset="0"/>
                    </a:rPr>
                    <a:t>সমস্যা-১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: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𝒂</m:t>
                      </m:r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+</m:t>
                      </m:r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𝒃</m:t>
                      </m:r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𝟐</m:t>
                      </m:r>
                    </m:oMath>
                  </a14:m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এবং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 </a:t>
                  </a:r>
                  <a14:m>
                    <m:oMath xmlns:m="http://schemas.openxmlformats.org/officeDocument/2006/math"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𝒂𝒃</m:t>
                      </m:r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𝟏</m:t>
                      </m:r>
                    </m:oMath>
                  </a14:m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  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হলে,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        	     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𝟑</m:t>
                          </m:r>
                        </m:sup>
                      </m:sSup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+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𝒃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𝟑</m:t>
                          </m:r>
                        </m:sup>
                      </m:sSup>
                    </m:oMath>
                  </a14:m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 এর মান কত? </a:t>
                  </a:r>
                </a:p>
                <a:p>
                  <a:r>
                    <a:rPr lang="bn-IN" sz="3600" b="1" dirty="0">
                      <a:latin typeface="NikoshBAN" pitchFamily="2" charset="0"/>
                      <a:cs typeface="NikoshBAN" pitchFamily="2" charset="0"/>
                    </a:rPr>
                    <a:t>	 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   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 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ক)</a:t>
                  </a:r>
                  <a:r>
                    <a:rPr lang="en-US" sz="3600" b="1" dirty="0"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 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খ) </a:t>
                  </a:r>
                  <a:r>
                    <a:rPr lang="en-US" sz="3600" b="1" dirty="0" smtClean="0"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 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গ)</a:t>
                  </a:r>
                  <a:r>
                    <a:rPr lang="en-US" sz="3600" b="1" dirty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3600" b="1" dirty="0" smtClean="0">
                      <a:latin typeface="Times New Roman" pitchFamily="18" charset="0"/>
                      <a:cs typeface="Times New Roman" pitchFamily="18" charset="0"/>
                    </a:rPr>
                    <a:t>5  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ঘ)</a:t>
                  </a:r>
                  <a:r>
                    <a:rPr lang="en-US" sz="3600" b="1" dirty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3600" b="1" dirty="0" smtClean="0">
                      <a:latin typeface="Times New Roman" pitchFamily="18" charset="0"/>
                      <a:cs typeface="Times New Roman" pitchFamily="18" charset="0"/>
                    </a:rPr>
                    <a:t>7</a:t>
                  </a:r>
                  <a:endParaRPr lang="en-US" sz="3600" b="1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8171" y="460351"/>
                  <a:ext cx="8146245" cy="1337619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2244" t="-4483" r="-3441" b="-1275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47462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990600" y="381000"/>
            <a:ext cx="8005761" cy="2179162"/>
            <a:chOff x="990600" y="381000"/>
            <a:chExt cx="8005761" cy="2179162"/>
          </a:xfrm>
        </p:grpSpPr>
        <p:sp>
          <p:nvSpPr>
            <p:cNvPr id="3" name="Rounded Rectangle 2"/>
            <p:cNvSpPr/>
            <p:nvPr/>
          </p:nvSpPr>
          <p:spPr>
            <a:xfrm>
              <a:off x="990600" y="408709"/>
              <a:ext cx="6781800" cy="121920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1676400" y="399871"/>
              <a:ext cx="3990195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BD" sz="7200" b="1" dirty="0">
                  <a:latin typeface="NikoshBAN" pitchFamily="2" charset="0"/>
                  <a:cs typeface="NikoshBAN" pitchFamily="2" charset="0"/>
                </a:rPr>
                <a:t>আজকের পাঠ</a:t>
              </a:r>
              <a:endParaRPr lang="en-US" sz="7200" dirty="0"/>
            </a:p>
          </p:txBody>
        </p:sp>
        <p:pic>
          <p:nvPicPr>
            <p:cNvPr id="4" name="Picture 2" descr="C:\Users\DOEL\Pictures\Books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548436" y="381000"/>
              <a:ext cx="2447925" cy="2179162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</p:pic>
      </p:grpSp>
      <p:grpSp>
        <p:nvGrpSpPr>
          <p:cNvPr id="9" name="Group 8"/>
          <p:cNvGrpSpPr/>
          <p:nvPr/>
        </p:nvGrpSpPr>
        <p:grpSpPr>
          <a:xfrm>
            <a:off x="609600" y="3352800"/>
            <a:ext cx="8001000" cy="1676400"/>
            <a:chOff x="609600" y="3352800"/>
            <a:chExt cx="8001000" cy="1676400"/>
          </a:xfrm>
        </p:grpSpPr>
        <p:sp>
          <p:nvSpPr>
            <p:cNvPr id="7" name="Parallelogram 6"/>
            <p:cNvSpPr/>
            <p:nvPr/>
          </p:nvSpPr>
          <p:spPr>
            <a:xfrm>
              <a:off x="609600" y="3352800"/>
              <a:ext cx="7848600" cy="1676400"/>
            </a:xfrm>
            <a:prstGeom prst="parallelogram">
              <a:avLst/>
            </a:prstGeom>
            <a:solidFill>
              <a:srgbClr val="92D050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21413" y="3683168"/>
              <a:ext cx="768918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6000" dirty="0" smtClean="0">
                  <a:latin typeface="NikoshBAN" pitchFamily="2" charset="0"/>
                  <a:cs typeface="NikoshBAN" pitchFamily="2" charset="0"/>
                </a:rPr>
                <a:t>বীজগণিতীয় সূত্রাবলি ও প্রয়োগ</a:t>
              </a:r>
              <a:endParaRPr lang="en-US" sz="60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851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" name="Flowchart: Internal Storage 1"/>
            <p:cNvSpPr/>
            <p:nvPr/>
          </p:nvSpPr>
          <p:spPr>
            <a:xfrm>
              <a:off x="0" y="0"/>
              <a:ext cx="9144000" cy="6858000"/>
            </a:xfrm>
            <a:prstGeom prst="flowChartInternalStorage">
              <a:avLst/>
            </a:prstGeom>
            <a:ln w="76200" cmpd="tri">
              <a:solidFill>
                <a:schemeClr val="tx1">
                  <a:alpha val="8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524000" y="207818"/>
              <a:ext cx="5410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b="1" dirty="0">
                  <a:latin typeface="Nikosh" pitchFamily="2" charset="0"/>
                  <a:cs typeface="Nikosh" pitchFamily="2" charset="0"/>
                </a:rPr>
                <a:t>পাঠ শেষে শিক্ষার্থীরা</a:t>
              </a:r>
              <a:r>
                <a:rPr lang="bn-IN" sz="4000" b="1" dirty="0">
                  <a:latin typeface="Nikosh" pitchFamily="2" charset="0"/>
                  <a:cs typeface="Nikosh" pitchFamily="2" charset="0"/>
                </a:rPr>
                <a:t>------ </a:t>
              </a:r>
              <a:endParaRPr lang="en-US" sz="4000" b="1" dirty="0">
                <a:latin typeface="Nikosh" pitchFamily="2" charset="0"/>
                <a:cs typeface="Nikosh" pitchFamily="2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295400" y="1219200"/>
            <a:ext cx="739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১।   ঘনফলের সূত্র প্রয়োগ করে       	বীজগাণিতীয় রাশির সমাধান 	করতে পারবে ।</a:t>
            </a:r>
            <a:endParaRPr lang="bn-IN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10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57200" y="332604"/>
            <a:ext cx="8298006" cy="5619489"/>
            <a:chOff x="457200" y="347617"/>
            <a:chExt cx="8298006" cy="1438364"/>
          </a:xfrm>
        </p:grpSpPr>
        <p:sp>
          <p:nvSpPr>
            <p:cNvPr id="2" name="Round Diagonal Corner Rectangle 1"/>
            <p:cNvSpPr/>
            <p:nvPr/>
          </p:nvSpPr>
          <p:spPr>
            <a:xfrm>
              <a:off x="457200" y="347617"/>
              <a:ext cx="8263370" cy="1438364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608961" y="528450"/>
                  <a:ext cx="8146245" cy="105822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IN" sz="3600" dirty="0" smtClean="0">
                      <a:latin typeface="NikoshBAN" pitchFamily="2" charset="0"/>
                      <a:cs typeface="NikoshBAN" pitchFamily="2" charset="0"/>
                    </a:rPr>
                    <a:t>সৃজনশীল-১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: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</a:p>
                <a:p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𝒑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+</m:t>
                      </m:r>
                      <m:f>
                        <m:fPr>
                          <m:ctrlP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𝒑</m:t>
                          </m:r>
                        </m:den>
                      </m:f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𝟑</m:t>
                      </m:r>
                    </m:oMath>
                  </a14:m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এবং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 </a:t>
                  </a:r>
                  <a14:m>
                    <m:oMath xmlns:m="http://schemas.openxmlformats.org/officeDocument/2006/math"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𝒑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−</m:t>
                      </m:r>
                      <m:f>
                        <m:fPr>
                          <m:ctrlPr>
                            <a:rPr lang="en-US" sz="3600" b="1" i="1"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en-US" sz="3600" b="1" i="1">
                              <a:latin typeface="Cambria Math"/>
                              <a:cs typeface="NikoshBAN" pitchFamily="2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600" b="1" i="1">
                              <a:latin typeface="Cambria Math"/>
                              <a:cs typeface="NikoshBAN" pitchFamily="2" charset="0"/>
                            </a:rPr>
                            <m:t>𝒑</m:t>
                          </m:r>
                        </m:den>
                      </m:f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𝟓</m:t>
                      </m:r>
                    </m:oMath>
                  </a14:m>
                  <a:r>
                    <a:rPr lang="bn-IN" sz="3600" b="1" dirty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        	</a:t>
                  </a:r>
                  <a:endParaRPr lang="bn-IN" sz="3600" b="1" dirty="0" smtClean="0">
                    <a:latin typeface="NikoshBAN" pitchFamily="2" charset="0"/>
                    <a:cs typeface="NikoshBAN" pitchFamily="2" charset="0"/>
                  </a:endParaRPr>
                </a:p>
                <a:p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ক)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bn-IN" sz="36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𝒙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−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𝟒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𝒙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+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𝟏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𝟎</m:t>
                      </m:r>
                    </m:oMath>
                  </a14:m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হলে,</a:t>
                  </a:r>
                  <a14:m>
                    <m:oMath xmlns:m="http://schemas.openxmlformats.org/officeDocument/2006/math"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𝒙</m:t>
                      </m:r>
                      <m:r>
                        <a:rPr lang="en-US" sz="3600" b="1" i="1">
                          <a:latin typeface="Cambria Math"/>
                          <a:cs typeface="NikoshBAN" pitchFamily="2" charset="0"/>
                        </a:rPr>
                        <m:t>+</m:t>
                      </m:r>
                      <m:f>
                        <m:fPr>
                          <m:ctrlPr>
                            <a:rPr lang="en-US" sz="3600" b="1" i="1"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en-US" sz="3600" b="1" i="1">
                              <a:latin typeface="Cambria Math"/>
                              <a:cs typeface="NikoshBAN" pitchFamily="2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𝒙</m:t>
                          </m:r>
                        </m:den>
                      </m:f>
                    </m:oMath>
                  </a14:m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এর মান কত? </a:t>
                  </a:r>
                  <a:endParaRPr lang="en-US" sz="3600" b="1" dirty="0" smtClean="0">
                    <a:latin typeface="NikoshBAN" pitchFamily="2" charset="0"/>
                    <a:cs typeface="NikoshBAN" pitchFamily="2" charset="0"/>
                  </a:endParaRPr>
                </a:p>
                <a:p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খ) </a:t>
                  </a:r>
                  <a:r>
                    <a:rPr lang="en-US" sz="3600" b="1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bn-IN" sz="36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𝒑</m:t>
                          </m:r>
                        </m:e>
                        <m:sup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𝟒</m:t>
                          </m:r>
                        </m:sup>
                      </m:sSup>
                      <m:r>
                        <a:rPr lang="bn-IN" sz="3600" b="1" i="1" smtClean="0">
                          <a:latin typeface="Cambria Math"/>
                          <a:cs typeface="NikoshBAN" pitchFamily="2" charset="0"/>
                        </a:rPr>
                        <m:t>+</m:t>
                      </m:r>
                      <m:f>
                        <m:fPr>
                          <m:ctrlPr>
                            <a:rPr lang="bn-IN" sz="36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bn-IN" sz="3600" b="1" i="1" smtClean="0">
                                  <a:latin typeface="Cambria Math"/>
                                  <a:cs typeface="NikoshBAN" pitchFamily="2" charset="0"/>
                                </a:rPr>
                              </m:ctrlPr>
                            </m:sSupPr>
                            <m:e>
                              <m:r>
                                <a:rPr lang="en-US" sz="3600" b="1" i="1" smtClean="0">
                                  <a:latin typeface="Cambria Math"/>
                                  <a:cs typeface="NikoshBAN" pitchFamily="2" charset="0"/>
                                </a:rPr>
                                <m:t>𝒑</m:t>
                              </m:r>
                            </m:e>
                            <m:sup>
                              <m:r>
                                <a:rPr lang="en-US" sz="3600" b="1" i="1" smtClean="0">
                                  <a:latin typeface="Cambria Math"/>
                                  <a:cs typeface="NikoshBAN" pitchFamily="2" charset="0"/>
                                </a:rPr>
                                <m:t>𝟒</m:t>
                              </m:r>
                            </m:sup>
                          </m:sSup>
                        </m:den>
                      </m:f>
                    </m:oMath>
                  </a14:m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 এর মান নির্নয় কর।</a:t>
                  </a:r>
                  <a:endParaRPr lang="bn-IN" sz="3600" b="1" dirty="0">
                    <a:latin typeface="NikoshBAN" pitchFamily="2" charset="0"/>
                    <a:cs typeface="NikoshBAN" pitchFamily="2" charset="0"/>
                  </a:endParaRPr>
                </a:p>
                <a:p>
                  <a:r>
                    <a:rPr lang="bn-IN" sz="3600" b="1" dirty="0" smtClean="0">
                      <a:latin typeface="NikoshBAN" pitchFamily="2" charset="0"/>
                      <a:cs typeface="NikoshBAN" pitchFamily="2" charset="0"/>
                    </a:rPr>
                    <a:t>গ) প্রমাণ কর যে,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bn-IN" sz="3600" b="1" i="1" smtClean="0"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bn-IN" sz="3600" b="1" i="1" smtClean="0">
                                  <a:latin typeface="Cambria Math"/>
                                  <a:cs typeface="NikoshBAN" pitchFamily="2" charset="0"/>
                                </a:rPr>
                              </m:ctrlPr>
                            </m:sSupPr>
                            <m:e>
                              <m:r>
                                <a:rPr lang="en-US" sz="3600" b="1" i="1" smtClean="0">
                                  <a:latin typeface="Cambria Math"/>
                                  <a:cs typeface="NikoshBAN" pitchFamily="2" charset="0"/>
                                </a:rPr>
                                <m:t>𝒑</m:t>
                              </m:r>
                            </m:e>
                            <m:sup>
                              <m:r>
                                <a:rPr lang="en-US" sz="3600" b="1" i="1" smtClean="0">
                                  <a:latin typeface="Cambria Math"/>
                                  <a:cs typeface="NikoshBAN" pitchFamily="2" charset="0"/>
                                </a:rPr>
                                <m:t>𝟔</m:t>
                              </m:r>
                            </m:sup>
                          </m:sSup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−</m:t>
                          </m:r>
                          <m:r>
                            <a:rPr lang="en-US" sz="3600" b="1" i="1" smtClean="0">
                              <a:latin typeface="Cambria Math"/>
                              <a:cs typeface="NikoshBAN" pitchFamily="2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bn-IN" sz="3600" b="1" i="1" smtClean="0">
                                  <a:latin typeface="Cambria Math"/>
                                  <a:cs typeface="NikoshBAN" pitchFamily="2" charset="0"/>
                                </a:rPr>
                              </m:ctrlPr>
                            </m:sSupPr>
                            <m:e>
                              <m:r>
                                <a:rPr lang="en-US" sz="3600" b="1" i="1" smtClean="0">
                                  <a:latin typeface="Cambria Math"/>
                                  <a:cs typeface="NikoshBAN" pitchFamily="2" charset="0"/>
                                </a:rPr>
                                <m:t>𝒑</m:t>
                              </m:r>
                            </m:e>
                            <m:sup>
                              <m:r>
                                <a:rPr lang="en-US" sz="3600" b="1" i="1" smtClean="0">
                                  <a:latin typeface="Cambria Math"/>
                                  <a:cs typeface="NikoshBAN" pitchFamily="2" charset="0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/>
                          <a:cs typeface="NikoshBAN" pitchFamily="2" charset="0"/>
                        </a:rPr>
                        <m:t>𝟏𝟒𝟎</m:t>
                      </m:r>
                    </m:oMath>
                  </a14:m>
                  <a:endParaRPr lang="en-US" sz="3600" b="1" dirty="0" smtClean="0"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8961" y="528450"/>
                  <a:ext cx="8146245" cy="1058225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2320" t="-2209" r="-973" b="-7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07433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429469" y="1676400"/>
            <a:ext cx="8249845" cy="48768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 </a:t>
            </a:r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687327" y="1713354"/>
                <a:ext cx="5256271" cy="1088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800" b="1" dirty="0" smtClean="0">
                    <a:latin typeface="NikoshBAN" pitchFamily="2" charset="0"/>
                    <a:cs typeface="NikoshBAN" pitchFamily="2" charset="0"/>
                  </a:rPr>
                  <a:t>ক)</a:t>
                </a: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দেওয়া আছে,</a:t>
                </a:r>
              </a:p>
              <a:p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       		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200" b="1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𝒙</m:t>
                        </m:r>
                      </m:e>
                      <m:sup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sup>
                    </m:sSup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−</m:t>
                    </m:r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𝟒</m:t>
                    </m:r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𝒙</m:t>
                    </m:r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+</m:t>
                    </m:r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𝟏</m:t>
                    </m:r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3200" b="1" i="1" smtClean="0">
                        <a:latin typeface="Cambria Math"/>
                        <a:cs typeface="NikoshBAN" pitchFamily="2" charset="0"/>
                      </a:rPr>
                      <m:t>𝟎</m:t>
                    </m:r>
                  </m:oMath>
                </a14:m>
                <a:endParaRPr lang="en-US" sz="3200" b="1" dirty="0" smtClean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327" y="1713354"/>
                <a:ext cx="5256271" cy="1088375"/>
              </a:xfrm>
              <a:prstGeom prst="rect">
                <a:avLst/>
              </a:prstGeom>
              <a:blipFill rotWithShape="1">
                <a:blip r:embed="rId2"/>
                <a:stretch>
                  <a:fillRect l="-3016" t="-7263" b="-178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 Diagonal Corner Rectangle 3"/>
          <p:cNvSpPr/>
          <p:nvPr/>
        </p:nvSpPr>
        <p:spPr>
          <a:xfrm>
            <a:off x="477970" y="266699"/>
            <a:ext cx="8249845" cy="9906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 </a:t>
            </a:r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09598" y="381000"/>
                <a:ext cx="7986587" cy="10806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ক)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200" b="1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𝒙</m:t>
                        </m:r>
                      </m:e>
                      <m:sup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sup>
                    </m:sSup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−</m:t>
                    </m:r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𝟒</m:t>
                    </m:r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𝒙</m:t>
                    </m:r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+</m:t>
                    </m:r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𝟏</m:t>
                    </m:r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𝟎</m:t>
                    </m:r>
                  </m:oMath>
                </a14:m>
                <a:r>
                  <a:rPr lang="en-US" sz="3200" b="1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হলে ,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𝒙</m:t>
                    </m:r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+</m:t>
                    </m:r>
                    <m:f>
                      <m:fPr>
                        <m:ctrlPr>
                          <a:rPr lang="en-US" sz="3200" b="1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𝒙</m:t>
                        </m:r>
                      </m:den>
                    </m:f>
                  </m:oMath>
                </a14:m>
                <a:r>
                  <a:rPr lang="en-US" sz="3200" b="1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>এর মান কত? </a:t>
                </a:r>
                <a:endParaRPr lang="en-US" sz="3200" b="1" dirty="0">
                  <a:latin typeface="NikoshBAN" pitchFamily="2" charset="0"/>
                  <a:cs typeface="NikoshBAN" pitchFamily="2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8" y="381000"/>
                <a:ext cx="7986587" cy="1080617"/>
              </a:xfrm>
              <a:prstGeom prst="rect">
                <a:avLst/>
              </a:prstGeom>
              <a:blipFill rotWithShape="1">
                <a:blip r:embed="rId3"/>
                <a:stretch>
                  <a:fillRect l="-1908" b="-7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237508" y="2790985"/>
                <a:ext cx="2922751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200" b="1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বা,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2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𝒙</m:t>
                        </m:r>
                      </m:e>
                      <m:sup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sup>
                    </m:sSup>
                    <m:r>
                      <a:rPr lang="en-US" sz="3200" b="1" i="1">
                        <a:solidFill>
                          <a:srgbClr val="FF0000"/>
                        </a:solidFill>
                        <a:latin typeface="Cambria Math"/>
                        <a:cs typeface="NikoshBAN" pitchFamily="2" charset="0"/>
                      </a:rPr>
                      <m:t>+</m:t>
                    </m:r>
                    <m:r>
                      <a:rPr lang="en-US" sz="3200" b="1" i="1">
                        <a:solidFill>
                          <a:srgbClr val="FF0000"/>
                        </a:solidFill>
                        <a:latin typeface="Cambria Math"/>
                        <a:cs typeface="NikoshBAN" pitchFamily="2" charset="0"/>
                      </a:rPr>
                      <m:t>𝟏</m:t>
                    </m:r>
                    <m:r>
                      <a:rPr lang="en-US" sz="3200" b="1" i="1">
                        <a:solidFill>
                          <a:srgbClr val="FF0000"/>
                        </a:solidFill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3200" b="1" i="1">
                        <a:solidFill>
                          <a:srgbClr val="FF0000"/>
                        </a:solidFill>
                        <a:latin typeface="Cambria Math"/>
                        <a:cs typeface="NikoshBAN" pitchFamily="2" charset="0"/>
                      </a:rPr>
                      <m:t>𝟒</m:t>
                    </m:r>
                    <m:r>
                      <a:rPr lang="en-US" sz="3200" b="1" i="1">
                        <a:solidFill>
                          <a:srgbClr val="FF0000"/>
                        </a:solidFill>
                        <a:latin typeface="Cambria Math"/>
                        <a:cs typeface="NikoshBAN" pitchFamily="2" charset="0"/>
                      </a:rPr>
                      <m:t>𝒙</m:t>
                    </m:r>
                  </m:oMath>
                </a14:m>
                <a:endParaRPr lang="bn-IN" sz="3200" b="1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7508" y="2790985"/>
                <a:ext cx="2922751" cy="595932"/>
              </a:xfrm>
              <a:prstGeom prst="rect">
                <a:avLst/>
              </a:prstGeom>
              <a:blipFill rotWithShape="1">
                <a:blip r:embed="rId4"/>
                <a:stretch>
                  <a:fillRect l="-5219" t="-10204" r="-4802" b="-33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237506" y="3386917"/>
                <a:ext cx="2922751" cy="8772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>বা,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3200" b="1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bn-IN" sz="3200" b="1" i="1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𝒙</m:t>
                        </m:r>
                        <m:r>
                          <m:rPr>
                            <m:nor/>
                          </m:rPr>
                          <a:rPr lang="bn-IN" sz="3200" b="1" dirty="0">
                            <a:latin typeface="NikoshBAN" pitchFamily="2" charset="0"/>
                            <a:cs typeface="NikoshBAN" pitchFamily="2" charset="0"/>
                          </a:rPr>
                          <m:t> </m:t>
                        </m:r>
                      </m:den>
                    </m:f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𝟒</m:t>
                    </m:r>
                  </m:oMath>
                </a14:m>
                <a:endParaRPr lang="bn-IN" sz="32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7506" y="3386917"/>
                <a:ext cx="2922751" cy="877291"/>
              </a:xfrm>
              <a:prstGeom prst="rect">
                <a:avLst/>
              </a:prstGeom>
              <a:blipFill rotWithShape="1">
                <a:blip r:embed="rId5"/>
                <a:stretch>
                  <a:fillRect l="-5219" b="-13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237507" y="4260882"/>
                <a:ext cx="2922751" cy="8772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200" b="1" dirty="0" smtClean="0">
                    <a:solidFill>
                      <a:schemeClr val="bg1"/>
                    </a:solidFill>
                    <a:latin typeface="NikoshBAN" pitchFamily="2" charset="0"/>
                    <a:cs typeface="NikoshBAN" pitchFamily="2" charset="0"/>
                  </a:rPr>
                  <a:t>বা,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3200" b="1" i="1">
                            <a:solidFill>
                              <a:schemeClr val="bg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bn-IN" sz="3200" b="1" i="1">
                                <a:solidFill>
                                  <a:schemeClr val="bg1"/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200" b="1" i="1">
                                <a:solidFill>
                                  <a:schemeClr val="bg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200" b="1" i="1">
                                <a:solidFill>
                                  <a:schemeClr val="bg1"/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3200" b="1" i="1">
                            <a:solidFill>
                              <a:schemeClr val="bg1"/>
                            </a:solidFill>
                            <a:latin typeface="Cambria Math"/>
                            <a:cs typeface="NikoshBAN" pitchFamily="2" charset="0"/>
                          </a:rPr>
                          <m:t>𝒙</m:t>
                        </m:r>
                        <m:r>
                          <m:rPr>
                            <m:nor/>
                          </m:rPr>
                          <a:rPr lang="bn-IN" sz="3200" b="1" dirty="0">
                            <a:solidFill>
                              <a:schemeClr val="bg1"/>
                            </a:solidFill>
                            <a:latin typeface="NikoshBAN" pitchFamily="2" charset="0"/>
                            <a:cs typeface="NikoshBAN" pitchFamily="2" charset="0"/>
                          </a:rPr>
                          <m:t> </m:t>
                        </m:r>
                      </m:den>
                    </m:f>
                    <m:r>
                      <a:rPr lang="en-US" sz="3200" b="1" i="1">
                        <a:solidFill>
                          <a:schemeClr val="bg1"/>
                        </a:solidFill>
                        <a:latin typeface="Cambria Math"/>
                        <a:cs typeface="NikoshBAN" pitchFamily="2" charset="0"/>
                      </a:rPr>
                      <m:t>+</m:t>
                    </m:r>
                    <m:f>
                      <m:fPr>
                        <m:ctrlPr>
                          <a:rPr lang="en-US" sz="3200" b="1" i="1">
                            <a:solidFill>
                              <a:schemeClr val="bg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chemeClr val="bg1"/>
                            </a:solidFill>
                            <a:latin typeface="Cambria Math"/>
                            <a:cs typeface="NikoshBAN" pitchFamily="2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>
                            <a:solidFill>
                              <a:schemeClr val="bg1"/>
                            </a:solidFill>
                            <a:latin typeface="Cambria Math"/>
                            <a:cs typeface="NikoshBAN" pitchFamily="2" charset="0"/>
                          </a:rPr>
                          <m:t>𝒙</m:t>
                        </m:r>
                      </m:den>
                    </m:f>
                    <m:r>
                      <a:rPr lang="en-US" sz="3200" b="1" i="1">
                        <a:solidFill>
                          <a:schemeClr val="bg1"/>
                        </a:solidFill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3200" b="1" i="1">
                        <a:solidFill>
                          <a:schemeClr val="bg1"/>
                        </a:solidFill>
                        <a:latin typeface="Cambria Math"/>
                        <a:cs typeface="NikoshBAN" pitchFamily="2" charset="0"/>
                      </a:rPr>
                      <m:t>𝟒</m:t>
                    </m:r>
                  </m:oMath>
                </a14:m>
                <a:endParaRPr lang="bn-IN" sz="3200" b="1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7507" y="4260882"/>
                <a:ext cx="2922751" cy="877291"/>
              </a:xfrm>
              <a:prstGeom prst="rect">
                <a:avLst/>
              </a:prstGeom>
              <a:blipFill rotWithShape="1">
                <a:blip r:embed="rId6"/>
                <a:stretch>
                  <a:fillRect l="-5219" b="-13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854088" y="5138173"/>
                <a:ext cx="2922751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  <a:ea typeface="Cambria Math"/>
                          <a:cs typeface="NikoshBAN" pitchFamily="2" charset="0"/>
                        </a:rPr>
                        <m:t>∴</m:t>
                      </m:r>
                      <m:r>
                        <a:rPr lang="en-US" sz="3200" b="1" i="1">
                          <a:latin typeface="Cambria Math"/>
                          <a:cs typeface="NikoshBAN" pitchFamily="2" charset="0"/>
                        </a:rPr>
                        <m:t>𝒙</m:t>
                      </m:r>
                      <m:r>
                        <a:rPr lang="en-US" sz="3200" b="1" i="1">
                          <a:latin typeface="Cambria Math"/>
                          <a:cs typeface="NikoshBAN" pitchFamily="2" charset="0"/>
                        </a:rPr>
                        <m:t>+</m:t>
                      </m:r>
                      <m:f>
                        <m:fPr>
                          <m:ctrlPr>
                            <a:rPr lang="en-US" sz="3200" b="1" i="1"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en-US" sz="3200" b="1" i="1">
                              <a:latin typeface="Cambria Math"/>
                              <a:cs typeface="NikoshBAN" pitchFamily="2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200" b="1" i="1">
                              <a:latin typeface="Cambria Math"/>
                              <a:cs typeface="NikoshBAN" pitchFamily="2" charset="0"/>
                            </a:rPr>
                            <m:t>𝒙</m:t>
                          </m:r>
                        </m:den>
                      </m:f>
                      <m:r>
                        <a:rPr lang="en-US" sz="3200" b="1" i="1"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sz="3200" b="1" i="1">
                          <a:latin typeface="Cambria Math"/>
                          <a:cs typeface="NikoshBAN" pitchFamily="2" charset="0"/>
                        </a:rPr>
                        <m:t>𝟒</m:t>
                      </m:r>
                    </m:oMath>
                  </m:oMathPara>
                </a14:m>
                <a:endParaRPr lang="bn-IN" sz="32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4088" y="5138173"/>
                <a:ext cx="2922751" cy="1017523"/>
              </a:xfrm>
              <a:prstGeom prst="rect">
                <a:avLst/>
              </a:prstGeom>
              <a:blipFill rotWithShape="1">
                <a:blip r:embed="rId7"/>
                <a:stretch>
                  <a:fillRect b="-41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644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429479" y="1639809"/>
            <a:ext cx="8249845" cy="48006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 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770427" y="2099833"/>
            <a:ext cx="2860406" cy="3234167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687329" y="1828800"/>
                <a:ext cx="5256271" cy="12600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800" b="1" dirty="0" smtClean="0">
                    <a:latin typeface="NikoshBAN" pitchFamily="2" charset="0"/>
                    <a:cs typeface="NikoshBAN" pitchFamily="2" charset="0"/>
                  </a:rPr>
                  <a:t>খ</a:t>
                </a:r>
                <a:r>
                  <a:rPr lang="bn-IN" sz="2800" b="1" dirty="0" smtClean="0">
                    <a:latin typeface="NikoshBAN" pitchFamily="2" charset="0"/>
                    <a:cs typeface="NikoshBAN" pitchFamily="2" charset="0"/>
                  </a:rPr>
                  <a:t>)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দেওয়া আছে,</a:t>
                </a:r>
              </a:p>
              <a:p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       		</a:t>
                </a:r>
                <a:r>
                  <a:rPr lang="en-US" sz="3200" b="1" dirty="0"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cs typeface="NikoshBAN" pitchFamily="2" charset="0"/>
                      </a:rPr>
                      <m:t>𝒑</m:t>
                    </m:r>
                    <m:r>
                      <a:rPr lang="en-US" sz="2800" b="1" i="1">
                        <a:latin typeface="Cambria Math"/>
                        <a:cs typeface="NikoshBAN" pitchFamily="2" charset="0"/>
                      </a:rPr>
                      <m:t>+</m:t>
                    </m:r>
                    <m:f>
                      <m:fPr>
                        <m:ctrlPr>
                          <a:rPr lang="en-US" sz="2800" b="1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/>
                            <a:cs typeface="NikoshBAN" pitchFamily="2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>
                            <a:latin typeface="Cambria Math"/>
                            <a:cs typeface="NikoshBAN" pitchFamily="2" charset="0"/>
                          </a:rPr>
                          <m:t>𝒑</m:t>
                        </m:r>
                      </m:den>
                    </m:f>
                    <m:r>
                      <a:rPr lang="en-US" sz="2800" b="1" i="1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2800" b="1" i="1">
                        <a:latin typeface="Cambria Math"/>
                        <a:cs typeface="NikoshBAN" pitchFamily="2" charset="0"/>
                      </a:rPr>
                      <m:t>𝟑</m:t>
                    </m:r>
                  </m:oMath>
                </a14:m>
                <a:r>
                  <a:rPr lang="bn-IN" sz="2800" b="1" dirty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2800" b="1" dirty="0" smtClean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329" y="1828800"/>
                <a:ext cx="5256271" cy="1260089"/>
              </a:xfrm>
              <a:prstGeom prst="rect">
                <a:avLst/>
              </a:prstGeom>
              <a:blipFill rotWithShape="1">
                <a:blip r:embed="rId2"/>
                <a:stretch>
                  <a:fillRect l="-3016" t="-6280" b="-6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 Diagonal Corner Rectangle 3"/>
          <p:cNvSpPr/>
          <p:nvPr/>
        </p:nvSpPr>
        <p:spPr>
          <a:xfrm>
            <a:off x="464106" y="324673"/>
            <a:ext cx="8249845" cy="9906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 </a:t>
            </a:r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29480" y="348937"/>
                <a:ext cx="8132072" cy="11411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খ</a:t>
                </a:r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>) </a:t>
                </a:r>
                <a:r>
                  <a:rPr lang="en-US" sz="3200" b="1" dirty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200" b="1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𝒑</m:t>
                        </m:r>
                      </m:e>
                      <m:sup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𝟒</m:t>
                        </m:r>
                      </m:sup>
                    </m:sSup>
                    <m:r>
                      <a:rPr lang="bn-IN" sz="3200" b="1" i="1">
                        <a:latin typeface="Cambria Math"/>
                        <a:cs typeface="NikoshBAN" pitchFamily="2" charset="0"/>
                      </a:rPr>
                      <m:t>+</m:t>
                    </m:r>
                    <m:f>
                      <m:fPr>
                        <m:ctrlPr>
                          <a:rPr lang="bn-IN" sz="3200" b="1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bn-IN" sz="3200" b="1" i="1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𝒑</m:t>
                            </m:r>
                          </m:e>
                          <m:sup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> এর মান নির্নয় কর।</a:t>
                </a:r>
                <a:endParaRPr lang="bn-IN" sz="3200" b="1" dirty="0">
                  <a:latin typeface="NikoshBAN" pitchFamily="2" charset="0"/>
                  <a:cs typeface="NikoshBAN" pitchFamily="2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480" y="348937"/>
                <a:ext cx="8132072" cy="1141146"/>
              </a:xfrm>
              <a:prstGeom prst="rect">
                <a:avLst/>
              </a:prstGeom>
              <a:blipFill rotWithShape="1">
                <a:blip r:embed="rId3"/>
                <a:stretch>
                  <a:fillRect l="-1874" b="-74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767756" y="3088889"/>
                <a:ext cx="4419601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প্রদও রাশি 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= </a:t>
                </a:r>
                <a:r>
                  <a:rPr lang="bn-IN" sz="2800" b="1" dirty="0" smtClean="0"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2800" b="1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800" b="1" i="1">
                            <a:latin typeface="Cambria Math"/>
                            <a:cs typeface="NikoshBAN" pitchFamily="2" charset="0"/>
                          </a:rPr>
                          <m:t>𝒑</m:t>
                        </m:r>
                      </m:e>
                      <m:sup>
                        <m:r>
                          <a:rPr lang="en-US" sz="2800" b="1" i="1">
                            <a:latin typeface="Cambria Math"/>
                            <a:cs typeface="NikoshBAN" pitchFamily="2" charset="0"/>
                          </a:rPr>
                          <m:t>𝟒</m:t>
                        </m:r>
                      </m:sup>
                    </m:sSup>
                    <m:r>
                      <a:rPr lang="bn-IN" sz="2800" b="1" i="1">
                        <a:latin typeface="Cambria Math"/>
                        <a:cs typeface="NikoshBAN" pitchFamily="2" charset="0"/>
                      </a:rPr>
                      <m:t>+</m:t>
                    </m:r>
                    <m:f>
                      <m:fPr>
                        <m:ctrlPr>
                          <a:rPr lang="bn-IN" sz="2800" b="1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/>
                            <a:cs typeface="NikoshBAN" pitchFamily="2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bn-IN" sz="2800" b="1" i="1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latin typeface="Cambria Math"/>
                                <a:cs typeface="NikoshBAN" pitchFamily="2" charset="0"/>
                              </a:rPr>
                              <m:t>𝒑</m:t>
                            </m:r>
                          </m:e>
                          <m:sup>
                            <m:r>
                              <a:rPr lang="en-US" sz="2800" b="1" i="1">
                                <a:latin typeface="Cambria Math"/>
                                <a:cs typeface="NikoshBAN" pitchFamily="2" charset="0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r>
                  <a:rPr lang="bn-IN" sz="2800" b="1" dirty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756" y="3088889"/>
                <a:ext cx="4419601" cy="767646"/>
              </a:xfrm>
              <a:prstGeom prst="rect">
                <a:avLst/>
              </a:prstGeom>
              <a:blipFill rotWithShape="1">
                <a:blip r:embed="rId4"/>
                <a:stretch>
                  <a:fillRect l="-2897" b="-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675993" y="3723300"/>
                <a:ext cx="3276600" cy="9743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latin typeface="Cambria Math"/>
                                </a:rPr>
                                <m:t>𝒑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800" b="1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800" b="1" i="1" smtClean="0">
                          <a:latin typeface="Cambria Math"/>
                        </a:rPr>
                        <m:t>+(</m:t>
                      </m:r>
                      <m:sSup>
                        <m:sSup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sz="28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1" i="1" smtClean="0">
                                  <a:latin typeface="Cambria Math"/>
                                </a:rPr>
                                <m:t>𝟏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800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smtClean="0">
                                      <a:latin typeface="Cambria Math"/>
                                    </a:rPr>
                                    <m:t>𝒑</m:t>
                                  </m:r>
                                </m:e>
                                <m:sup>
                                  <m:r>
                                    <a:rPr lang="en-US" sz="2800" b="1" i="1" smtClean="0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2800" b="1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5993" y="3723300"/>
                <a:ext cx="3276600" cy="97430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967345" y="4533828"/>
                <a:ext cx="3886200" cy="9743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𝒑</m:t>
                              </m:r>
                            </m:e>
                            <m:sup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𝒑</m:t>
                                  </m:r>
                                </m:e>
                                <m:sup>
                                  <m: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sSup>
                        <m:sSup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𝒑</m:t>
                          </m:r>
                        </m:e>
                        <m:sup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𝒑</m:t>
                              </m:r>
                            </m:e>
                            <m:sup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7345" y="4533828"/>
                <a:ext cx="3886200" cy="974306"/>
              </a:xfrm>
              <a:prstGeom prst="rect">
                <a:avLst/>
              </a:prstGeom>
              <a:blipFill rotWithShape="1">
                <a:blip r:embed="rId6"/>
                <a:stretch>
                  <a:fillRect r="-39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1988127" y="5383443"/>
                <a:ext cx="4370550" cy="974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sz="28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1" i="1">
                                  <a:latin typeface="Cambria Math"/>
                                </a:rPr>
                                <m:t>{(</m:t>
                              </m:r>
                              <m:r>
                                <a:rPr lang="en-US" sz="2800" b="1" i="1">
                                  <a:latin typeface="Cambria Math"/>
                                </a:rPr>
                                <m:t>𝒑</m:t>
                              </m:r>
                              <m:r>
                                <a:rPr lang="en-US" sz="2800" b="1" i="1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800" b="1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1" i="1"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sz="2800" b="1" i="1">
                                      <a:latin typeface="Cambria Math"/>
                                    </a:rPr>
                                    <m:t>𝒑</m:t>
                                  </m:r>
                                </m:den>
                              </m:f>
                              <m:r>
                                <a:rPr lang="en-US" sz="2800" b="1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8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8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>
                              <a:latin typeface="Cambria Math"/>
                            </a:rPr>
                            <m:t>.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𝒑</m:t>
                          </m:r>
                          <m:r>
                            <a:rPr lang="en-US" sz="2800" b="1" i="1">
                              <a:latin typeface="Cambria Math"/>
                            </a:rPr>
                            <m:t>.</m:t>
                          </m:r>
                          <m:f>
                            <m:fPr>
                              <m:ctrlPr>
                                <a:rPr lang="en-US" sz="2800" b="1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1" i="1">
                                  <a:latin typeface="Cambria Math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2800" b="1" i="1">
                                  <a:latin typeface="Cambria Math"/>
                                </a:rPr>
                                <m:t>𝒑</m:t>
                              </m:r>
                            </m:den>
                          </m:f>
                          <m:r>
                            <a:rPr lang="en-US" sz="2800" b="1" i="1">
                              <a:latin typeface="Cambria Math"/>
                            </a:rPr>
                            <m:t>}</m:t>
                          </m:r>
                          <m:r>
                            <m:rPr>
                              <m:nor/>
                            </m:rPr>
                            <a:rPr lang="en-US" sz="2800" b="1" dirty="0"/>
                            <m:t> 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800" b="1" i="1" smtClean="0">
                          <a:latin typeface="Cambria Math"/>
                        </a:rPr>
                        <m:t>−</m:t>
                      </m:r>
                      <m:r>
                        <a:rPr lang="en-US" sz="28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8127" y="5383443"/>
                <a:ext cx="4370550" cy="974369"/>
              </a:xfrm>
              <a:prstGeom prst="rect">
                <a:avLst/>
              </a:prstGeom>
              <a:blipFill rotWithShape="1">
                <a:blip r:embed="rId7"/>
                <a:stretch>
                  <a:fillRect r="-36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5754647" y="2339939"/>
                <a:ext cx="2959304" cy="533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sz="28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1" i="1">
                                  <a:latin typeface="Cambria Math"/>
                                </a:rPr>
                                <m:t>{(</m:t>
                              </m:r>
                              <m:r>
                                <a:rPr lang="en-US" sz="2800" b="1" i="1" smtClean="0">
                                  <a:latin typeface="Cambria Math"/>
                                </a:rPr>
                                <m:t>𝟑</m:t>
                              </m:r>
                              <m:r>
                                <a:rPr lang="en-US" sz="2800" b="1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8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8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>
                              <a:latin typeface="Cambria Math"/>
                            </a:rPr>
                            <m:t>}</m:t>
                          </m:r>
                          <m:r>
                            <m:rPr>
                              <m:nor/>
                            </m:rPr>
                            <a:rPr lang="en-US" sz="2800" b="1" dirty="0"/>
                            <m:t> 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800" b="1" i="1" smtClean="0">
                          <a:latin typeface="Cambria Math"/>
                        </a:rPr>
                        <m:t>−</m:t>
                      </m:r>
                      <m:r>
                        <a:rPr lang="en-US" sz="28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4647" y="2339939"/>
                <a:ext cx="2959304" cy="533479"/>
              </a:xfrm>
              <a:prstGeom prst="rect">
                <a:avLst/>
              </a:prstGeom>
              <a:blipFill rotWithShape="1">
                <a:blip r:embed="rId8"/>
                <a:stretch>
                  <a:fillRect t="-9195" r="-6392" b="-321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5638800" y="2916744"/>
                <a:ext cx="2708006" cy="5753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{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𝟗</m:t>
                          </m:r>
                          <m:r>
                            <a:rPr lang="en-US" sz="28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>
                              <a:latin typeface="Cambria Math"/>
                            </a:rPr>
                            <m:t>}</m:t>
                          </m:r>
                          <m:r>
                            <m:rPr>
                              <m:nor/>
                            </m:rPr>
                            <a:rPr lang="en-US" sz="2800" b="1" dirty="0"/>
                            <m:t> 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800" b="1" i="1" smtClean="0">
                          <a:latin typeface="Cambria Math"/>
                        </a:rPr>
                        <m:t>−</m:t>
                      </m:r>
                      <m:r>
                        <a:rPr lang="en-US" sz="28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2916744"/>
                <a:ext cx="2708006" cy="575350"/>
              </a:xfrm>
              <a:prstGeom prst="rect">
                <a:avLst/>
              </a:prstGeom>
              <a:blipFill rotWithShape="1">
                <a:blip r:embed="rId9"/>
                <a:stretch>
                  <a:fillRect t="-8421" r="-2928" b="-21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5334000" y="3580602"/>
                <a:ext cx="2632834" cy="533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{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𝟕</m:t>
                          </m:r>
                          <m:r>
                            <a:rPr lang="en-US" sz="2800" b="1" i="1">
                              <a:latin typeface="Cambria Math"/>
                            </a:rPr>
                            <m:t>}</m:t>
                          </m:r>
                          <m:r>
                            <m:rPr>
                              <m:nor/>
                            </m:rPr>
                            <a:rPr lang="en-US" sz="2800" b="1" dirty="0"/>
                            <m:t> 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800" b="1" i="1" smtClean="0">
                          <a:latin typeface="Cambria Math"/>
                        </a:rPr>
                        <m:t>−</m:t>
                      </m:r>
                      <m:r>
                        <a:rPr lang="en-US" sz="28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580602"/>
                <a:ext cx="2632834" cy="533479"/>
              </a:xfrm>
              <a:prstGeom prst="rect">
                <a:avLst/>
              </a:prstGeom>
              <a:blipFill rotWithShape="1">
                <a:blip r:embed="rId10"/>
                <a:stretch>
                  <a:fillRect t="-9091" b="-306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5638799" y="4108663"/>
                <a:ext cx="1828801" cy="533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𝟒𝟗</m:t>
                      </m:r>
                      <m:r>
                        <a:rPr lang="en-US" sz="2800" b="1" i="1" smtClean="0">
                          <a:latin typeface="Cambria Math"/>
                        </a:rPr>
                        <m:t>−</m:t>
                      </m:r>
                      <m:r>
                        <a:rPr lang="en-US" sz="28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799" y="4108663"/>
                <a:ext cx="1828801" cy="533479"/>
              </a:xfrm>
              <a:prstGeom prst="rect">
                <a:avLst/>
              </a:prstGeom>
              <a:blipFill rotWithShape="1">
                <a:blip r:embed="rId11"/>
                <a:stretch>
                  <a:fillRect t="-11364" r="-6000" b="-284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5562031" y="4643011"/>
                <a:ext cx="1347085" cy="533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𝟒𝟕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031" y="4643011"/>
                <a:ext cx="1347085" cy="533479"/>
              </a:xfrm>
              <a:prstGeom prst="rect">
                <a:avLst/>
              </a:prstGeom>
              <a:blipFill rotWithShape="1">
                <a:blip r:embed="rId12"/>
                <a:stretch>
                  <a:fillRect t="-11494" r="-2715" b="-298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oup 20"/>
          <p:cNvGrpSpPr/>
          <p:nvPr/>
        </p:nvGrpSpPr>
        <p:grpSpPr>
          <a:xfrm>
            <a:off x="4003210" y="2458844"/>
            <a:ext cx="5119380" cy="2233689"/>
            <a:chOff x="3743778" y="1820218"/>
            <a:chExt cx="4822814" cy="2606500"/>
          </a:xfrm>
        </p:grpSpPr>
        <p:sp>
          <p:nvSpPr>
            <p:cNvPr id="22" name="Oval Callout 21"/>
            <p:cNvSpPr/>
            <p:nvPr/>
          </p:nvSpPr>
          <p:spPr>
            <a:xfrm>
              <a:off x="3841376" y="1820218"/>
              <a:ext cx="4627619" cy="2173813"/>
            </a:xfrm>
            <a:prstGeom prst="wedgeEllipseCallout">
              <a:avLst/>
            </a:prstGeom>
            <a:solidFill>
              <a:srgbClr val="00B05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3743778" y="2121709"/>
                  <a:ext cx="4822814" cy="23050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3200" b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=</m:t>
                        </m:r>
                      </m:oMath>
                    </m:oMathPara>
                  </a14:m>
                  <a:endParaRPr lang="en-US" sz="3200" b="1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3200" b="1" i="1"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200" b="1" i="1"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𝒂</m:t>
                            </m:r>
                            <m:r>
                              <a:rPr lang="en-US" sz="3200" b="1" i="1"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latin typeface="Cambria Math"/>
                                <a:cs typeface="NikoshBAN" pitchFamily="2" charset="0"/>
                              </a:rPr>
                              <m:t>+</m:t>
                            </m:r>
                            <m:r>
                              <a:rPr lang="en-US" sz="3200" b="1" i="1"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𝒃</m:t>
                            </m:r>
                            <m:r>
                              <a:rPr lang="en-US" sz="3200" b="1" i="1"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latin typeface="Cambria Math"/>
                                <a:cs typeface="NikoshBAN" pitchFamily="2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200" b="1" i="1"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latin typeface="Cambria Math"/>
                                <a:cs typeface="NikoshBAN" pitchFamily="2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3200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3200" i="1">
                            <a:latin typeface="Cambria Math"/>
                            <a:cs typeface="NikoshBAN" pitchFamily="2" charset="0"/>
                          </a:rPr>
                          <m:t>2</m:t>
                        </m:r>
                        <m:r>
                          <a:rPr lang="en-US" sz="3200" i="1">
                            <a:latin typeface="Cambria Math"/>
                            <a:cs typeface="NikoshBAN" pitchFamily="2" charset="0"/>
                          </a:rPr>
                          <m:t>𝑎𝑏</m:t>
                        </m:r>
                      </m:oMath>
                    </m:oMathPara>
                  </a14:m>
                  <a:endParaRPr lang="en-US" sz="3200" dirty="0"/>
                </a:p>
                <a:p>
                  <a:endParaRPr lang="en-US" sz="3200" b="1" dirty="0"/>
                </a:p>
                <a:p>
                  <a:endParaRPr lang="en-US" sz="3200" dirty="0"/>
                </a:p>
              </p:txBody>
            </p:sp>
          </mc:Choice>
          <mc:Fallback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43778" y="2121709"/>
                  <a:ext cx="4822814" cy="2305009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l="-3099" t="-3395" b="-148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25" name="Straight Connector 24"/>
          <p:cNvCxnSpPr/>
          <p:nvPr/>
        </p:nvCxnSpPr>
        <p:spPr>
          <a:xfrm flipH="1">
            <a:off x="4654720" y="4909750"/>
            <a:ext cx="304800" cy="335293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5257231" y="5118960"/>
            <a:ext cx="304800" cy="335293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4533619" y="5702980"/>
            <a:ext cx="304800" cy="335293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4903339" y="6038273"/>
            <a:ext cx="304800" cy="335293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1889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  <p:bldP spid="3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429479" y="1639809"/>
            <a:ext cx="8249845" cy="48006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 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5562031" y="2133599"/>
            <a:ext cx="2896169" cy="2450527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687329" y="1639809"/>
                <a:ext cx="5256271" cy="12600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800" b="1" dirty="0">
                    <a:latin typeface="NikoshBAN" pitchFamily="2" charset="0"/>
                    <a:cs typeface="NikoshBAN" pitchFamily="2" charset="0"/>
                  </a:rPr>
                  <a:t>গ</a:t>
                </a:r>
                <a:r>
                  <a:rPr lang="bn-IN" sz="2800" b="1" dirty="0" smtClean="0">
                    <a:latin typeface="NikoshBAN" pitchFamily="2" charset="0"/>
                    <a:cs typeface="NikoshBAN" pitchFamily="2" charset="0"/>
                  </a:rPr>
                  <a:t>)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দেওয়া আছে,</a:t>
                </a:r>
              </a:p>
              <a:p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       		</a:t>
                </a:r>
                <a:r>
                  <a:rPr lang="en-US" sz="3200" b="1" dirty="0"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cs typeface="NikoshBAN" pitchFamily="2" charset="0"/>
                      </a:rPr>
                      <m:t>𝒑</m:t>
                    </m:r>
                    <m:r>
                      <a:rPr lang="bn-IN" sz="2800" b="1" i="1" smtClean="0">
                        <a:latin typeface="Cambria Math"/>
                        <a:cs typeface="NikoshBAN" pitchFamily="2" charset="0"/>
                      </a:rPr>
                      <m:t>−</m:t>
                    </m:r>
                    <m:f>
                      <m:fPr>
                        <m:ctrlPr>
                          <a:rPr lang="en-US" sz="2800" b="1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/>
                            <a:cs typeface="NikoshBAN" pitchFamily="2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>
                            <a:latin typeface="Cambria Math"/>
                            <a:cs typeface="NikoshBAN" pitchFamily="2" charset="0"/>
                          </a:rPr>
                          <m:t>𝒑</m:t>
                        </m:r>
                      </m:den>
                    </m:f>
                    <m:r>
                      <a:rPr lang="en-US" sz="2800" b="1" i="1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2800" b="1" i="1" smtClean="0">
                        <a:latin typeface="Cambria Math"/>
                        <a:cs typeface="NikoshBAN" pitchFamily="2" charset="0"/>
                      </a:rPr>
                      <m:t>𝟓</m:t>
                    </m:r>
                  </m:oMath>
                </a14:m>
                <a:r>
                  <a:rPr lang="bn-IN" sz="2800" b="1" dirty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2800" b="1" dirty="0" smtClean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329" y="1639809"/>
                <a:ext cx="5256271" cy="1260089"/>
              </a:xfrm>
              <a:prstGeom prst="rect">
                <a:avLst/>
              </a:prstGeom>
              <a:blipFill rotWithShape="1">
                <a:blip r:embed="rId2"/>
                <a:stretch>
                  <a:fillRect l="-3016" t="-6280" b="-6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 Diagonal Corner Rectangle 3"/>
          <p:cNvSpPr/>
          <p:nvPr/>
        </p:nvSpPr>
        <p:spPr>
          <a:xfrm>
            <a:off x="464106" y="324673"/>
            <a:ext cx="8249845" cy="9906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 </a:t>
            </a:r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29480" y="348937"/>
                <a:ext cx="7038120" cy="12148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200" b="1" dirty="0" smtClean="0">
                    <a:latin typeface="NikoshBAN" pitchFamily="2" charset="0"/>
                    <a:cs typeface="NikoshBAN" pitchFamily="2" charset="0"/>
                  </a:rPr>
                  <a:t>  গ</a:t>
                </a:r>
                <a:r>
                  <a:rPr lang="bn-IN" sz="3200" b="1" dirty="0">
                    <a:latin typeface="NikoshBAN" pitchFamily="2" charset="0"/>
                    <a:cs typeface="NikoshBAN" pitchFamily="2" charset="0"/>
                  </a:rPr>
                  <a:t>) প্রমাণ কর যে,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3200" b="1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bn-IN" sz="3200" b="1" i="1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𝒑</m:t>
                            </m:r>
                          </m:e>
                          <m:sup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𝟔</m:t>
                            </m:r>
                          </m:sup>
                        </m:sSup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3200" b="1" i="1">
                            <a:latin typeface="Cambria Math"/>
                            <a:cs typeface="NikoshBAN" pitchFamily="2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bn-IN" sz="3200" b="1" i="1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𝒑</m:t>
                            </m:r>
                          </m:e>
                          <m:sup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𝟑</m:t>
                            </m:r>
                          </m:sup>
                        </m:sSup>
                      </m:den>
                    </m:f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3200" b="1" i="1">
                        <a:latin typeface="Cambria Math"/>
                        <a:cs typeface="NikoshBAN" pitchFamily="2" charset="0"/>
                      </a:rPr>
                      <m:t>𝟏𝟒𝟎</m:t>
                    </m:r>
                  </m:oMath>
                </a14:m>
                <a:endParaRPr lang="en-US" sz="3200" b="1" dirty="0">
                  <a:latin typeface="NikoshBAN" pitchFamily="2" charset="0"/>
                  <a:cs typeface="NikoshBAN" pitchFamily="2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480" y="348937"/>
                <a:ext cx="7038120" cy="1214820"/>
              </a:xfrm>
              <a:prstGeom prst="rect">
                <a:avLst/>
              </a:prstGeom>
              <a:blipFill rotWithShape="1">
                <a:blip r:embed="rId3"/>
                <a:stretch>
                  <a:fillRect l="-2165" b="-6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729374" y="2899898"/>
                <a:ext cx="4419601" cy="8319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বামপক্ষ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=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800" b="1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bn-IN" sz="2800" b="1" i="1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latin typeface="Cambria Math"/>
                                <a:cs typeface="NikoshBAN" pitchFamily="2" charset="0"/>
                              </a:rPr>
                              <m:t>𝒑</m:t>
                            </m:r>
                          </m:e>
                          <m:sup>
                            <m:r>
                              <a:rPr lang="en-US" sz="2800" b="1" i="1">
                                <a:latin typeface="Cambria Math"/>
                                <a:cs typeface="NikoshBAN" pitchFamily="2" charset="0"/>
                              </a:rPr>
                              <m:t>𝟔</m:t>
                            </m:r>
                          </m:sup>
                        </m:sSup>
                        <m:r>
                          <a:rPr lang="en-US" sz="2800" b="1" i="1"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2800" b="1" i="1">
                            <a:latin typeface="Cambria Math"/>
                            <a:cs typeface="NikoshBAN" pitchFamily="2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bn-IN" sz="2800" b="1" i="1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latin typeface="Cambria Math"/>
                                <a:cs typeface="NikoshBAN" pitchFamily="2" charset="0"/>
                              </a:rPr>
                              <m:t>𝒑</m:t>
                            </m:r>
                          </m:e>
                          <m:sup>
                            <m:r>
                              <a:rPr lang="en-US" sz="2800" b="1" i="1">
                                <a:latin typeface="Cambria Math"/>
                                <a:cs typeface="NikoshBAN" pitchFamily="2" charset="0"/>
                              </a:rPr>
                              <m:t>𝟑</m:t>
                            </m:r>
                          </m:sup>
                        </m:sSup>
                      </m:den>
                    </m:f>
                  </m:oMath>
                </a14:m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374" y="2899898"/>
                <a:ext cx="4419601" cy="831959"/>
              </a:xfrm>
              <a:prstGeom prst="rect">
                <a:avLst/>
              </a:prstGeom>
              <a:blipFill rotWithShape="1">
                <a:blip r:embed="rId4"/>
                <a:stretch>
                  <a:fillRect l="-2897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816861" y="4612445"/>
                <a:ext cx="3276600" cy="10005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𝒑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en-US" sz="28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latin typeface="Cambria Math"/>
                                </a:rPr>
                                <m:t>𝒑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861" y="4612445"/>
                <a:ext cx="3276600" cy="100059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357746" y="5454253"/>
                <a:ext cx="4585854" cy="10115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𝒑</m:t>
                          </m:r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𝒑</m:t>
                              </m:r>
                            </m:den>
                          </m:f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𝟑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𝒑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𝒑</m:t>
                          </m:r>
                        </m:den>
                      </m:f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𝒑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𝒑</m:t>
                          </m:r>
                        </m:den>
                      </m:f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7746" y="5454253"/>
                <a:ext cx="4585854" cy="1011559"/>
              </a:xfrm>
              <a:prstGeom prst="rect">
                <a:avLst/>
              </a:prstGeom>
              <a:blipFill rotWithShape="1">
                <a:blip r:embed="rId6"/>
                <a:stretch>
                  <a:fillRect r="-14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 flipH="1">
            <a:off x="3856808" y="5750135"/>
            <a:ext cx="304800" cy="335293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113680" y="6085428"/>
            <a:ext cx="304800" cy="335293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5257231" y="2269853"/>
                <a:ext cx="2998951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𝟓</m:t>
                          </m:r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𝟑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.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231" y="2269853"/>
                <a:ext cx="2998951" cy="532966"/>
              </a:xfrm>
              <a:prstGeom prst="rect">
                <a:avLst/>
              </a:prstGeom>
              <a:blipFill rotWithShape="1">
                <a:blip r:embed="rId7"/>
                <a:stretch>
                  <a:fillRect t="-9091" b="-306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5165891" y="2883318"/>
                <a:ext cx="318162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𝟏𝟐𝟓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𝟏𝟓</m:t>
                      </m:r>
                    </m:oMath>
                  </m:oMathPara>
                </a14:m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5891" y="2883318"/>
                <a:ext cx="3181629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816861" y="3517360"/>
                <a:ext cx="3276600" cy="1066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latin typeface="Cambria Math"/>
                                </a:rPr>
                                <m:t>𝒑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</a:rPr>
                                <m:t>𝟔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latin typeface="Cambria Math"/>
                                </a:rPr>
                                <m:t>𝒑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  <m:r>
                        <a:rPr lang="en-US" sz="28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latin typeface="Cambria Math"/>
                                </a:rPr>
                                <m:t>𝒑</m:t>
                              </m:r>
                            </m:e>
                            <m:sup>
                              <m:r>
                                <a:rPr lang="en-US" sz="2800" b="1" i="1" smtClean="0">
                                  <a:latin typeface="Cambria Math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861" y="3517360"/>
                <a:ext cx="3276600" cy="106676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5165891" y="3315877"/>
                <a:ext cx="23017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𝟏𝟒𝟎</m:t>
                      </m:r>
                    </m:oMath>
                  </m:oMathPara>
                </a14:m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5891" y="3315877"/>
                <a:ext cx="2301709" cy="523220"/>
              </a:xfrm>
              <a:prstGeom prst="rect">
                <a:avLst/>
              </a:prstGeom>
              <a:blipFill rotWithShape="1">
                <a:blip r:embed="rId10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5715000" y="3982283"/>
            <a:ext cx="2301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solidFill>
                  <a:schemeClr val="tx1"/>
                </a:solidFill>
              </a:rPr>
              <a:t>= ডানপক্ষ</a:t>
            </a:r>
            <a:endParaRPr lang="en-US" sz="2800" b="1" dirty="0">
              <a:solidFill>
                <a:schemeClr val="tx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3315464" y="3315877"/>
            <a:ext cx="5119380" cy="2289153"/>
            <a:chOff x="3743778" y="1820218"/>
            <a:chExt cx="4822814" cy="2531412"/>
          </a:xfrm>
        </p:grpSpPr>
        <p:sp>
          <p:nvSpPr>
            <p:cNvPr id="34" name="Oval Callout 33"/>
            <p:cNvSpPr/>
            <p:nvPr/>
          </p:nvSpPr>
          <p:spPr>
            <a:xfrm>
              <a:off x="3841376" y="1820218"/>
              <a:ext cx="4627619" cy="2173813"/>
            </a:xfrm>
            <a:prstGeom prst="wedgeEllipseCallout">
              <a:avLst/>
            </a:prstGeom>
            <a:solidFill>
              <a:srgbClr val="00B05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3743778" y="2046621"/>
                  <a:ext cx="4822814" cy="23050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3200" b="1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𝟑</m:t>
                            </m:r>
                          </m:sup>
                        </m:sSup>
                        <m:r>
                          <a:rPr lang="bn-IN" sz="3200" b="1" i="1" smtClean="0"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en-US" sz="3200" b="1" i="1">
                                <a:latin typeface="Cambria Math"/>
                                <a:cs typeface="NikoshBAN" pitchFamily="2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3200" b="1" i="1" smtClean="0">
                            <a:latin typeface="Cambria Math"/>
                            <a:cs typeface="NikoshBAN" pitchFamily="2" charset="0"/>
                          </a:rPr>
                          <m:t>=</m:t>
                        </m:r>
                      </m:oMath>
                    </m:oMathPara>
                  </a14:m>
                  <a:endParaRPr lang="en-US" sz="3200" b="1" dirty="0" smtClean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bn-IN" sz="3200" b="1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3200" b="1" dirty="0">
                                <a:latin typeface="Times New Roman" pitchFamily="18" charset="0"/>
                                <a:cs typeface="Times New Roman" pitchFamily="18" charset="0"/>
                              </a:rPr>
                              <m:t>(</m:t>
                            </m:r>
                            <m:r>
                              <a:rPr lang="en-US" sz="3200" b="1" i="1" dirty="0">
                                <a:latin typeface="Cambria Math"/>
                                <a:cs typeface="Times New Roman" pitchFamily="18" charset="0"/>
                              </a:rPr>
                              <m:t>𝒂</m:t>
                            </m:r>
                            <m:r>
                              <a:rPr lang="bn-IN" sz="3200" b="1" i="1" dirty="0" smtClean="0">
                                <a:latin typeface="Cambria Math"/>
                                <a:cs typeface="Times New Roman" pitchFamily="18" charset="0"/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en-US" sz="3200" b="1">
                                <a:latin typeface="Cambria Math"/>
                                <a:cs typeface="Times New Roman" pitchFamily="18" charset="0"/>
                              </a:rPr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sz="3200" b="1" dirty="0">
                                <a:latin typeface="Times New Roman" pitchFamily="18" charset="0"/>
                                <a:cs typeface="Times New Roman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200" b="1" i="1" dirty="0">
                                <a:latin typeface="Cambria Math"/>
                                <a:cs typeface="Times New Roman" pitchFamily="18" charset="0"/>
                              </a:rPr>
                              <m:t>𝟑</m:t>
                            </m:r>
                          </m:sup>
                        </m:sSup>
                        <m:r>
                          <a:rPr lang="bn-IN" sz="3200" b="1" i="0" dirty="0" smtClean="0"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sz="3200" b="1" dirty="0">
                            <a:latin typeface="Cambria Math"/>
                            <a:cs typeface="Times New Roman" pitchFamily="18" charset="0"/>
                          </a:rPr>
                          <m:t>𝟑𝐚𝐛</m:t>
                        </m:r>
                        <m:r>
                          <a:rPr lang="en-US" sz="3200" b="1" dirty="0"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r>
                          <a:rPr lang="en-US" sz="3200" b="1" dirty="0">
                            <a:latin typeface="Cambria Math"/>
                            <a:cs typeface="Times New Roman" pitchFamily="18" charset="0"/>
                          </a:rPr>
                          <m:t>𝐚</m:t>
                        </m:r>
                        <m:r>
                          <a:rPr lang="bn-IN" sz="3200" b="1" i="0" dirty="0" smtClean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3200" b="1" dirty="0">
                            <a:latin typeface="Cambria Math"/>
                            <a:cs typeface="Times New Roman" pitchFamily="18" charset="0"/>
                          </a:rPr>
                          <m:t>𝐛</m:t>
                        </m:r>
                        <m:r>
                          <a:rPr lang="en-US" sz="3200" b="1" dirty="0"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3200" b="1" dirty="0">
                    <a:solidFill>
                      <a:schemeClr val="bg1"/>
                    </a:solidFill>
                  </a:endParaRPr>
                </a:p>
                <a:p>
                  <a:endParaRPr lang="en-US" sz="3200" b="1" dirty="0"/>
                </a:p>
                <a:p>
                  <a:endParaRPr lang="en-US" sz="3200" dirty="0"/>
                </a:p>
              </p:txBody>
            </p:sp>
          </mc:Choice>
          <mc:Fallback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43778" y="2046621"/>
                  <a:ext cx="4822814" cy="2305009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l="-3095" t="-3226" b="-90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29804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3" grpId="0"/>
      <p:bldP spid="10" grpId="0"/>
      <p:bldP spid="11" grpId="0"/>
      <p:bldP spid="12" grpId="0"/>
      <p:bldP spid="24" grpId="0"/>
      <p:bldP spid="29" grpId="0"/>
      <p:bldP spid="30" grpId="0"/>
      <p:bldP spid="31" grpId="0"/>
      <p:bldP spid="3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1066</TotalTime>
  <Words>596</Words>
  <Application>Microsoft Office PowerPoint</Application>
  <PresentationFormat>On-screen Show (4:3)</PresentationFormat>
  <Paragraphs>85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Austin</vt:lpstr>
      <vt:lpstr>PowerPoint Presentation</vt:lpstr>
      <vt:lpstr>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DELL</cp:lastModifiedBy>
  <cp:revision>146</cp:revision>
  <dcterms:created xsi:type="dcterms:W3CDTF">2006-08-16T00:00:00Z</dcterms:created>
  <dcterms:modified xsi:type="dcterms:W3CDTF">2019-12-23T06:53:25Z</dcterms:modified>
</cp:coreProperties>
</file>