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78" r:id="rId3"/>
    <p:sldId id="279" r:id="rId4"/>
    <p:sldId id="280" r:id="rId5"/>
    <p:sldId id="282" r:id="rId6"/>
    <p:sldId id="258" r:id="rId7"/>
    <p:sldId id="284" r:id="rId8"/>
    <p:sldId id="260" r:id="rId9"/>
    <p:sldId id="285" r:id="rId10"/>
    <p:sldId id="286" r:id="rId11"/>
    <p:sldId id="288" r:id="rId12"/>
    <p:sldId id="292" r:id="rId13"/>
    <p:sldId id="293" r:id="rId14"/>
    <p:sldId id="269" r:id="rId15"/>
    <p:sldId id="290" r:id="rId16"/>
    <p:sldId id="283" r:id="rId17"/>
    <p:sldId id="271" r:id="rId18"/>
    <p:sldId id="289" r:id="rId19"/>
    <p:sldId id="291" r:id="rId20"/>
    <p:sldId id="272" r:id="rId21"/>
    <p:sldId id="27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CC"/>
    <a:srgbClr val="990000"/>
    <a:srgbClr val="CC0000"/>
    <a:srgbClr val="B9B9B9"/>
    <a:srgbClr val="99FF66"/>
    <a:srgbClr val="3399FF"/>
    <a:srgbClr val="FF9999"/>
    <a:srgbClr val="3CD055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516" y="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1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6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0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89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5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4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04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24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0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8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2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"/>
            <a:ext cx="12192000" cy="6838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2" y="2872319"/>
            <a:ext cx="3165800" cy="2462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0" y="2884476"/>
            <a:ext cx="3934935" cy="246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03" y="2884476"/>
            <a:ext cx="3663971" cy="2450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436734" y="5441926"/>
            <a:ext cx="1776448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4153" y="5483357"/>
            <a:ext cx="87235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00" y="5483357"/>
            <a:ext cx="942887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917" y="594700"/>
            <a:ext cx="10740165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কাঠ,পশুপাখি,গাছপালার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।এগুলোই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সম্পদ।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সুন্দরবন।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8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794769" y="609600"/>
            <a:ext cx="10841417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প্রচুর।বাংলাদেশের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দক্ষিনে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বঙ্গপসাগর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ভান্ডার।বিভিন্ন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সম্পদ।নিচে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64" y="2981305"/>
            <a:ext cx="3433515" cy="290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00" y="3008519"/>
            <a:ext cx="3318687" cy="2885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9" y="2954846"/>
            <a:ext cx="3548917" cy="2922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033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"/>
            <a:ext cx="12192000" cy="6838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2" y="2884476"/>
            <a:ext cx="3165800" cy="246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1" y="2884476"/>
            <a:ext cx="3580512" cy="246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03" y="2884476"/>
            <a:ext cx="3663971" cy="246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686001" y="5441926"/>
            <a:ext cx="127791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04961" y="5483357"/>
            <a:ext cx="1290739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4940" y="5483357"/>
            <a:ext cx="186301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635" y="561795"/>
            <a:ext cx="10905203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রয়েছে।তার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হয়েছে।যেমন:চুনাপাথর,কয়লা,তেল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ইত্যাদি।এগুলো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সম্পদ।নিচে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2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71" y="-63119"/>
            <a:ext cx="12510371" cy="6921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33400"/>
            <a:ext cx="10805016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6" y="1508797"/>
            <a:ext cx="3893732" cy="2994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49171" y="4709191"/>
            <a:ext cx="3753127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রপ্তানির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35" y="1519683"/>
            <a:ext cx="3222803" cy="2994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63" y="1487026"/>
            <a:ext cx="3284132" cy="2994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8385766" y="4668739"/>
            <a:ext cx="31242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বনজসম্পদের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9235" y="4665650"/>
            <a:ext cx="3222803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252" y="1932623"/>
            <a:ext cx="11068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73454" y="554255"/>
            <a:ext cx="4742597" cy="15149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68" y="2640508"/>
            <a:ext cx="2773320" cy="364614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" y="2640509"/>
            <a:ext cx="2819400" cy="364614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246123" y="2233009"/>
            <a:ext cx="4335464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৮০ ও ৮৪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nt Arrow 14"/>
          <p:cNvSpPr/>
          <p:nvPr/>
        </p:nvSpPr>
        <p:spPr>
          <a:xfrm rot="10800000">
            <a:off x="7630987" y="3911054"/>
            <a:ext cx="1524000" cy="1676400"/>
          </a:xfrm>
          <a:prstGeom prst="ben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49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"/>
            <a:ext cx="12192000" cy="6838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3751" r="4574" b="29999"/>
          <a:stretch/>
        </p:blipFill>
        <p:spPr>
          <a:xfrm>
            <a:off x="6807785" y="2590801"/>
            <a:ext cx="4660602" cy="404937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3048000" y="510930"/>
            <a:ext cx="5170006" cy="186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 err="1" smtClean="0">
                <a:ln w="0"/>
                <a:gradFill>
                  <a:gsLst>
                    <a:gs pos="0">
                      <a:srgbClr val="FF0000"/>
                    </a:gs>
                    <a:gs pos="34000">
                      <a:srgbClr val="CC0000"/>
                    </a:gs>
                    <a:gs pos="65000">
                      <a:srgbClr val="99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1500" b="0" cap="none" spc="0" dirty="0" smtClean="0">
                <a:ln w="0"/>
                <a:gradFill>
                  <a:gsLst>
                    <a:gs pos="0">
                      <a:srgbClr val="FF0000"/>
                    </a:gs>
                    <a:gs pos="34000">
                      <a:srgbClr val="CC0000"/>
                    </a:gs>
                    <a:gs pos="65000">
                      <a:srgbClr val="99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0" cap="none" spc="0" dirty="0" err="1" smtClean="0">
                <a:ln w="0"/>
                <a:gradFill>
                  <a:gsLst>
                    <a:gs pos="0">
                      <a:srgbClr val="FF0000"/>
                    </a:gs>
                    <a:gs pos="34000">
                      <a:srgbClr val="CC0000"/>
                    </a:gs>
                    <a:gs pos="65000">
                      <a:srgbClr val="99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0" cap="none" spc="0" dirty="0">
              <a:ln w="0"/>
              <a:gradFill>
                <a:gsLst>
                  <a:gs pos="0">
                    <a:srgbClr val="FF0000"/>
                  </a:gs>
                  <a:gs pos="34000">
                    <a:srgbClr val="CC0000"/>
                  </a:gs>
                  <a:gs pos="65000">
                    <a:srgbClr val="9900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581400"/>
            <a:ext cx="5447071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02186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8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732503" y="2438400"/>
            <a:ext cx="5943600" cy="258532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অর্থনৈতিক উন্নয়নে প্রাকৃতিক সম্পদের গুরুত্ব উল্লেখ কর।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229850"/>
            <a:ext cx="4724400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8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8800" dirty="0" err="1">
                <a:latin typeface="Nikosh" pitchFamily="2" charset="0"/>
                <a:cs typeface="Nikosh" pitchFamily="2" charset="0"/>
              </a:rPr>
              <a:t>কাজ</a:t>
            </a:r>
            <a:endParaRPr lang="en-US" sz="8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1864280"/>
            <a:ext cx="4343400" cy="3733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5968426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895600"/>
            <a:ext cx="70866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8975" indent="-688975"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প্রকৃতিক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267201"/>
            <a:ext cx="33228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+mj-lt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বোতল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343401"/>
            <a:ext cx="30942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ইট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181601"/>
            <a:ext cx="3124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206581"/>
            <a:ext cx="3352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219201"/>
            <a:ext cx="2819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659172"/>
            <a:ext cx="4191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4953001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6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5968426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895600"/>
            <a:ext cx="75438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8975" indent="-688975"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প্রকৃতিক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267201"/>
            <a:ext cx="33228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+mj-lt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পরিবেশ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ধ্বংস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করে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343401"/>
            <a:ext cx="3429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181601"/>
            <a:ext cx="3581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206581"/>
            <a:ext cx="3352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219201"/>
            <a:ext cx="2819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659172"/>
            <a:ext cx="4191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4953001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3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1066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877" y="2785179"/>
            <a:ext cx="7330384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১।প্রাকৃতিক সম্পদ  কাকে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কৃষিসম্পদ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461995" y="658429"/>
            <a:ext cx="2860078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8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70" y="2463431"/>
            <a:ext cx="2960507" cy="3175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102788" cy="52400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4694" y="1905000"/>
            <a:ext cx="11201400" cy="852178"/>
          </a:xfrm>
          <a:prstGeom prst="rect">
            <a:avLst/>
          </a:prstGeom>
          <a:noFill/>
        </p:spPr>
        <p:txBody>
          <a:bodyPr wrap="square" lIns="68580" tIns="34290" rIns="68580" bIns="34290" numCol="1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8800" b="1" spc="38" dirty="0" err="1">
                <a:ln w="11430">
                  <a:solidFill>
                    <a:srgbClr val="FFC000"/>
                  </a:solidFill>
                </a:ln>
                <a:solidFill>
                  <a:srgbClr val="A5A5A5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spc="38" dirty="0">
                <a:ln w="11430">
                  <a:solidFill>
                    <a:srgbClr val="FFC000"/>
                  </a:solidFill>
                </a:ln>
                <a:solidFill>
                  <a:srgbClr val="A5A5A5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38" dirty="0" err="1">
                <a:ln w="11430">
                  <a:solidFill>
                    <a:srgbClr val="FFC000"/>
                  </a:solidFill>
                </a:ln>
                <a:solidFill>
                  <a:srgbClr val="A5A5A5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b="1" spc="38" dirty="0">
                <a:ln w="11430">
                  <a:solidFill>
                    <a:srgbClr val="FFC000"/>
                  </a:solidFill>
                </a:ln>
                <a:solidFill>
                  <a:srgbClr val="A5A5A5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38" dirty="0" err="1">
                <a:ln w="11430">
                  <a:solidFill>
                    <a:srgbClr val="FFC000"/>
                  </a:solidFill>
                </a:ln>
                <a:solidFill>
                  <a:srgbClr val="A5A5A5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800" b="1" spc="38" dirty="0">
                <a:ln w="11430">
                  <a:solidFill>
                    <a:srgbClr val="FFC000"/>
                  </a:solidFill>
                </a:ln>
                <a:solidFill>
                  <a:srgbClr val="A5A5A5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38" dirty="0" err="1">
                <a:ln w="11430">
                  <a:solidFill>
                    <a:srgbClr val="FFC000"/>
                  </a:solidFill>
                </a:ln>
                <a:solidFill>
                  <a:srgbClr val="A5A5A5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38" dirty="0">
              <a:ln w="11430">
                <a:solidFill>
                  <a:srgbClr val="FFC000"/>
                </a:solidFill>
              </a:ln>
              <a:solidFill>
                <a:srgbClr val="A5A5A5">
                  <a:lumMod val="75000"/>
                </a:srgbClr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13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71" y="-63119"/>
            <a:ext cx="12510371" cy="6921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812268"/>
            <a:ext cx="10515600" cy="132343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গুরুত্বপূর্ণ অবদান রাখছে তার একটি তালিকা তৈরি কর। </a:t>
            </a:r>
          </a:p>
        </p:txBody>
      </p:sp>
      <p:sp>
        <p:nvSpPr>
          <p:cNvPr id="2" name="Rectangle 1"/>
          <p:cNvSpPr/>
          <p:nvPr/>
        </p:nvSpPr>
        <p:spPr>
          <a:xfrm>
            <a:off x="3995619" y="476071"/>
            <a:ext cx="343876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14" y="1703614"/>
            <a:ext cx="3962400" cy="2729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4" y="0"/>
            <a:ext cx="1218462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2590800"/>
            <a:ext cx="5943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"/>
            <a:ext cx="12192000" cy="6838462"/>
          </a:xfrm>
          <a:prstGeom prst="rect">
            <a:avLst/>
          </a:prstGeom>
        </p:spPr>
      </p:pic>
      <p:sp>
        <p:nvSpPr>
          <p:cNvPr id="6" name="Content Placeholder 12"/>
          <p:cNvSpPr txBox="1">
            <a:spLocks/>
          </p:cNvSpPr>
          <p:nvPr/>
        </p:nvSpPr>
        <p:spPr>
          <a:xfrm>
            <a:off x="6503530" y="949702"/>
            <a:ext cx="5002670" cy="54689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92881" indent="-192881" algn="ctr" defTabSz="685800">
              <a:spcBef>
                <a:spcPct val="20000"/>
              </a:spcBef>
              <a:defRPr/>
            </a:pPr>
            <a:r>
              <a:rPr lang="bn-BD" sz="33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শ্রেণীঃনবম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বিষয়ঃবাংলাদেশ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</a:p>
          <a:p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 defTabSz="685800">
              <a:spcBef>
                <a:spcPct val="20000"/>
              </a:spcBef>
              <a:defRPr/>
            </a:pPr>
            <a:endParaRPr lang="en-US" sz="1575" b="1" u="sng" dirty="0">
              <a:ln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 defTabSz="685800">
              <a:spcBef>
                <a:spcPct val="20000"/>
              </a:spcBef>
              <a:defRPr/>
            </a:pPr>
            <a:endParaRPr lang="en-US" sz="1575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 defTabSz="685800">
              <a:spcBef>
                <a:spcPct val="20000"/>
              </a:spcBef>
              <a:defRPr/>
            </a:pPr>
            <a:endParaRPr lang="en-US" sz="1575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70" y="1828213"/>
            <a:ext cx="867732" cy="36004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75266" y="838200"/>
            <a:ext cx="4952999" cy="5580476"/>
            <a:chOff x="775266" y="838200"/>
            <a:chExt cx="4952999" cy="5580476"/>
          </a:xfrm>
        </p:grpSpPr>
        <p:grpSp>
          <p:nvGrpSpPr>
            <p:cNvPr id="2" name="Group 1"/>
            <p:cNvGrpSpPr/>
            <p:nvPr/>
          </p:nvGrpSpPr>
          <p:grpSpPr>
            <a:xfrm>
              <a:off x="775266" y="838200"/>
              <a:ext cx="4952999" cy="5580476"/>
              <a:chOff x="-1587328" y="989250"/>
              <a:chExt cx="7957283" cy="4800600"/>
            </a:xfrm>
          </p:grpSpPr>
          <p:sp>
            <p:nvSpPr>
              <p:cNvPr id="3" name="Content Placeholder 10"/>
              <p:cNvSpPr txBox="1">
                <a:spLocks/>
              </p:cNvSpPr>
              <p:nvPr/>
            </p:nvSpPr>
            <p:spPr>
              <a:xfrm>
                <a:off x="-1587328" y="989250"/>
                <a:ext cx="7683330" cy="480060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57175" indent="-257175" algn="ctr" defTabSz="685800">
                  <a:buNone/>
                </a:pPr>
                <a:r>
                  <a:rPr lang="bn-BD" sz="33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33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3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33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endParaRPr>
              </a:p>
              <a:p>
                <a:pPr marL="257175" indent="-257175" algn="ctr" defTabSz="685800">
                  <a:buNone/>
                </a:pPr>
                <a:r>
                  <a:rPr lang="bn-BD" sz="2025" u="sng" dirty="0">
                    <a:solidFill>
                      <a:srgbClr val="005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25" u="sng" dirty="0"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1587328" y="3242813"/>
                <a:ext cx="7957283" cy="1932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4000" dirty="0">
                    <a:latin typeface="NikoshBAN" pitchFamily="2" charset="0"/>
                    <a:cs typeface="NikoshBAN" pitchFamily="2" charset="0"/>
                  </a:rPr>
                  <a:t>ম</a:t>
                </a:r>
                <a:r>
                  <a:rPr lang="as-IN" altLang="en-US" sz="4000" dirty="0">
                    <a:latin typeface="NikoshBAN" pitchFamily="2" charset="0"/>
                    <a:cs typeface="NikoshBAN" pitchFamily="2" charset="0"/>
                  </a:rPr>
                  <a:t>ো</a:t>
                </a:r>
                <a:r>
                  <a:rPr lang="en-US" altLang="en-US" sz="4000" dirty="0">
                    <a:latin typeface="NikoshBAN" pitchFamily="2" charset="0"/>
                    <a:cs typeface="NikoshBAN" pitchFamily="2" charset="0"/>
                  </a:rPr>
                  <a:t>ছ</a:t>
                </a:r>
                <a:r>
                  <a:rPr lang="as-IN" altLang="en-US" sz="4000" dirty="0">
                    <a:latin typeface="NikoshBAN" pitchFamily="2" charset="0"/>
                    <a:cs typeface="NikoshBAN" pitchFamily="2" charset="0"/>
                  </a:rPr>
                  <a:t>া</a:t>
                </a:r>
                <a:r>
                  <a:rPr lang="en-US" altLang="en-US" sz="4000" dirty="0">
                    <a:latin typeface="NikoshBAN" pitchFamily="2" charset="0"/>
                    <a:cs typeface="NikoshBAN" pitchFamily="2" charset="0"/>
                  </a:rPr>
                  <a:t>ঃ </a:t>
                </a:r>
                <a:r>
                  <a:rPr lang="en-US" altLang="en-US" sz="4000" dirty="0" err="1">
                    <a:latin typeface="NikoshBAN" pitchFamily="2" charset="0"/>
                    <a:cs typeface="NikoshBAN" pitchFamily="2" charset="0"/>
                  </a:rPr>
                  <a:t>শাহানাজ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পারভীন</a:t>
                </a:r>
                <a:endParaRPr lang="bn-BD" sz="40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সহকারি শিক্ষক</a:t>
                </a:r>
              </a:p>
              <a:p>
                <a:pPr algn="ctr"/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দরিবিন্নী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মাধ্যমিক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বিদ্যালয়</a:t>
                </a:r>
              </a:p>
              <a:p>
                <a:pPr algn="ctr"/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হরিণাকুন্ডু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ঝিনাইদহ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ctr"/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Email-shahanajpa69@gmail.com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E7F23E-14ED-40C0-ACCE-B2B5EE975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796" y="1562388"/>
              <a:ext cx="2437472" cy="189547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1640546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48" y="-95630"/>
            <a:ext cx="12510371" cy="69211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91004" y="655799"/>
            <a:ext cx="3760924" cy="11600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5207" y="2519071"/>
            <a:ext cx="10741587" cy="3064733"/>
            <a:chOff x="419861" y="2773560"/>
            <a:chExt cx="10741587" cy="3064733"/>
          </a:xfrm>
        </p:grpSpPr>
        <p:sp>
          <p:nvSpPr>
            <p:cNvPr id="12" name="Rounded Rectangle 11"/>
            <p:cNvSpPr/>
            <p:nvPr/>
          </p:nvSpPr>
          <p:spPr>
            <a:xfrm>
              <a:off x="1029449" y="3584610"/>
              <a:ext cx="8840253" cy="595585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প্রাকৃতিক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সম্পদ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IN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endPara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19861" y="2773560"/>
              <a:ext cx="8840253" cy="60825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এই পাঠশেষে শিক্ষার্থীরা</a:t>
              </a:r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...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...</a:t>
              </a:r>
              <a:endPara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321195" y="5242708"/>
              <a:ext cx="8840253" cy="595585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3600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প্রাকৃতিক</a:t>
              </a:r>
              <a:r>
                <a:rPr lang="en-US" sz="36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সম্পদের</a:t>
              </a:r>
              <a:r>
                <a:rPr lang="en-US" sz="36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36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6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39037" y="4400872"/>
              <a:ext cx="9333217" cy="595585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600" dirty="0" err="1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sz="3600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বনভূমির</a:t>
              </a:r>
              <a:r>
                <a:rPr lang="en-US" sz="3600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600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বিভাগ</a:t>
              </a:r>
              <a:r>
                <a:rPr lang="en-US" sz="3600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600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endPara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00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386442"/>
            <a:ext cx="10896600" cy="481495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TextBox 10"/>
          <p:cNvSpPr txBox="1"/>
          <p:nvPr/>
        </p:nvSpPr>
        <p:spPr>
          <a:xfrm>
            <a:off x="990600" y="5410200"/>
            <a:ext cx="9829800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61564" y="3152633"/>
            <a:ext cx="6332561" cy="23201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169994" y="2961564"/>
            <a:ext cx="7315200" cy="28523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840"/>
            <a:ext cx="12191999" cy="6861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685255"/>
            <a:ext cx="8799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80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</a:t>
            </a:r>
            <a:r>
              <a:rPr lang="bn-IN" sz="8000" dirty="0" smtClean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8000" dirty="0" smtClean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0912" y="3479887"/>
            <a:ext cx="565017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1911325" y="2282699"/>
            <a:ext cx="8346956" cy="32572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প্র্রাকৃতিক</a:t>
            </a:r>
            <a:r>
              <a:rPr lang="en-US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bn-IN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7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"/>
            <a:ext cx="12192000" cy="68384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16" y="2107227"/>
            <a:ext cx="2822084" cy="2769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655477" y="5435572"/>
            <a:ext cx="5692877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16" y="2107227"/>
            <a:ext cx="2992916" cy="2769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655477" y="603687"/>
            <a:ext cx="5486400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00" y="2107227"/>
            <a:ext cx="2992916" cy="2769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"/>
            <a:ext cx="12192000" cy="68384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0580" y="325472"/>
            <a:ext cx="10287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(Natural Resource)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9" y="1503009"/>
            <a:ext cx="3074670" cy="2047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28" y="1597941"/>
            <a:ext cx="2908565" cy="1937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68" y="4228282"/>
            <a:ext cx="2988672" cy="1941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68" y="1644579"/>
            <a:ext cx="2916826" cy="1943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27" y="4193621"/>
            <a:ext cx="3176023" cy="2063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6" y="4200343"/>
            <a:ext cx="3074670" cy="1997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710108" y="3607125"/>
            <a:ext cx="101662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653887" y="6254120"/>
            <a:ext cx="155523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784634" y="6265238"/>
            <a:ext cx="65434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9029057" y="3654125"/>
            <a:ext cx="82586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461805" y="3592255"/>
            <a:ext cx="86594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966685" y="6249280"/>
            <a:ext cx="76976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766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8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1" y="2758097"/>
            <a:ext cx="3132839" cy="269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19" y="2758097"/>
            <a:ext cx="3934935" cy="2731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03" y="2758097"/>
            <a:ext cx="3663971" cy="269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9144000" y="5546023"/>
            <a:ext cx="865943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7205" y="5546023"/>
            <a:ext cx="98296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2163" y="5546022"/>
            <a:ext cx="901209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635" y="561795"/>
            <a:ext cx="10905203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ভূ-প্রকৃতি,জলবায়ু,আবহাওয়া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কৃষকগন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কৃষিসম্পদ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8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395</Words>
  <Application>Microsoft Office PowerPoint</Application>
  <PresentationFormat>Widescreen</PresentationFormat>
  <Paragraphs>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NikoshLightBAN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Lab_3</dc:creator>
  <cp:lastModifiedBy>MITHU SIR</cp:lastModifiedBy>
  <cp:revision>111</cp:revision>
  <dcterms:created xsi:type="dcterms:W3CDTF">2006-08-16T00:00:00Z</dcterms:created>
  <dcterms:modified xsi:type="dcterms:W3CDTF">2019-12-23T14:43:33Z</dcterms:modified>
</cp:coreProperties>
</file>