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a:srgbClr val="00CC00"/>
    <a:srgbClr val="3333CC"/>
    <a:srgbClr val="FF00FF"/>
    <a:srgbClr val="F8F8F8"/>
    <a:srgbClr val="F1F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840" y="72"/>
      </p:cViewPr>
      <p:guideLst>
        <p:guide orient="horz" pos="2160"/>
        <p:guide pos="2880"/>
      </p:guideLst>
    </p:cSldViewPr>
  </p:slideViewPr>
  <p:notesTextViewPr>
    <p:cViewPr>
      <p:scale>
        <a:sx n="100" d="100"/>
        <a:sy n="100" d="100"/>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43804B-521B-4808-82CC-19CEE43D1175}" type="datetimeFigureOut">
              <a:rPr lang="en-US" smtClean="0"/>
              <a:t>23-Dec-19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36256E-4473-4DEE-9D0B-6AF898B553C2}" type="slidenum">
              <a:rPr lang="en-US" smtClean="0"/>
              <a:t>‹#›</a:t>
            </a:fld>
            <a:endParaRPr lang="en-US"/>
          </a:p>
        </p:txBody>
      </p:sp>
    </p:spTree>
    <p:extLst>
      <p:ext uri="{BB962C8B-B14F-4D97-AF65-F5344CB8AC3E}">
        <p14:creationId xmlns:p14="http://schemas.microsoft.com/office/powerpoint/2010/main" val="167153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E4FF-521A-4C02-B2CD-6F1024A670B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7483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36256E-4473-4DEE-9D0B-6AF898B553C2}" type="slidenum">
              <a:rPr lang="en-US" smtClean="0"/>
              <a:t>6</a:t>
            </a:fld>
            <a:endParaRPr lang="en-US"/>
          </a:p>
        </p:txBody>
      </p:sp>
    </p:spTree>
    <p:extLst>
      <p:ext uri="{BB962C8B-B14F-4D97-AF65-F5344CB8AC3E}">
        <p14:creationId xmlns:p14="http://schemas.microsoft.com/office/powerpoint/2010/main" val="103724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23-Dec-19</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1371601" y="304800"/>
            <a:ext cx="6343650" cy="6172200"/>
          </a:xfrm>
          <a:prstGeom prst="frame">
            <a:avLst>
              <a:gd name="adj1" fmla="val 4897"/>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endParaRPr>
          </a:p>
        </p:txBody>
      </p:sp>
      <p:sp>
        <p:nvSpPr>
          <p:cNvPr id="10" name="Frame 9"/>
          <p:cNvSpPr/>
          <p:nvPr/>
        </p:nvSpPr>
        <p:spPr>
          <a:xfrm>
            <a:off x="1600200" y="609600"/>
            <a:ext cx="5886450" cy="5638800"/>
          </a:xfrm>
          <a:prstGeom prst="frame">
            <a:avLst>
              <a:gd name="adj1" fmla="val 627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2088" y="3706378"/>
            <a:ext cx="980130" cy="164661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91457" y="3627562"/>
            <a:ext cx="1002683" cy="1684507"/>
          </a:xfrm>
          <a:prstGeom prst="rect">
            <a:avLst/>
          </a:prstGeom>
        </p:spPr>
      </p:pic>
      <p:sp>
        <p:nvSpPr>
          <p:cNvPr id="3" name="TextBox 2"/>
          <p:cNvSpPr txBox="1"/>
          <p:nvPr/>
        </p:nvSpPr>
        <p:spPr>
          <a:xfrm>
            <a:off x="3305075" y="3852557"/>
            <a:ext cx="3781525" cy="1685077"/>
          </a:xfrm>
          <a:prstGeom prst="rect">
            <a:avLst/>
          </a:prstGeom>
          <a:noFill/>
        </p:spPr>
        <p:txBody>
          <a:bodyPr wrap="square" rtlCol="0">
            <a:spAutoFit/>
          </a:bodyPr>
          <a:lstStyle/>
          <a:p>
            <a:pPr algn="ctr" defTabSz="685800"/>
            <a:r>
              <a:rPr lang="bn-BD" sz="10350" b="1" dirty="0">
                <a:solidFill>
                  <a:srgbClr val="FF0000"/>
                </a:solidFill>
                <a:latin typeface="NikoshBAN" pitchFamily="2" charset="0"/>
                <a:cs typeface="NikoshBAN" pitchFamily="2" charset="0"/>
              </a:rPr>
              <a:t>স্বাগতম</a:t>
            </a:r>
            <a:endParaRPr lang="en-US" sz="10350" b="1" dirty="0">
              <a:solidFill>
                <a:srgbClr val="FF0000"/>
              </a:solidFill>
              <a:latin typeface="NikoshBAN" pitchFamily="2" charset="0"/>
              <a:cs typeface="NikoshBAN" pitchFamily="2" charset="0"/>
            </a:endParaRPr>
          </a:p>
        </p:txBody>
      </p:sp>
      <p:sp>
        <p:nvSpPr>
          <p:cNvPr id="4" name="TextBox 3"/>
          <p:cNvSpPr txBox="1"/>
          <p:nvPr/>
        </p:nvSpPr>
        <p:spPr>
          <a:xfrm>
            <a:off x="2919683" y="1516088"/>
            <a:ext cx="3299809" cy="2215661"/>
          </a:xfrm>
          <a:prstGeom prst="rect">
            <a:avLst/>
          </a:prstGeom>
          <a:noFill/>
        </p:spPr>
        <p:txBody>
          <a:bodyPr wrap="square" rtlCol="0">
            <a:prstTxWarp prst="textWave1">
              <a:avLst/>
            </a:prstTxWarp>
            <a:spAutoFit/>
          </a:bodyPr>
          <a:lstStyle/>
          <a:p>
            <a:pPr algn="ctr" defTabSz="685800"/>
            <a:r>
              <a:rPr lang="bn-BD" b="1" u="sng" dirty="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আজকের</a:t>
            </a:r>
            <a:r>
              <a:rPr lang="bn-BD" b="1" u="sng"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 </a:t>
            </a:r>
            <a:r>
              <a:rPr lang="bn-BD" b="1" u="sng" dirty="0">
                <a:ln w="0"/>
                <a:solidFill>
                  <a:srgbClr val="006600"/>
                </a:solidFill>
                <a:effectLst>
                  <a:outerShdw blurRad="38100" dist="19050" dir="2700000" algn="tl" rotWithShape="0">
                    <a:prstClr val="black">
                      <a:alpha val="40000"/>
                    </a:prstClr>
                  </a:outerShdw>
                </a:effectLst>
                <a:latin typeface="NikoshBAN" pitchFamily="2" charset="0"/>
                <a:cs typeface="NikoshBAN" pitchFamily="2" charset="0"/>
              </a:rPr>
              <a:t>ক্লাসে</a:t>
            </a:r>
            <a:r>
              <a:rPr lang="bn-BD" b="1" u="sng" dirty="0">
                <a:ln w="0"/>
                <a:solidFill>
                  <a:schemeClr val="accent3">
                    <a:lumMod val="50000"/>
                  </a:schemeClr>
                </a:solidFill>
                <a:effectLst>
                  <a:outerShdw blurRad="38100" dist="19050" dir="2700000" algn="tl" rotWithShape="0">
                    <a:prstClr val="black">
                      <a:alpha val="40000"/>
                    </a:prstClr>
                  </a:outerShdw>
                </a:effectLst>
                <a:latin typeface="NikoshBAN" pitchFamily="2" charset="0"/>
                <a:cs typeface="NikoshBAN" pitchFamily="2" charset="0"/>
              </a:rPr>
              <a:t> </a:t>
            </a:r>
            <a:r>
              <a:rPr lang="bn-BD" b="1" u="sng" dirty="0">
                <a:ln w="0"/>
                <a:solidFill>
                  <a:srgbClr val="002060"/>
                </a:solidFill>
                <a:effectLst>
                  <a:outerShdw blurRad="38100" dist="19050" dir="2700000" algn="tl" rotWithShape="0">
                    <a:prstClr val="black">
                      <a:alpha val="40000"/>
                    </a:prstClr>
                  </a:outerShdw>
                </a:effectLst>
                <a:latin typeface="NikoshBAN" pitchFamily="2" charset="0"/>
                <a:cs typeface="NikoshBAN" pitchFamily="2" charset="0"/>
              </a:rPr>
              <a:t>সবাইকে</a:t>
            </a:r>
            <a:endParaRPr lang="en-US" b="1" u="sng" dirty="0">
              <a:ln w="0"/>
              <a:solidFill>
                <a:srgbClr val="002060"/>
              </a:solidFill>
              <a:effectLst>
                <a:outerShdw blurRad="38100" dist="19050" dir="2700000" algn="tl" rotWithShape="0">
                  <a:prstClr val="black">
                    <a:alpha val="40000"/>
                  </a:prstClr>
                </a:outerShdw>
              </a:effectLst>
              <a:latin typeface="NikoshBAN" pitchFamily="2" charset="0"/>
              <a:cs typeface="NikoshBAN" pitchFamily="2" charset="0"/>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55148" y="1525647"/>
            <a:ext cx="1024818" cy="1994398"/>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32170" y="1540090"/>
            <a:ext cx="952382" cy="185343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550823" cy="723900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800" y="0"/>
            <a:ext cx="5209310" cy="7239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06619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325 -0.00787 L -0.34661 -0.00787 " pathEditMode="relative" rAng="0" ptsTypes="AA">
                                      <p:cBhvr>
                                        <p:cTn id="6" dur="2000" fill="hold"/>
                                        <p:tgtEl>
                                          <p:spTgt spid="2"/>
                                        </p:tgtEl>
                                        <p:attrNameLst>
                                          <p:attrName>ppt_x</p:attrName>
                                          <p:attrName>ppt_y</p:attrName>
                                        </p:attrNameLst>
                                      </p:cBhvr>
                                      <p:rCtr x="-17174" y="0"/>
                                    </p:animMotion>
                                  </p:childTnLst>
                                </p:cTn>
                              </p:par>
                              <p:par>
                                <p:cTn id="7" presetID="35" presetClass="path" presetSubtype="0" accel="50000" decel="50000" fill="hold" nodeType="withEffect">
                                  <p:stCondLst>
                                    <p:cond delay="0"/>
                                  </p:stCondLst>
                                  <p:childTnLst>
                                    <p:animMotion origin="layout" path="M -2.70833E-6 0.00185 L 0.34909 0.00255 " pathEditMode="relative" rAng="0" ptsTypes="AA">
                                      <p:cBhvr>
                                        <p:cTn id="8" dur="2000" fill="hold"/>
                                        <p:tgtEl>
                                          <p:spTgt spid="5"/>
                                        </p:tgtEl>
                                        <p:attrNameLst>
                                          <p:attrName>ppt_x</p:attrName>
                                          <p:attrName>ppt_y</p:attrName>
                                        </p:attrNameLst>
                                      </p:cBhvr>
                                      <p:rCtr x="1744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52400"/>
            <a:ext cx="3048000"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bn-IN" sz="5400" dirty="0" smtClean="0">
                <a:latin typeface="NikoshBAN" pitchFamily="2" charset="0"/>
                <a:cs typeface="NikoshBAN" pitchFamily="2" charset="0"/>
              </a:rPr>
              <a:t>একক কাজ</a:t>
            </a:r>
            <a:endParaRPr lang="en-US" sz="5400" dirty="0">
              <a:latin typeface="NikoshBAN" pitchFamily="2" charset="0"/>
              <a:cs typeface="NikoshBAN" pitchFamily="2" charset="0"/>
            </a:endParaRPr>
          </a:p>
        </p:txBody>
      </p:sp>
      <p:sp>
        <p:nvSpPr>
          <p:cNvPr id="3" name="TextBox 2"/>
          <p:cNvSpPr txBox="1"/>
          <p:nvPr/>
        </p:nvSpPr>
        <p:spPr>
          <a:xfrm>
            <a:off x="685800" y="2209800"/>
            <a:ext cx="8001000" cy="1569660"/>
          </a:xfrm>
          <a:prstGeom prst="rect">
            <a:avLst/>
          </a:prstGeom>
          <a:solidFill>
            <a:srgbClr val="FFFF00"/>
          </a:solidFill>
        </p:spPr>
        <p:txBody>
          <a:bodyPr wrap="square" rtlCol="0">
            <a:spAutoFit/>
          </a:bodyPr>
          <a:lstStyle/>
          <a:p>
            <a:r>
              <a:rPr lang="bn-IN" sz="3200" dirty="0" smtClean="0">
                <a:latin typeface="NikoshBAN" pitchFamily="2" charset="0"/>
                <a:cs typeface="NikoshBAN" pitchFamily="2" charset="0"/>
              </a:rPr>
              <a:t>১। আহ্নিক গতি কাকে বলে?</a:t>
            </a:r>
          </a:p>
          <a:p>
            <a:r>
              <a:rPr lang="bn-IN" sz="3200" dirty="0" smtClean="0">
                <a:latin typeface="NikoshBAN" pitchFamily="2" charset="0"/>
                <a:cs typeface="NikoshBAN" pitchFamily="2" charset="0"/>
              </a:rPr>
              <a:t>২। আহ্নিক গতির সময়সীমা কত এবং ঘণ্টায় গতিবেগ কত?</a:t>
            </a:r>
          </a:p>
          <a:p>
            <a:r>
              <a:rPr lang="bn-IN" sz="3200" dirty="0" smtClean="0">
                <a:latin typeface="NikoshBAN" pitchFamily="2" charset="0"/>
                <a:cs typeface="NikoshBAN" pitchFamily="2" charset="0"/>
              </a:rPr>
              <a:t>৩। আহ্নিক গতির দুটি প্রমান বল।</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8747222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600200"/>
            <a:ext cx="7315200" cy="3347070"/>
          </a:xfrm>
          <a:prstGeom prst="rect">
            <a:avLst/>
          </a:prstGeom>
          <a:solidFill>
            <a:srgbClr val="00B050"/>
          </a:solidFill>
        </p:spPr>
        <p:txBody>
          <a:bodyPr wrap="square" rtlCol="0">
            <a:spAutoFit/>
          </a:bodyPr>
          <a:lstStyle/>
          <a:p>
            <a:pPr>
              <a:lnSpc>
                <a:spcPct val="150000"/>
              </a:lnSpc>
            </a:pPr>
            <a:r>
              <a:rPr lang="en-US" sz="3600" dirty="0" smtClean="0">
                <a:latin typeface="NikoshBAN" pitchFamily="2" charset="0"/>
                <a:cs typeface="NikoshBAN" pitchFamily="2" charset="0"/>
              </a:rPr>
              <a:t>1। </a:t>
            </a:r>
            <a:r>
              <a:rPr lang="en-US" sz="3600" dirty="0" err="1" smtClean="0">
                <a:latin typeface="NikoshBAN" pitchFamily="2" charset="0"/>
                <a:cs typeface="NikoshBAN" pitchFamily="2" charset="0"/>
              </a:rPr>
              <a:t>দিবারাত্রি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কিভাবে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সংঘটিত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a:t>
            </a:r>
            <a:r>
              <a:rPr lang="bn-IN" sz="3600" dirty="0" smtClean="0">
                <a:latin typeface="NikoshBAN" pitchFamily="2" charset="0"/>
                <a:cs typeface="NikoshBAN" pitchFamily="2" charset="0"/>
              </a:rPr>
              <a:t> </a:t>
            </a:r>
          </a:p>
          <a:p>
            <a:pPr>
              <a:lnSpc>
                <a:spcPct val="150000"/>
              </a:lnSpc>
            </a:pPr>
            <a:r>
              <a:rPr lang="bn-IN" sz="3600" dirty="0" smtClean="0">
                <a:latin typeface="NikoshBAN" pitchFamily="2" charset="0"/>
                <a:cs typeface="NikoshBAN" pitchFamily="2" charset="0"/>
              </a:rPr>
              <a:t>২। আহ্নিক গতি</a:t>
            </a:r>
            <a:r>
              <a:rPr lang="en-US" sz="3600" dirty="0" smtClean="0">
                <a:latin typeface="NikoshBAN" pitchFamily="2" charset="0"/>
                <a:cs typeface="NikoshBAN" pitchFamily="2" charset="0"/>
              </a:rPr>
              <a:t>র ০</a:t>
            </a:r>
            <a:r>
              <a:rPr lang="bn-IN" sz="3600" dirty="0" smtClean="0">
                <a:latin typeface="NikoshBAN" pitchFamily="2" charset="0"/>
                <a:cs typeface="NikoshBAN" pitchFamily="2" charset="0"/>
              </a:rPr>
              <a:t>৩টি প্রমাণ লিখ ।  </a:t>
            </a:r>
          </a:p>
          <a:p>
            <a:pPr>
              <a:lnSpc>
                <a:spcPct val="150000"/>
              </a:lnSpc>
            </a:pPr>
            <a:r>
              <a:rPr lang="bn-IN" sz="3600" dirty="0" smtClean="0">
                <a:latin typeface="NikoshBAN" pitchFamily="2" charset="0"/>
                <a:cs typeface="NikoshBAN" pitchFamily="2" charset="0"/>
              </a:rPr>
              <a:t>৩।</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ফেরেলের সূত্র ব্যাখ্যা কর ।</a:t>
            </a:r>
          </a:p>
          <a:p>
            <a:pPr>
              <a:lnSpc>
                <a:spcPct val="150000"/>
              </a:lnSpc>
            </a:pPr>
            <a:r>
              <a:rPr lang="bn-IN" sz="3600" dirty="0" smtClean="0">
                <a:latin typeface="NikoshBAN" pitchFamily="2" charset="0"/>
                <a:cs typeface="NikoshBAN" pitchFamily="2" charset="0"/>
              </a:rPr>
              <a:t>৪।</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আহ্নিক গতির </a:t>
            </a:r>
            <a:r>
              <a:rPr lang="en-US" sz="3600" dirty="0" smtClean="0">
                <a:latin typeface="NikoshBAN" pitchFamily="2" charset="0"/>
                <a:cs typeface="NikoshBAN" pitchFamily="2" charset="0"/>
              </a:rPr>
              <a:t>০</a:t>
            </a:r>
            <a:r>
              <a:rPr lang="bn-IN" sz="3600" dirty="0" smtClean="0">
                <a:latin typeface="NikoshBAN" pitchFamily="2" charset="0"/>
                <a:cs typeface="NikoshBAN" pitchFamily="2" charset="0"/>
              </a:rPr>
              <a:t>৩টি ফলাফল ব্যাখ্যা কর । </a:t>
            </a:r>
            <a:endParaRPr lang="en-US" sz="3600" dirty="0">
              <a:latin typeface="NikoshBAN" pitchFamily="2" charset="0"/>
              <a:cs typeface="NikoshBAN" pitchFamily="2" charset="0"/>
            </a:endParaRPr>
          </a:p>
        </p:txBody>
      </p:sp>
      <p:sp>
        <p:nvSpPr>
          <p:cNvPr id="3" name="TextBox 2"/>
          <p:cNvSpPr txBox="1"/>
          <p:nvPr/>
        </p:nvSpPr>
        <p:spPr>
          <a:xfrm>
            <a:off x="3200400" y="152400"/>
            <a:ext cx="2743200" cy="830997"/>
          </a:xfrm>
          <a:prstGeom prst="rect">
            <a:avLst/>
          </a:prstGeom>
          <a:solidFill>
            <a:schemeClr val="accent1"/>
          </a:solidFill>
        </p:spPr>
        <p:txBody>
          <a:bodyPr wrap="square" rtlCol="0">
            <a:spAutoFit/>
          </a:bodyPr>
          <a:lstStyle/>
          <a:p>
            <a:r>
              <a:rPr lang="bn-IN" sz="4800" dirty="0" smtClean="0">
                <a:ln w="18415" cmpd="sng">
                  <a:solidFill>
                    <a:srgbClr val="FFFFFF"/>
                  </a:solidFill>
                  <a:prstDash val="solid"/>
                </a:ln>
                <a:solidFill>
                  <a:schemeClr val="bg2">
                    <a:lumMod val="90000"/>
                  </a:schemeClr>
                </a:solidFill>
                <a:effectLst>
                  <a:outerShdw blurRad="63500" dir="3600000" algn="tl" rotWithShape="0">
                    <a:srgbClr val="000000">
                      <a:alpha val="70000"/>
                    </a:srgbClr>
                  </a:outerShdw>
                </a:effectLst>
                <a:latin typeface="NikoshBAN" pitchFamily="2" charset="0"/>
                <a:cs typeface="NikoshBAN" pitchFamily="2" charset="0"/>
              </a:rPr>
              <a:t>জোড়ায়</a:t>
            </a:r>
            <a:r>
              <a:rPr lang="bn-I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কাজ</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34975955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3200400" cy="1277273"/>
          </a:xfrm>
          <a:prstGeom prst="rect">
            <a:avLst/>
          </a:prstGeom>
          <a:solidFill>
            <a:srgbClr val="FFFF00"/>
          </a:solidFill>
          <a:ln w="76200" cap="rnd">
            <a:solidFill>
              <a:srgbClr val="0070C0"/>
            </a:solidFill>
          </a:ln>
        </p:spPr>
        <p:txBody>
          <a:bodyPr wrap="square" rtlCol="0" anchor="t">
            <a:spAutoFit/>
          </a:bodyPr>
          <a:lstStyle/>
          <a:p>
            <a:pPr algn="ctr">
              <a:lnSpc>
                <a:spcPct val="200000"/>
              </a:lnSpc>
            </a:pPr>
            <a:endParaRPr lang="en-US" sz="4400" b="1" cap="all" dirty="0">
              <a:ln w="9000" cmpd="sng">
                <a:solidFill>
                  <a:schemeClr val="bg1"/>
                </a:solidFill>
                <a:prstDash val="solid"/>
              </a:ln>
              <a:solidFill>
                <a:schemeClr val="tx1">
                  <a:lumMod val="95000"/>
                  <a:lumOff val="5000"/>
                </a:schemeClr>
              </a:solidFill>
              <a:effectLst>
                <a:reflection blurRad="12700" stA="28000" endPos="45000" dist="1000" dir="5400000" sy="-100000" algn="bl" rotWithShape="0"/>
              </a:effectLst>
              <a:latin typeface="NikoshBAN" pitchFamily="2" charset="0"/>
              <a:cs typeface="NikoshBAN" pitchFamily="2" charset="0"/>
            </a:endParaRPr>
          </a:p>
        </p:txBody>
      </p:sp>
      <p:sp>
        <p:nvSpPr>
          <p:cNvPr id="3" name="TextBox 2"/>
          <p:cNvSpPr txBox="1"/>
          <p:nvPr/>
        </p:nvSpPr>
        <p:spPr>
          <a:xfrm>
            <a:off x="3733800" y="381000"/>
            <a:ext cx="2286000" cy="830997"/>
          </a:xfrm>
          <a:prstGeom prst="rect">
            <a:avLst/>
          </a:prstGeom>
          <a:noFill/>
        </p:spPr>
        <p:txBody>
          <a:bodyPr wrap="square" rtlCol="0">
            <a:spAutoFit/>
          </a:bodyPr>
          <a:lstStyle/>
          <a:p>
            <a:r>
              <a:rPr lang="bn-I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মূল্যায়ন</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4" name="TextBox 3"/>
          <p:cNvSpPr txBox="1"/>
          <p:nvPr/>
        </p:nvSpPr>
        <p:spPr>
          <a:xfrm>
            <a:off x="381000" y="2438400"/>
            <a:ext cx="7848600" cy="2862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600" dirty="0" smtClean="0">
                <a:latin typeface="NikoshBAN" pitchFamily="2" charset="0"/>
                <a:cs typeface="NikoshBAN" pitchFamily="2" charset="0"/>
              </a:rPr>
              <a:t>১। </a:t>
            </a:r>
            <a:r>
              <a:rPr lang="en-US" sz="3600" dirty="0" err="1" smtClean="0">
                <a:latin typeface="NikoshBAN" pitchFamily="2" charset="0"/>
                <a:cs typeface="NikoshBAN" pitchFamily="2" charset="0"/>
              </a:rPr>
              <a:t>আহ্নিক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গতি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থাকা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সত্ত্বেও</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ছিটকে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পড়ছি</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উল্লেখ</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a:t>
            </a:r>
          </a:p>
          <a:p>
            <a:r>
              <a:rPr lang="en-US" sz="3600" dirty="0" smtClean="0">
                <a:latin typeface="NikoshBAN" pitchFamily="2" charset="0"/>
                <a:cs typeface="NikoshBAN" pitchFamily="2" charset="0"/>
              </a:rPr>
              <a:t>২। </a:t>
            </a:r>
            <a:r>
              <a:rPr lang="en-US" sz="3600" dirty="0" err="1" smtClean="0">
                <a:latin typeface="NikoshBAN" pitchFamily="2" charset="0"/>
                <a:cs typeface="NikoshBAN" pitchFamily="2" charset="0"/>
              </a:rPr>
              <a:t>পৃথিবীর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কিরূপ</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বর্ণনা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a:t>
            </a:r>
          </a:p>
          <a:p>
            <a:r>
              <a:rPr lang="en-US" sz="3600" dirty="0" smtClean="0">
                <a:latin typeface="NikoshBAN" pitchFamily="2" charset="0"/>
                <a:cs typeface="NikoshBAN" pitchFamily="2" charset="0"/>
              </a:rPr>
              <a:t>৩। </a:t>
            </a:r>
            <a:r>
              <a:rPr lang="en-US" sz="3600" dirty="0" err="1" smtClean="0">
                <a:latin typeface="NikoshBAN" pitchFamily="2" charset="0"/>
                <a:cs typeface="NikoshBAN" pitchFamily="2" charset="0"/>
              </a:rPr>
              <a:t>ফেরেলের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সূত্রটি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বুঝিয়ে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a:t>
            </a:r>
            <a:r>
              <a:rPr lang="en-US" sz="3600" dirty="0" smtClean="0">
                <a:latin typeface="NikoshBAN" pitchFamily="2" charset="0"/>
                <a:cs typeface="NikoshBAN" pitchFamily="2" charset="0"/>
              </a:rPr>
              <a:t>।</a:t>
            </a:r>
          </a:p>
          <a:p>
            <a:r>
              <a:rPr lang="en-US" sz="3600" dirty="0" smtClean="0">
                <a:latin typeface="NikoshBAN" pitchFamily="2" charset="0"/>
                <a:cs typeface="NikoshBAN" pitchFamily="2" charset="0"/>
              </a:rPr>
              <a:t>৪। </a:t>
            </a:r>
            <a:r>
              <a:rPr lang="en-US" sz="3600" dirty="0" err="1" smtClean="0">
                <a:latin typeface="NikoshBAN" pitchFamily="2" charset="0"/>
                <a:cs typeface="NikoshBAN" pitchFamily="2" charset="0"/>
              </a:rPr>
              <a:t>জোয়ার-ভাটা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কিভাবে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সৃষ্টি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1189278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7800" y="152400"/>
            <a:ext cx="2514600" cy="1066800"/>
          </a:xfrm>
          <a:prstGeom prst="rect">
            <a:avLst/>
          </a:prstGeom>
          <a:solidFill>
            <a:srgbClr val="00CC00"/>
          </a:solidFill>
        </p:spPr>
        <p:txBody>
          <a:bodyPr wrap="square" rtlCol="0">
            <a:spAutoFit/>
          </a:bodyPr>
          <a:lstStyle/>
          <a:p>
            <a:endParaRPr lang="en-US" dirty="0">
              <a:latin typeface="NikoshBAN" pitchFamily="2" charset="0"/>
              <a:cs typeface="NikoshBAN" pitchFamily="2" charset="0"/>
            </a:endParaRPr>
          </a:p>
        </p:txBody>
      </p:sp>
      <p:sp>
        <p:nvSpPr>
          <p:cNvPr id="3" name="TextBox 2"/>
          <p:cNvSpPr txBox="1"/>
          <p:nvPr/>
        </p:nvSpPr>
        <p:spPr>
          <a:xfrm>
            <a:off x="4876800" y="304800"/>
            <a:ext cx="3200400" cy="769441"/>
          </a:xfrm>
          <a:prstGeom prst="rect">
            <a:avLst/>
          </a:prstGeom>
          <a:noFill/>
        </p:spPr>
        <p:txBody>
          <a:bodyPr wrap="square" rtlCol="0">
            <a:spAutoFit/>
          </a:bodyPr>
          <a:lstStyle/>
          <a:p>
            <a:pPr algn="ctr"/>
            <a:r>
              <a:rPr lang="bn-IN" sz="4400" dirty="0" smtClean="0">
                <a:solidFill>
                  <a:schemeClr val="bg1"/>
                </a:solidFill>
                <a:latin typeface="NikoshBAN" pitchFamily="2" charset="0"/>
                <a:cs typeface="NikoshBAN" pitchFamily="2" charset="0"/>
              </a:rPr>
              <a:t>বাড়ির কাজ</a:t>
            </a:r>
            <a:endParaRPr lang="en-US" sz="4400" dirty="0">
              <a:solidFill>
                <a:schemeClr val="bg1"/>
              </a:solidFill>
              <a:latin typeface="NikoshBAN" pitchFamily="2" charset="0"/>
              <a:cs typeface="NikoshBAN" pitchFamily="2" charset="0"/>
            </a:endParaRPr>
          </a:p>
        </p:txBody>
      </p:sp>
      <p:sp>
        <p:nvSpPr>
          <p:cNvPr id="4" name="TextBox 3"/>
          <p:cNvSpPr txBox="1"/>
          <p:nvPr/>
        </p:nvSpPr>
        <p:spPr>
          <a:xfrm>
            <a:off x="152400" y="2590800"/>
            <a:ext cx="7620000" cy="251607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nSpc>
                <a:spcPct val="150000"/>
              </a:lnSpc>
            </a:pPr>
            <a:r>
              <a:rPr lang="bn-IN" sz="3600" dirty="0" smtClean="0">
                <a:latin typeface="NikoshBAN" pitchFamily="2" charset="0"/>
                <a:cs typeface="NikoshBAN" pitchFamily="2" charset="0"/>
              </a:rPr>
              <a:t>১। দিবারাত্রি সংঘটনের একটি চিত্র এঁকে আনবে।</a:t>
            </a:r>
          </a:p>
          <a:p>
            <a:pPr>
              <a:lnSpc>
                <a:spcPct val="150000"/>
              </a:lnSpc>
            </a:pPr>
            <a:r>
              <a:rPr lang="bn-IN" sz="3600" dirty="0" smtClean="0">
                <a:latin typeface="NikoshBAN" pitchFamily="2" charset="0"/>
                <a:cs typeface="NikoshBAN" pitchFamily="2" charset="0"/>
              </a:rPr>
              <a:t>২। পৃথিবীতে উদ্ভিদ ও প্রানীজগৎ কিভাবে টিকে আছে তা লিখে আনবে।</a:t>
            </a:r>
            <a:endParaRPr lang="en-US" sz="3600" dirty="0">
              <a:latin typeface="NikoshBAN" pitchFamily="2" charset="0"/>
              <a:cs typeface="NikoshBAN" pitchFamily="2" charset="0"/>
            </a:endParaRPr>
          </a:p>
        </p:txBody>
      </p:sp>
      <p:sp>
        <p:nvSpPr>
          <p:cNvPr id="5" name="TextBox 4"/>
          <p:cNvSpPr txBox="1"/>
          <p:nvPr/>
        </p:nvSpPr>
        <p:spPr>
          <a:xfrm>
            <a:off x="6629400" y="1600200"/>
            <a:ext cx="2286000" cy="769441"/>
          </a:xfrm>
          <a:prstGeom prst="rect">
            <a:avLst/>
          </a:prstGeom>
          <a:noFill/>
        </p:spPr>
        <p:txBody>
          <a:bodyPr wrap="square" rtlCol="0">
            <a:spAutoFit/>
          </a:bodyPr>
          <a:lstStyle/>
          <a:p>
            <a:endParaRPr lang="en-US" sz="4400" dirty="0">
              <a:latin typeface="NikoshBAN" pitchFamily="2" charset="0"/>
              <a:cs typeface="NikoshBAN" pitchFamily="2" charset="0"/>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0" y="0"/>
            <a:ext cx="4572000" cy="2427514"/>
          </a:xfrm>
          <a:prstGeom prst="rect">
            <a:avLst/>
          </a:prstGeom>
        </p:spPr>
      </p:pic>
    </p:spTree>
    <p:extLst>
      <p:ext uri="{BB962C8B-B14F-4D97-AF65-F5344CB8AC3E}">
        <p14:creationId xmlns:p14="http://schemas.microsoft.com/office/powerpoint/2010/main" val="842442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0.7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Scale>
                                      <p:cBhvr>
                                        <p:cTn id="2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
                                        </p:tgtEl>
                                        <p:attrNameLst>
                                          <p:attrName>ppt_x</p:attrName>
                                          <p:attrName>ppt_y</p:attrName>
                                        </p:attrNameLst>
                                      </p:cBhvr>
                                    </p:animMotion>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9772" y="348343"/>
            <a:ext cx="2362200" cy="1323439"/>
          </a:xfrm>
          <a:prstGeom prst="rect">
            <a:avLst/>
          </a:prstGeom>
          <a:solidFill>
            <a:srgbClr val="00B0F0"/>
          </a:solidFill>
        </p:spPr>
        <p:txBody>
          <a:bodyPr wrap="square" rtlCol="0">
            <a:spAutoFit/>
          </a:bodyPr>
          <a:lstStyle/>
          <a:p>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সকলকে ধন্যবাদ</a:t>
            </a:r>
            <a:endParaRPr lang="en-US" sz="4000" dirty="0">
              <a:solidFill>
                <a:schemeClr val="bg1"/>
              </a:solidFill>
              <a:latin typeface="NikoshBAN" pitchFamily="2" charset="0"/>
              <a:cs typeface="NikoshBAN" pitchFamily="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295400" y="2133600"/>
            <a:ext cx="6019800" cy="4000500"/>
          </a:xfrm>
          <a:prstGeom prst="rect">
            <a:avLst/>
          </a:prstGeom>
        </p:spPr>
      </p:pic>
    </p:spTree>
    <p:extLst>
      <p:ext uri="{BB962C8B-B14F-4D97-AF65-F5344CB8AC3E}">
        <p14:creationId xmlns:p14="http://schemas.microsoft.com/office/powerpoint/2010/main" val="23569873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10000" fill="hold" nodeType="clickEffect">
                                  <p:stCondLst>
                                    <p:cond delay="0"/>
                                  </p:stCondLst>
                                  <p:childTnLst>
                                    <p:animRot by="21600000">
                                      <p:cBhvr>
                                        <p:cTn id="6" dur="2000" fill="hold"/>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00400" y="228600"/>
            <a:ext cx="3657600" cy="1066800"/>
          </a:xfrm>
          <a:prstGeom prst="roundRect">
            <a:avLst>
              <a:gd name="adj" fmla="val 3000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5" name="TextBox 4"/>
          <p:cNvSpPr txBox="1"/>
          <p:nvPr/>
        </p:nvSpPr>
        <p:spPr>
          <a:xfrm>
            <a:off x="3276600" y="228600"/>
            <a:ext cx="3581400" cy="101566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6000" b="1" spc="150" dirty="0" err="1"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পরিচিতি</a:t>
            </a:r>
            <a:endParaRPr lang="en-US" sz="4800" b="1" spc="150" dirty="0">
              <a:ln w="11430"/>
              <a:solidFill>
                <a:srgbClr val="F8F8F8"/>
              </a:solidFill>
              <a:effectLst>
                <a:outerShdw blurRad="25400" algn="tl" rotWithShape="0">
                  <a:srgbClr val="000000">
                    <a:alpha val="43000"/>
                  </a:srgbClr>
                </a:outerShdw>
              </a:effectLst>
              <a:latin typeface="NikoshBAN" pitchFamily="2" charset="0"/>
              <a:cs typeface="NikoshBAN" pitchFamily="2" charset="0"/>
            </a:endParaRPr>
          </a:p>
        </p:txBody>
      </p:sp>
      <p:cxnSp>
        <p:nvCxnSpPr>
          <p:cNvPr id="7" name="Straight Arrow Connector 6"/>
          <p:cNvCxnSpPr/>
          <p:nvPr/>
        </p:nvCxnSpPr>
        <p:spPr>
          <a:xfrm>
            <a:off x="4953000" y="1524000"/>
            <a:ext cx="0" cy="5257800"/>
          </a:xfrm>
          <a:prstGeom prst="straightConnector1">
            <a:avLst/>
          </a:prstGeom>
          <a:ln w="76200">
            <a:headEnd type="diamond" w="med" len="med"/>
            <a:tailEnd type="diamond" w="med" len="med"/>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152400" y="2667000"/>
            <a:ext cx="4800600" cy="2308324"/>
          </a:xfrm>
          <a:prstGeom prst="rect">
            <a:avLst/>
          </a:prstGeom>
          <a:noFill/>
        </p:spPr>
        <p:txBody>
          <a:bodyPr wrap="square" rtlCol="0">
            <a:spAutoFit/>
          </a:bodyPr>
          <a:lstStyle/>
          <a:p>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হরিচাঁদ</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মন্ডল</a:t>
            </a:r>
            <a:endParaRPr lang="b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সহকারী</a:t>
            </a:r>
            <a:r>
              <a:rPr lang="b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শিক্ষক</a:t>
            </a:r>
          </a:p>
          <a:p>
            <a:r>
              <a:rPr lang="b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চর বড়বাড়ীয়া মাধ্যমিক বিদ্যালয়</a:t>
            </a:r>
          </a:p>
          <a:p>
            <a:r>
              <a:rPr lang="b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চিতলমারী,বাগেরহাট।</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4" name="TextBox 13"/>
          <p:cNvSpPr txBox="1"/>
          <p:nvPr/>
        </p:nvSpPr>
        <p:spPr>
          <a:xfrm>
            <a:off x="5105400" y="2590800"/>
            <a:ext cx="4038600" cy="3046988"/>
          </a:xfrm>
          <a:prstGeom prst="rect">
            <a:avLst/>
          </a:prstGeom>
          <a:noFill/>
        </p:spPr>
        <p:txBody>
          <a:bodyPr wrap="square" rtlCol="0">
            <a:spAutoFit/>
          </a:bodyPr>
          <a:lstStyle/>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শ্রেণি: দশম</a:t>
            </a:r>
          </a:p>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বিষয়: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ভূ</a:t>
            </a:r>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গোল ও পরিবেশ</a:t>
            </a:r>
          </a:p>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অধ্যায়: দ্বিতীয়</a:t>
            </a:r>
          </a:p>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পাঠ: পৃথিবীর আহ্নিক গতি</a:t>
            </a:r>
          </a:p>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সময়: ৫০ মিনিট</a:t>
            </a:r>
          </a:p>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তারিখ: </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২৩</a:t>
            </a:r>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১২</a:t>
            </a:r>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/২০১৯খ্রীঃ</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15" name="TextBox 14"/>
          <p:cNvSpPr txBox="1"/>
          <p:nvPr/>
        </p:nvSpPr>
        <p:spPr>
          <a:xfrm>
            <a:off x="457200" y="304800"/>
            <a:ext cx="25146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pic>
        <p:nvPicPr>
          <p:cNvPr id="1026" name="Picture 2" descr="C:\Users\HP\Desktop\sikhok\Harichad Batayon-P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2345871" cy="22661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8663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p:cTn id="21" dur="50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
                                            <p:txEl>
                                              <p:pRg st="1" end="1"/>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xEl>
                                              <p:pRg st="0" end="0"/>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13">
                                            <p:txEl>
                                              <p:pRg st="2" end="2"/>
                                            </p:txEl>
                                          </p:spTgt>
                                        </p:tgtEl>
                                        <p:attrNameLst>
                                          <p:attrName>style.visibility</p:attrName>
                                        </p:attrNameLst>
                                      </p:cBhvr>
                                      <p:to>
                                        <p:strVal val="visible"/>
                                      </p:to>
                                    </p:set>
                                    <p:anim calcmode="lin" valueType="num">
                                      <p:cBhvr>
                                        <p:cTn id="35" dur="500" fill="hold"/>
                                        <p:tgtEl>
                                          <p:spTgt spid="1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3">
                                            <p:txEl>
                                              <p:pRg st="2" end="2"/>
                                            </p:txEl>
                                          </p:spTgt>
                                        </p:tgtEl>
                                        <p:attrNameLst>
                                          <p:attrName>ppt_y</p:attrName>
                                        </p:attrNameLst>
                                      </p:cBhvr>
                                      <p:tavLst>
                                        <p:tav tm="0">
                                          <p:val>
                                            <p:strVal val="#ppt_y"/>
                                          </p:val>
                                        </p:tav>
                                        <p:tav tm="100000">
                                          <p:val>
                                            <p:strVal val="#ppt_y"/>
                                          </p:val>
                                        </p:tav>
                                      </p:tavLst>
                                    </p:anim>
                                    <p:anim calcmode="lin" valueType="num">
                                      <p:cBhvr>
                                        <p:cTn id="37" dur="500" fill="hold"/>
                                        <p:tgtEl>
                                          <p:spTgt spid="1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3">
                                            <p:txEl>
                                              <p:pRg st="2" end="2"/>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13">
                                            <p:txEl>
                                              <p:pRg st="3" end="3"/>
                                            </p:txEl>
                                          </p:spTgt>
                                        </p:tgtEl>
                                        <p:attrNameLst>
                                          <p:attrName>style.visibility</p:attrName>
                                        </p:attrNameLst>
                                      </p:cBhvr>
                                      <p:to>
                                        <p:strVal val="visible"/>
                                      </p:to>
                                    </p:set>
                                    <p:anim calcmode="lin" valueType="num">
                                      <p:cBhvr>
                                        <p:cTn id="42" dur="500" fill="hold"/>
                                        <p:tgtEl>
                                          <p:spTgt spid="1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3">
                                            <p:txEl>
                                              <p:pRg st="3" end="3"/>
                                            </p:txEl>
                                          </p:spTgt>
                                        </p:tgtEl>
                                        <p:attrNameLst>
                                          <p:attrName>ppt_y</p:attrName>
                                        </p:attrNameLst>
                                      </p:cBhvr>
                                      <p:tavLst>
                                        <p:tav tm="0">
                                          <p:val>
                                            <p:strVal val="#ppt_y"/>
                                          </p:val>
                                        </p:tav>
                                        <p:tav tm="100000">
                                          <p:val>
                                            <p:strVal val="#ppt_y"/>
                                          </p:val>
                                        </p:tav>
                                      </p:tavLst>
                                    </p:anim>
                                    <p:anim calcmode="lin" valueType="num">
                                      <p:cBhvr>
                                        <p:cTn id="44" dur="500" fill="hold"/>
                                        <p:tgtEl>
                                          <p:spTgt spid="1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nodeType="clickEffect">
                                  <p:stCondLst>
                                    <p:cond delay="0"/>
                                  </p:stCondLst>
                                  <p:iterate type="lt">
                                    <p:tmPct val="10000"/>
                                  </p:iterate>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p:cTn id="57"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59"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4">
                                            <p:txEl>
                                              <p:pRg st="0" end="0"/>
                                            </p:txEl>
                                          </p:spTgt>
                                        </p:tgtEl>
                                      </p:cBhvr>
                                    </p:animEffect>
                                  </p:childTnLst>
                                </p:cTn>
                              </p:par>
                              <p:par>
                                <p:cTn id="62" presetID="41" presetClass="entr" presetSubtype="0" fill="hold" nodeType="withEffect">
                                  <p:stCondLst>
                                    <p:cond delay="0"/>
                                  </p:stCondLst>
                                  <p:iterate type="lt">
                                    <p:tmPct val="10000"/>
                                  </p:iterate>
                                  <p:childTnLst>
                                    <p:set>
                                      <p:cBhvr>
                                        <p:cTn id="63" dur="1" fill="hold">
                                          <p:stCondLst>
                                            <p:cond delay="0"/>
                                          </p:stCondLst>
                                        </p:cTn>
                                        <p:tgtEl>
                                          <p:spTgt spid="14">
                                            <p:txEl>
                                              <p:pRg st="1" end="1"/>
                                            </p:txEl>
                                          </p:spTgt>
                                        </p:tgtEl>
                                        <p:attrNameLst>
                                          <p:attrName>style.visibility</p:attrName>
                                        </p:attrNameLst>
                                      </p:cBhvr>
                                      <p:to>
                                        <p:strVal val="visible"/>
                                      </p:to>
                                    </p:set>
                                    <p:anim calcmode="lin" valueType="num">
                                      <p:cBhvr>
                                        <p:cTn id="64" dur="500" fill="hold"/>
                                        <p:tgtEl>
                                          <p:spTgt spid="1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66" dur="500" fill="hold"/>
                                        <p:tgtEl>
                                          <p:spTgt spid="1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4">
                                            <p:txEl>
                                              <p:pRg st="1" end="1"/>
                                            </p:txEl>
                                          </p:spTgt>
                                        </p:tgtEl>
                                      </p:cBhvr>
                                    </p:animEffect>
                                  </p:childTnLst>
                                </p:cTn>
                              </p:par>
                              <p:par>
                                <p:cTn id="69" presetID="41" presetClass="entr" presetSubtype="0" fill="hold" nodeType="withEffect">
                                  <p:stCondLst>
                                    <p:cond delay="0"/>
                                  </p:stCondLst>
                                  <p:iterate type="lt">
                                    <p:tmPct val="10000"/>
                                  </p:iterate>
                                  <p:childTnLst>
                                    <p:set>
                                      <p:cBhvr>
                                        <p:cTn id="70" dur="1" fill="hold">
                                          <p:stCondLst>
                                            <p:cond delay="0"/>
                                          </p:stCondLst>
                                        </p:cTn>
                                        <p:tgtEl>
                                          <p:spTgt spid="14">
                                            <p:txEl>
                                              <p:pRg st="2" end="2"/>
                                            </p:txEl>
                                          </p:spTgt>
                                        </p:tgtEl>
                                        <p:attrNameLst>
                                          <p:attrName>style.visibility</p:attrName>
                                        </p:attrNameLst>
                                      </p:cBhvr>
                                      <p:to>
                                        <p:strVal val="visible"/>
                                      </p:to>
                                    </p:set>
                                    <p:anim calcmode="lin" valueType="num">
                                      <p:cBhvr>
                                        <p:cTn id="71" dur="500" fill="hold"/>
                                        <p:tgtEl>
                                          <p:spTgt spid="1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4">
                                            <p:txEl>
                                              <p:pRg st="2" end="2"/>
                                            </p:txEl>
                                          </p:spTgt>
                                        </p:tgtEl>
                                        <p:attrNameLst>
                                          <p:attrName>ppt_y</p:attrName>
                                        </p:attrNameLst>
                                      </p:cBhvr>
                                      <p:tavLst>
                                        <p:tav tm="0">
                                          <p:val>
                                            <p:strVal val="#ppt_y"/>
                                          </p:val>
                                        </p:tav>
                                        <p:tav tm="100000">
                                          <p:val>
                                            <p:strVal val="#ppt_y"/>
                                          </p:val>
                                        </p:tav>
                                      </p:tavLst>
                                    </p:anim>
                                    <p:anim calcmode="lin" valueType="num">
                                      <p:cBhvr>
                                        <p:cTn id="73" dur="500" fill="hold"/>
                                        <p:tgtEl>
                                          <p:spTgt spid="1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4">
                                            <p:txEl>
                                              <p:pRg st="2" end="2"/>
                                            </p:txEl>
                                          </p:spTgt>
                                        </p:tgtEl>
                                      </p:cBhvr>
                                    </p:animEffect>
                                  </p:childTnLst>
                                </p:cTn>
                              </p:par>
                              <p:par>
                                <p:cTn id="76" presetID="41" presetClass="entr" presetSubtype="0" fill="hold" nodeType="withEffect">
                                  <p:stCondLst>
                                    <p:cond delay="0"/>
                                  </p:stCondLst>
                                  <p:iterate type="lt">
                                    <p:tmPct val="10000"/>
                                  </p:iterate>
                                  <p:childTnLst>
                                    <p:set>
                                      <p:cBhvr>
                                        <p:cTn id="77" dur="1" fill="hold">
                                          <p:stCondLst>
                                            <p:cond delay="0"/>
                                          </p:stCondLst>
                                        </p:cTn>
                                        <p:tgtEl>
                                          <p:spTgt spid="14">
                                            <p:txEl>
                                              <p:pRg st="3" end="3"/>
                                            </p:txEl>
                                          </p:spTgt>
                                        </p:tgtEl>
                                        <p:attrNameLst>
                                          <p:attrName>style.visibility</p:attrName>
                                        </p:attrNameLst>
                                      </p:cBhvr>
                                      <p:to>
                                        <p:strVal val="visible"/>
                                      </p:to>
                                    </p:set>
                                    <p:anim calcmode="lin" valueType="num">
                                      <p:cBhvr>
                                        <p:cTn id="78" dur="500" fill="hold"/>
                                        <p:tgtEl>
                                          <p:spTgt spid="1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4">
                                            <p:txEl>
                                              <p:pRg st="3" end="3"/>
                                            </p:txEl>
                                          </p:spTgt>
                                        </p:tgtEl>
                                        <p:attrNameLst>
                                          <p:attrName>ppt_y</p:attrName>
                                        </p:attrNameLst>
                                      </p:cBhvr>
                                      <p:tavLst>
                                        <p:tav tm="0">
                                          <p:val>
                                            <p:strVal val="#ppt_y"/>
                                          </p:val>
                                        </p:tav>
                                        <p:tav tm="100000">
                                          <p:val>
                                            <p:strVal val="#ppt_y"/>
                                          </p:val>
                                        </p:tav>
                                      </p:tavLst>
                                    </p:anim>
                                    <p:anim calcmode="lin" valueType="num">
                                      <p:cBhvr>
                                        <p:cTn id="80" dur="500" fill="hold"/>
                                        <p:tgtEl>
                                          <p:spTgt spid="1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4">
                                            <p:txEl>
                                              <p:pRg st="3" end="3"/>
                                            </p:txEl>
                                          </p:spTgt>
                                        </p:tgtEl>
                                      </p:cBhvr>
                                    </p:animEffect>
                                  </p:childTnLst>
                                </p:cTn>
                              </p:par>
                              <p:par>
                                <p:cTn id="83" presetID="41" presetClass="entr" presetSubtype="0" fill="hold" nodeType="withEffect">
                                  <p:stCondLst>
                                    <p:cond delay="0"/>
                                  </p:stCondLst>
                                  <p:iterate type="lt">
                                    <p:tmPct val="10000"/>
                                  </p:iterate>
                                  <p:childTnLst>
                                    <p:set>
                                      <p:cBhvr>
                                        <p:cTn id="84" dur="1" fill="hold">
                                          <p:stCondLst>
                                            <p:cond delay="0"/>
                                          </p:stCondLst>
                                        </p:cTn>
                                        <p:tgtEl>
                                          <p:spTgt spid="14">
                                            <p:txEl>
                                              <p:pRg st="4" end="4"/>
                                            </p:txEl>
                                          </p:spTgt>
                                        </p:tgtEl>
                                        <p:attrNameLst>
                                          <p:attrName>style.visibility</p:attrName>
                                        </p:attrNameLst>
                                      </p:cBhvr>
                                      <p:to>
                                        <p:strVal val="visible"/>
                                      </p:to>
                                    </p:set>
                                    <p:anim calcmode="lin" valueType="num">
                                      <p:cBhvr>
                                        <p:cTn id="85" dur="500" fill="hold"/>
                                        <p:tgtEl>
                                          <p:spTgt spid="1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4">
                                            <p:txEl>
                                              <p:pRg st="4" end="4"/>
                                            </p:txEl>
                                          </p:spTgt>
                                        </p:tgtEl>
                                        <p:attrNameLst>
                                          <p:attrName>ppt_y</p:attrName>
                                        </p:attrNameLst>
                                      </p:cBhvr>
                                      <p:tavLst>
                                        <p:tav tm="0">
                                          <p:val>
                                            <p:strVal val="#ppt_y"/>
                                          </p:val>
                                        </p:tav>
                                        <p:tav tm="100000">
                                          <p:val>
                                            <p:strVal val="#ppt_y"/>
                                          </p:val>
                                        </p:tav>
                                      </p:tavLst>
                                    </p:anim>
                                    <p:anim calcmode="lin" valueType="num">
                                      <p:cBhvr>
                                        <p:cTn id="87" dur="500" fill="hold"/>
                                        <p:tgtEl>
                                          <p:spTgt spid="1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4">
                                            <p:txEl>
                                              <p:pRg st="4" end="4"/>
                                            </p:txEl>
                                          </p:spTgt>
                                        </p:tgtEl>
                                      </p:cBhvr>
                                    </p:animEffect>
                                  </p:childTnLst>
                                </p:cTn>
                              </p:par>
                              <p:par>
                                <p:cTn id="90" presetID="41" presetClass="entr" presetSubtype="0" fill="hold" nodeType="withEffect">
                                  <p:stCondLst>
                                    <p:cond delay="0"/>
                                  </p:stCondLst>
                                  <p:iterate type="lt">
                                    <p:tmPct val="10000"/>
                                  </p:iterate>
                                  <p:childTnLst>
                                    <p:set>
                                      <p:cBhvr>
                                        <p:cTn id="91" dur="1" fill="hold">
                                          <p:stCondLst>
                                            <p:cond delay="0"/>
                                          </p:stCondLst>
                                        </p:cTn>
                                        <p:tgtEl>
                                          <p:spTgt spid="14">
                                            <p:txEl>
                                              <p:pRg st="5" end="5"/>
                                            </p:txEl>
                                          </p:spTgt>
                                        </p:tgtEl>
                                        <p:attrNameLst>
                                          <p:attrName>style.visibility</p:attrName>
                                        </p:attrNameLst>
                                      </p:cBhvr>
                                      <p:to>
                                        <p:strVal val="visible"/>
                                      </p:to>
                                    </p:set>
                                    <p:anim calcmode="lin" valueType="num">
                                      <p:cBhvr>
                                        <p:cTn id="92" dur="500" fill="hold"/>
                                        <p:tgtEl>
                                          <p:spTgt spid="1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14">
                                            <p:txEl>
                                              <p:pRg st="5" end="5"/>
                                            </p:txEl>
                                          </p:spTgt>
                                        </p:tgtEl>
                                        <p:attrNameLst>
                                          <p:attrName>ppt_y</p:attrName>
                                        </p:attrNameLst>
                                      </p:cBhvr>
                                      <p:tavLst>
                                        <p:tav tm="0">
                                          <p:val>
                                            <p:strVal val="#ppt_y"/>
                                          </p:val>
                                        </p:tav>
                                        <p:tav tm="100000">
                                          <p:val>
                                            <p:strVal val="#ppt_y"/>
                                          </p:val>
                                        </p:tav>
                                      </p:tavLst>
                                    </p:anim>
                                    <p:anim calcmode="lin" valueType="num">
                                      <p:cBhvr>
                                        <p:cTn id="94" dur="500" fill="hold"/>
                                        <p:tgtEl>
                                          <p:spTgt spid="1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1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14">
                                            <p:txEl>
                                              <p:pRg st="5" end="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026"/>
                                        </p:tgtEl>
                                        <p:attrNameLst>
                                          <p:attrName>style.visibility</p:attrName>
                                        </p:attrNameLst>
                                      </p:cBhvr>
                                      <p:to>
                                        <p:strVal val="visible"/>
                                      </p:to>
                                    </p:set>
                                    <p:anim calcmode="lin" valueType="num">
                                      <p:cBhvr>
                                        <p:cTn id="101" dur="1000" fill="hold"/>
                                        <p:tgtEl>
                                          <p:spTgt spid="1026"/>
                                        </p:tgtEl>
                                        <p:attrNameLst>
                                          <p:attrName>ppt_w</p:attrName>
                                        </p:attrNameLst>
                                      </p:cBhvr>
                                      <p:tavLst>
                                        <p:tav tm="0">
                                          <p:val>
                                            <p:fltVal val="0"/>
                                          </p:val>
                                        </p:tav>
                                        <p:tav tm="100000">
                                          <p:val>
                                            <p:strVal val="#ppt_w"/>
                                          </p:val>
                                        </p:tav>
                                      </p:tavLst>
                                    </p:anim>
                                    <p:anim calcmode="lin" valueType="num">
                                      <p:cBhvr>
                                        <p:cTn id="102" dur="1000" fill="hold"/>
                                        <p:tgtEl>
                                          <p:spTgt spid="1026"/>
                                        </p:tgtEl>
                                        <p:attrNameLst>
                                          <p:attrName>ppt_h</p:attrName>
                                        </p:attrNameLst>
                                      </p:cBhvr>
                                      <p:tavLst>
                                        <p:tav tm="0">
                                          <p:val>
                                            <p:fltVal val="0"/>
                                          </p:val>
                                        </p:tav>
                                        <p:tav tm="100000">
                                          <p:val>
                                            <p:strVal val="#ppt_h"/>
                                          </p:val>
                                        </p:tav>
                                      </p:tavLst>
                                    </p:anim>
                                    <p:anim calcmode="lin" valueType="num">
                                      <p:cBhvr>
                                        <p:cTn id="103" dur="1000" fill="hold"/>
                                        <p:tgtEl>
                                          <p:spTgt spid="1026"/>
                                        </p:tgtEl>
                                        <p:attrNameLst>
                                          <p:attrName>style.rotation</p:attrName>
                                        </p:attrNameLst>
                                      </p:cBhvr>
                                      <p:tavLst>
                                        <p:tav tm="0">
                                          <p:val>
                                            <p:fltVal val="90"/>
                                          </p:val>
                                        </p:tav>
                                        <p:tav tm="100000">
                                          <p:val>
                                            <p:fltVal val="0"/>
                                          </p:val>
                                        </p:tav>
                                      </p:tavLst>
                                    </p:anim>
                                    <p:animEffect transition="in" filter="fade">
                                      <p:cBhvr>
                                        <p:cTn id="10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04800"/>
            <a:ext cx="3352800" cy="369332"/>
          </a:xfrm>
          <a:prstGeom prst="rect">
            <a:avLst/>
          </a:prstGeom>
          <a:noFill/>
        </p:spPr>
        <p:txBody>
          <a:bodyPr wrap="square" rtlCol="0">
            <a:spAutoFit/>
          </a:bodyPr>
          <a:lstStyle/>
          <a:p>
            <a:pPr algn="ctr"/>
            <a:endParaRPr lang="en-US" dirty="0">
              <a:latin typeface="NikoshBAN" pitchFamily="2" charset="0"/>
              <a:cs typeface="NikoshBAN" pitchFamily="2" charset="0"/>
            </a:endParaRPr>
          </a:p>
        </p:txBody>
      </p:sp>
      <p:pic>
        <p:nvPicPr>
          <p:cNvPr id="1026" name="Picture 2" descr="C:\Users\HP\Desktop\Vugolok-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685800"/>
            <a:ext cx="3643745" cy="32283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day $ night-pic-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762000"/>
            <a:ext cx="4114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5029200"/>
            <a:ext cx="3276600" cy="369332"/>
          </a:xfrm>
          <a:prstGeom prst="rect">
            <a:avLst/>
          </a:prstGeom>
          <a:noFill/>
        </p:spPr>
        <p:txBody>
          <a:bodyPr wrap="square" rtlCol="0">
            <a:spAutoFit/>
          </a:bodyPr>
          <a:lstStyle/>
          <a:p>
            <a:pPr algn="ctr"/>
            <a:endParaRPr lang="en-US" dirty="0">
              <a:latin typeface="NikoshBAN" pitchFamily="2" charset="0"/>
              <a:cs typeface="NikoshBAN" pitchFamily="2" charset="0"/>
            </a:endParaRPr>
          </a:p>
        </p:txBody>
      </p:sp>
      <p:sp>
        <p:nvSpPr>
          <p:cNvPr id="6" name="TextBox 5"/>
          <p:cNvSpPr txBox="1"/>
          <p:nvPr/>
        </p:nvSpPr>
        <p:spPr>
          <a:xfrm>
            <a:off x="1752600" y="4724400"/>
            <a:ext cx="3200400" cy="369332"/>
          </a:xfrm>
          <a:prstGeom prst="rect">
            <a:avLst/>
          </a:prstGeom>
          <a:noFill/>
        </p:spPr>
        <p:txBody>
          <a:bodyPr wrap="square" rtlCol="0">
            <a:spAutoFit/>
          </a:bodyPr>
          <a:lstStyle/>
          <a:p>
            <a:pPr algn="ctr"/>
            <a:endParaRPr lang="en-US" dirty="0">
              <a:latin typeface="NikoshBAN" pitchFamily="2" charset="0"/>
              <a:cs typeface="NikoshBAN" pitchFamily="2" charset="0"/>
            </a:endParaRPr>
          </a:p>
        </p:txBody>
      </p:sp>
      <p:sp>
        <p:nvSpPr>
          <p:cNvPr id="9" name="TextBox 8"/>
          <p:cNvSpPr txBox="1"/>
          <p:nvPr/>
        </p:nvSpPr>
        <p:spPr>
          <a:xfrm>
            <a:off x="1905000" y="4876800"/>
            <a:ext cx="3200400" cy="369332"/>
          </a:xfrm>
          <a:prstGeom prst="rect">
            <a:avLst/>
          </a:prstGeom>
          <a:noFill/>
        </p:spPr>
        <p:txBody>
          <a:bodyPr wrap="square" rtlCol="0">
            <a:spAutoFit/>
          </a:bodyPr>
          <a:lstStyle/>
          <a:p>
            <a:pPr algn="ctr"/>
            <a:endParaRPr lang="en-US" dirty="0">
              <a:latin typeface="NikoshBAN" pitchFamily="2" charset="0"/>
              <a:cs typeface="NikoshBAN" pitchFamily="2" charset="0"/>
            </a:endParaRPr>
          </a:p>
        </p:txBody>
      </p:sp>
      <p:pic>
        <p:nvPicPr>
          <p:cNvPr id="1028" name="Picture 4" descr="C:\Users\HP\Desktop\Geography-pic-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810000"/>
            <a:ext cx="42672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43400" y="4648200"/>
            <a:ext cx="3200400" cy="369332"/>
          </a:xfrm>
          <a:prstGeom prst="rect">
            <a:avLst/>
          </a:prstGeom>
          <a:noFill/>
        </p:spPr>
        <p:txBody>
          <a:bodyPr wrap="square" rtlCol="0">
            <a:spAutoFit/>
          </a:bodyPr>
          <a:lstStyle/>
          <a:p>
            <a:pPr algn="ctr"/>
            <a:endParaRPr lang="en-US" dirty="0">
              <a:latin typeface="NikoshBAN" pitchFamily="2" charset="0"/>
              <a:cs typeface="NikoshBAN" pitchFamily="2" charset="0"/>
            </a:endParaRPr>
          </a:p>
        </p:txBody>
      </p:sp>
      <p:pic>
        <p:nvPicPr>
          <p:cNvPr id="1029" name="Picture 5" descr="C:\Users\HP\Desktop\Sun-0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636" y="4038600"/>
            <a:ext cx="3622964" cy="26418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71600" y="0"/>
            <a:ext cx="6096000" cy="707886"/>
          </a:xfrm>
          <a:prstGeom prst="rect">
            <a:avLst/>
          </a:prstGeom>
          <a:noFill/>
        </p:spPr>
        <p:txBody>
          <a:bodyPr wrap="square" rtlCol="0">
            <a:spAutoFit/>
          </a:bodyPr>
          <a:lstStyle/>
          <a:p>
            <a:r>
              <a:rPr lang="en-US" sz="4000" b="1" dirty="0" err="1">
                <a:solidFill>
                  <a:srgbClr val="00B050"/>
                </a:solidFill>
                <a:latin typeface="NikoshBAN" pitchFamily="2" charset="0"/>
                <a:cs typeface="NikoshBAN" panose="02000000000000000000" pitchFamily="2" charset="0"/>
              </a:rPr>
              <a:t>চিত্র</a:t>
            </a:r>
            <a:r>
              <a:rPr lang="en-US" sz="4000" b="1" dirty="0">
                <a:solidFill>
                  <a:srgbClr val="00B050"/>
                </a:solidFill>
                <a:latin typeface="NikoshBAN" panose="02000000000000000000" pitchFamily="2" charset="0"/>
                <a:cs typeface="NikoshBAN" panose="02000000000000000000" pitchFamily="2" charset="0"/>
              </a:rPr>
              <a:t> </a:t>
            </a:r>
            <a:r>
              <a:rPr lang="en-US" sz="4000" b="1" dirty="0" err="1">
                <a:solidFill>
                  <a:srgbClr val="00B050"/>
                </a:solidFill>
                <a:latin typeface="NikoshBAN" panose="02000000000000000000" pitchFamily="2" charset="0"/>
                <a:cs typeface="NikoshBAN" panose="02000000000000000000" pitchFamily="2" charset="0"/>
              </a:rPr>
              <a:t>দেখে</a:t>
            </a:r>
            <a:r>
              <a:rPr lang="en-US" sz="4000" b="1" dirty="0">
                <a:solidFill>
                  <a:srgbClr val="00B050"/>
                </a:solidFill>
                <a:latin typeface="NikoshBAN" panose="02000000000000000000" pitchFamily="2" charset="0"/>
                <a:cs typeface="NikoshBAN" panose="02000000000000000000" pitchFamily="2" charset="0"/>
              </a:rPr>
              <a:t> </a:t>
            </a:r>
            <a:r>
              <a:rPr lang="en-US" sz="4000" b="1" dirty="0" err="1">
                <a:solidFill>
                  <a:srgbClr val="00B050"/>
                </a:solidFill>
                <a:latin typeface="NikoshBAN" panose="02000000000000000000" pitchFamily="2" charset="0"/>
                <a:cs typeface="NikoshBAN" panose="02000000000000000000" pitchFamily="2" charset="0"/>
              </a:rPr>
              <a:t>তোমরা</a:t>
            </a:r>
            <a:r>
              <a:rPr lang="en-US" sz="4000" b="1" dirty="0">
                <a:solidFill>
                  <a:srgbClr val="00B050"/>
                </a:solidFill>
                <a:latin typeface="NikoshBAN" panose="02000000000000000000" pitchFamily="2" charset="0"/>
                <a:cs typeface="NikoshBAN" panose="02000000000000000000" pitchFamily="2" charset="0"/>
              </a:rPr>
              <a:t> </a:t>
            </a:r>
            <a:r>
              <a:rPr lang="en-US" sz="4000" b="1" dirty="0" err="1">
                <a:solidFill>
                  <a:srgbClr val="00B050"/>
                </a:solidFill>
                <a:latin typeface="NikoshBAN" panose="02000000000000000000" pitchFamily="2" charset="0"/>
                <a:cs typeface="NikoshBAN" panose="02000000000000000000" pitchFamily="2" charset="0"/>
              </a:rPr>
              <a:t>কী</a:t>
            </a:r>
            <a:r>
              <a:rPr lang="en-US" sz="4000" b="1" dirty="0">
                <a:solidFill>
                  <a:srgbClr val="00B050"/>
                </a:solidFill>
                <a:latin typeface="NikoshBAN" panose="02000000000000000000" pitchFamily="2" charset="0"/>
                <a:cs typeface="NikoshBAN" panose="02000000000000000000" pitchFamily="2" charset="0"/>
              </a:rPr>
              <a:t> </a:t>
            </a:r>
            <a:r>
              <a:rPr lang="en-US" sz="4000" b="1" dirty="0" err="1">
                <a:solidFill>
                  <a:srgbClr val="00B050"/>
                </a:solidFill>
                <a:latin typeface="NikoshBAN" panose="02000000000000000000" pitchFamily="2" charset="0"/>
                <a:cs typeface="NikoshBAN" panose="02000000000000000000" pitchFamily="2" charset="0"/>
              </a:rPr>
              <a:t>বুঝতে</a:t>
            </a:r>
            <a:r>
              <a:rPr lang="en-US" sz="4000" b="1" dirty="0">
                <a:solidFill>
                  <a:srgbClr val="00B050"/>
                </a:solidFill>
                <a:latin typeface="NikoshBAN" panose="02000000000000000000" pitchFamily="2" charset="0"/>
                <a:cs typeface="NikoshBAN" panose="02000000000000000000" pitchFamily="2" charset="0"/>
              </a:rPr>
              <a:t> </a:t>
            </a:r>
            <a:r>
              <a:rPr lang="en-US" sz="4000" b="1" dirty="0" err="1">
                <a:solidFill>
                  <a:srgbClr val="00B050"/>
                </a:solidFill>
                <a:latin typeface="NikoshBAN" panose="02000000000000000000" pitchFamily="2" charset="0"/>
                <a:cs typeface="NikoshBAN" panose="02000000000000000000" pitchFamily="2" charset="0"/>
              </a:rPr>
              <a:t>পারছ</a:t>
            </a:r>
            <a:r>
              <a:rPr lang="en-US" sz="4000" b="1" dirty="0">
                <a:solidFill>
                  <a:srgbClr val="00B050"/>
                </a:solidFill>
                <a:latin typeface="NikoshBAN" panose="02000000000000000000" pitchFamily="2" charset="0"/>
                <a:cs typeface="NikoshBAN" panose="02000000000000000000" pitchFamily="2" charset="0"/>
              </a:rPr>
              <a:t> ? </a:t>
            </a:r>
            <a:endParaRPr lang="en-US" sz="4000" dirty="0">
              <a:latin typeface="NikoshBAN" pitchFamily="2" charset="0"/>
              <a:cs typeface="NikoshBAN" pitchFamily="2" charset="0"/>
            </a:endParaRPr>
          </a:p>
        </p:txBody>
      </p:sp>
      <p:sp>
        <p:nvSpPr>
          <p:cNvPr id="3" name="TextBox 2"/>
          <p:cNvSpPr txBox="1"/>
          <p:nvPr/>
        </p:nvSpPr>
        <p:spPr>
          <a:xfrm>
            <a:off x="1295400" y="5257800"/>
            <a:ext cx="1219200" cy="584775"/>
          </a:xfrm>
          <a:prstGeom prst="rect">
            <a:avLst/>
          </a:prstGeom>
          <a:solidFill>
            <a:srgbClr val="00FF00"/>
          </a:solidFill>
        </p:spPr>
        <p:txBody>
          <a:bodyPr wrap="square" rtlCol="0">
            <a:spAutoFit/>
          </a:bodyPr>
          <a:lstStyle/>
          <a:p>
            <a:pPr algn="ctr"/>
            <a:r>
              <a:rPr lang="bn-IN" sz="3200" dirty="0" smtClean="0">
                <a:latin typeface="NikoshBAN" pitchFamily="2" charset="0"/>
                <a:cs typeface="NikoshBAN" pitchFamily="2" charset="0"/>
              </a:rPr>
              <a:t>সূর্য</a:t>
            </a:r>
            <a:endParaRPr lang="en-US" sz="3200" dirty="0">
              <a:latin typeface="NikoshBAN" pitchFamily="2" charset="0"/>
              <a:cs typeface="NikoshBAN" pitchFamily="2" charset="0"/>
            </a:endParaRPr>
          </a:p>
        </p:txBody>
      </p:sp>
      <p:sp>
        <p:nvSpPr>
          <p:cNvPr id="5" name="TextBox 4"/>
          <p:cNvSpPr txBox="1"/>
          <p:nvPr/>
        </p:nvSpPr>
        <p:spPr>
          <a:xfrm>
            <a:off x="5410200" y="4876800"/>
            <a:ext cx="1066800" cy="584775"/>
          </a:xfrm>
          <a:prstGeom prst="rect">
            <a:avLst/>
          </a:prstGeom>
          <a:solidFill>
            <a:srgbClr val="7030A0"/>
          </a:solidFill>
        </p:spPr>
        <p:txBody>
          <a:bodyPr wrap="square" rtlCol="0">
            <a:spAutoFit/>
          </a:bodyPr>
          <a:lstStyle/>
          <a:p>
            <a:pPr algn="ctr"/>
            <a:r>
              <a:rPr lang="bn-IN" sz="3200" dirty="0" smtClean="0">
                <a:latin typeface="NikoshBAN" pitchFamily="2" charset="0"/>
                <a:cs typeface="NikoshBAN" pitchFamily="2" charset="0"/>
              </a:rPr>
              <a:t>পৃথিবী</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7572441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04800"/>
            <a:ext cx="5638800" cy="830997"/>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I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আজকের পাঠ</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3" name="TextBox 2"/>
          <p:cNvSpPr txBox="1"/>
          <p:nvPr/>
        </p:nvSpPr>
        <p:spPr>
          <a:xfrm>
            <a:off x="1447800" y="1905000"/>
            <a:ext cx="5410200" cy="1015663"/>
          </a:xfrm>
          <a:prstGeom prst="rect">
            <a:avLst/>
          </a:prstGeom>
          <a:noFill/>
        </p:spPr>
        <p:txBody>
          <a:bodyPr wrap="square" rtlCol="0">
            <a:spAutoFit/>
          </a:bodyPr>
          <a:lstStyle/>
          <a:p>
            <a:pPr algn="ctr"/>
            <a:r>
              <a:rPr lang="bn-IN"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পৃথিবীর আহ্নিক গতি </a:t>
            </a:r>
            <a:endPar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Tree>
    <p:extLst>
      <p:ext uri="{BB962C8B-B14F-4D97-AF65-F5344CB8AC3E}">
        <p14:creationId xmlns:p14="http://schemas.microsoft.com/office/powerpoint/2010/main" val="7225350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by="(-#ppt_w*2)" calcmode="lin" valueType="num">
                                      <p:cBhvr rctx="PPT">
                                        <p:cTn id="16" dur="500" autoRev="1" fill="hold">
                                          <p:stCondLst>
                                            <p:cond delay="0"/>
                                          </p:stCondLst>
                                        </p:cTn>
                                        <p:tgtEl>
                                          <p:spTgt spid="3"/>
                                        </p:tgtEl>
                                        <p:attrNameLst>
                                          <p:attrName>ppt_w</p:attrName>
                                        </p:attrNameLst>
                                      </p:cBhvr>
                                    </p:anim>
                                    <p:anim by="(#ppt_w*0.50)" calcmode="lin" valueType="num">
                                      <p:cBhvr>
                                        <p:cTn id="17" dur="500" decel="50000" autoRev="1" fill="hold">
                                          <p:stCondLst>
                                            <p:cond delay="0"/>
                                          </p:stCondLst>
                                        </p:cTn>
                                        <p:tgtEl>
                                          <p:spTgt spid="3"/>
                                        </p:tgtEl>
                                        <p:attrNameLst>
                                          <p:attrName>ppt_x</p:attrName>
                                        </p:attrNameLst>
                                      </p:cBhvr>
                                    </p:anim>
                                    <p:anim from="(-#ppt_h/2)" to="(#ppt_y)" calcmode="lin" valueType="num">
                                      <p:cBhvr>
                                        <p:cTn id="18" dur="1000" fill="hold">
                                          <p:stCondLst>
                                            <p:cond delay="0"/>
                                          </p:stCondLst>
                                        </p:cTn>
                                        <p:tgtEl>
                                          <p:spTgt spid="3"/>
                                        </p:tgtEl>
                                        <p:attrNameLst>
                                          <p:attrName>ppt_y</p:attrName>
                                        </p:attrNameLst>
                                      </p:cBhvr>
                                    </p:anim>
                                    <p:animRot by="21600000">
                                      <p:cBhvr>
                                        <p:cTn id="19"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2133600" y="152400"/>
            <a:ext cx="4724400" cy="14478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শিখনফল </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4" name="TextBox 3"/>
          <p:cNvSpPr txBox="1"/>
          <p:nvPr/>
        </p:nvSpPr>
        <p:spPr>
          <a:xfrm>
            <a:off x="304800" y="2133600"/>
            <a:ext cx="8534400" cy="4114800"/>
          </a:xfrm>
          <a:prstGeom prst="rect">
            <a:avLst/>
          </a:prstGeom>
          <a:solidFill>
            <a:srgbClr val="7030A0"/>
          </a:solidFill>
        </p:spPr>
        <p:txBody>
          <a:bodyPr wrap="square" rtlCol="0">
            <a:spAutoFit/>
          </a:bodyPr>
          <a:lstStyle/>
          <a:p>
            <a:pPr algn="ctr"/>
            <a:endParaRPr lang="en-US" dirty="0">
              <a:latin typeface="NikoshBAN" pitchFamily="2" charset="0"/>
              <a:cs typeface="NikoshBAN" pitchFamily="2" charset="0"/>
            </a:endParaRPr>
          </a:p>
        </p:txBody>
      </p:sp>
      <p:sp>
        <p:nvSpPr>
          <p:cNvPr id="5" name="TextBox 4"/>
          <p:cNvSpPr txBox="1"/>
          <p:nvPr/>
        </p:nvSpPr>
        <p:spPr>
          <a:xfrm>
            <a:off x="304800" y="2438400"/>
            <a:ext cx="8839200" cy="4154984"/>
          </a:xfrm>
          <a:prstGeom prst="rect">
            <a:avLst/>
          </a:prstGeom>
          <a:noFill/>
        </p:spPr>
        <p:txBody>
          <a:bodyPr wrap="square" rtlCol="0">
            <a:spAutoFit/>
          </a:bodyPr>
          <a:lstStyle/>
          <a:p>
            <a:r>
              <a:rPr lang="bn-IN" sz="4400" dirty="0" smtClean="0">
                <a:solidFill>
                  <a:srgbClr val="FFFFFF"/>
                </a:solidFill>
                <a:latin typeface="NikoshBAN" pitchFamily="2" charset="0"/>
                <a:cs typeface="NikoshBAN" pitchFamily="2" charset="0"/>
              </a:rPr>
              <a:t>১। আহ্নিক গতির সংজ্ঞা দিতে পারবে।</a:t>
            </a:r>
          </a:p>
          <a:p>
            <a:r>
              <a:rPr lang="bn-IN" sz="4400" dirty="0" smtClean="0">
                <a:solidFill>
                  <a:srgbClr val="FFFFFF"/>
                </a:solidFill>
                <a:latin typeface="NikoshBAN" pitchFamily="2" charset="0"/>
                <a:cs typeface="NikoshBAN" pitchFamily="2" charset="0"/>
              </a:rPr>
              <a:t>২। পৃথিবীর গতি থাকা সত্ত্বেও </a:t>
            </a:r>
            <a:r>
              <a:rPr lang="bn-IN" sz="4400" dirty="0" smtClean="0">
                <a:solidFill>
                  <a:srgbClr val="FFFFFF"/>
                </a:solidFill>
                <a:latin typeface="NikoshBAN" pitchFamily="2" charset="0"/>
                <a:cs typeface="NikoshBAN" pitchFamily="2" charset="0"/>
              </a:rPr>
              <a:t>তা</a:t>
            </a:r>
            <a:r>
              <a:rPr lang="en-US" sz="4400" dirty="0" smtClean="0">
                <a:solidFill>
                  <a:srgbClr val="FFFFFF"/>
                </a:solidFill>
                <a:latin typeface="NikoshBAN" pitchFamily="2" charset="0"/>
                <a:cs typeface="NikoshBAN" pitchFamily="2" charset="0"/>
              </a:rPr>
              <a:t> </a:t>
            </a:r>
            <a:r>
              <a:rPr lang="bn-IN" sz="4400" dirty="0" smtClean="0">
                <a:solidFill>
                  <a:srgbClr val="FFFFFF"/>
                </a:solidFill>
                <a:latin typeface="NikoshBAN" pitchFamily="2" charset="0"/>
                <a:cs typeface="NikoshBAN" pitchFamily="2" charset="0"/>
              </a:rPr>
              <a:t>অনুভব</a:t>
            </a:r>
            <a:r>
              <a:rPr lang="en-US" sz="4400" dirty="0" smtClean="0">
                <a:solidFill>
                  <a:srgbClr val="FFFFFF"/>
                </a:solidFill>
                <a:latin typeface="NikoshBAN" pitchFamily="2" charset="0"/>
                <a:cs typeface="NikoshBAN" pitchFamily="2" charset="0"/>
              </a:rPr>
              <a:t> </a:t>
            </a:r>
            <a:r>
              <a:rPr lang="bn-IN" sz="4400" dirty="0" smtClean="0">
                <a:solidFill>
                  <a:srgbClr val="FFFFFF"/>
                </a:solidFill>
                <a:latin typeface="NikoshBAN" pitchFamily="2" charset="0"/>
                <a:cs typeface="NikoshBAN" pitchFamily="2" charset="0"/>
              </a:rPr>
              <a:t>না</a:t>
            </a:r>
            <a:r>
              <a:rPr lang="en-US" sz="4400" dirty="0" smtClean="0">
                <a:solidFill>
                  <a:srgbClr val="FFFFFF"/>
                </a:solidFill>
                <a:latin typeface="NikoshBAN" pitchFamily="2" charset="0"/>
                <a:cs typeface="NikoshBAN" pitchFamily="2" charset="0"/>
              </a:rPr>
              <a:t> </a:t>
            </a:r>
            <a:r>
              <a:rPr lang="en-US" sz="4400" dirty="0" err="1" smtClean="0">
                <a:solidFill>
                  <a:srgbClr val="FFFFFF"/>
                </a:solidFill>
                <a:latin typeface="NikoshBAN" pitchFamily="2" charset="0"/>
                <a:cs typeface="NikoshBAN" pitchFamily="2" charset="0"/>
              </a:rPr>
              <a:t>করার</a:t>
            </a:r>
            <a:r>
              <a:rPr lang="en-US" sz="4400" dirty="0" smtClean="0">
                <a:solidFill>
                  <a:srgbClr val="FFFFFF"/>
                </a:solidFill>
                <a:latin typeface="NikoshBAN" pitchFamily="2" charset="0"/>
                <a:cs typeface="NikoshBAN" pitchFamily="2" charset="0"/>
              </a:rPr>
              <a:t> </a:t>
            </a:r>
            <a:r>
              <a:rPr lang="en-US" sz="4400" dirty="0" err="1" smtClean="0">
                <a:solidFill>
                  <a:srgbClr val="FFFFFF"/>
                </a:solidFill>
                <a:latin typeface="NikoshBAN" pitchFamily="2" charset="0"/>
                <a:cs typeface="NikoshBAN" pitchFamily="2" charset="0"/>
              </a:rPr>
              <a:t>কারণ</a:t>
            </a:r>
            <a:r>
              <a:rPr lang="en-US" sz="4400" dirty="0" smtClean="0">
                <a:solidFill>
                  <a:srgbClr val="FFFFFF"/>
                </a:solidFill>
                <a:latin typeface="NikoshBAN" pitchFamily="2" charset="0"/>
                <a:cs typeface="NikoshBAN" pitchFamily="2" charset="0"/>
              </a:rPr>
              <a:t> </a:t>
            </a:r>
            <a:r>
              <a:rPr lang="en-US" sz="4400" dirty="0" err="1" smtClean="0">
                <a:solidFill>
                  <a:srgbClr val="FFFFFF"/>
                </a:solidFill>
                <a:latin typeface="NikoshBAN" pitchFamily="2" charset="0"/>
                <a:cs typeface="NikoshBAN" pitchFamily="2" charset="0"/>
              </a:rPr>
              <a:t>ব্যাখ্যা</a:t>
            </a:r>
            <a:r>
              <a:rPr lang="en-US" sz="4400" dirty="0" smtClean="0">
                <a:solidFill>
                  <a:srgbClr val="FFFFFF"/>
                </a:solidFill>
                <a:latin typeface="NikoshBAN" pitchFamily="2" charset="0"/>
                <a:cs typeface="NikoshBAN" pitchFamily="2" charset="0"/>
              </a:rPr>
              <a:t> </a:t>
            </a:r>
            <a:r>
              <a:rPr lang="en-US" sz="4400" dirty="0" err="1" smtClean="0">
                <a:solidFill>
                  <a:srgbClr val="FFFFFF"/>
                </a:solidFill>
                <a:latin typeface="NikoshBAN" pitchFamily="2" charset="0"/>
                <a:cs typeface="NikoshBAN" pitchFamily="2" charset="0"/>
              </a:rPr>
              <a:t>করতে</a:t>
            </a:r>
            <a:r>
              <a:rPr lang="en-US" sz="4400" dirty="0" smtClean="0">
                <a:solidFill>
                  <a:srgbClr val="FFFFFF"/>
                </a:solidFill>
                <a:latin typeface="NikoshBAN" pitchFamily="2" charset="0"/>
                <a:cs typeface="NikoshBAN" pitchFamily="2" charset="0"/>
              </a:rPr>
              <a:t> </a:t>
            </a:r>
            <a:r>
              <a:rPr lang="en-US" sz="4400" dirty="0" err="1" smtClean="0">
                <a:solidFill>
                  <a:srgbClr val="FFFFFF"/>
                </a:solidFill>
                <a:latin typeface="NikoshBAN" pitchFamily="2" charset="0"/>
                <a:cs typeface="NikoshBAN" pitchFamily="2" charset="0"/>
              </a:rPr>
              <a:t>পারবে</a:t>
            </a:r>
            <a:r>
              <a:rPr lang="en-US" sz="4400" smtClean="0">
                <a:solidFill>
                  <a:srgbClr val="FFFFFF"/>
                </a:solidFill>
                <a:latin typeface="NikoshBAN" pitchFamily="2" charset="0"/>
                <a:cs typeface="NikoshBAN" pitchFamily="2" charset="0"/>
              </a:rPr>
              <a:t>।</a:t>
            </a:r>
            <a:r>
              <a:rPr lang="en-US" sz="4400">
                <a:solidFill>
                  <a:srgbClr val="FFFFFF"/>
                </a:solidFill>
                <a:latin typeface="NikoshBAN" pitchFamily="2" charset="0"/>
                <a:cs typeface="NikoshBAN" pitchFamily="2" charset="0"/>
              </a:rPr>
              <a:t> </a:t>
            </a:r>
            <a:endParaRPr lang="bn-IN" sz="4400" dirty="0" smtClean="0">
              <a:solidFill>
                <a:srgbClr val="FFFFFF"/>
              </a:solidFill>
              <a:latin typeface="NikoshBAN" pitchFamily="2" charset="0"/>
              <a:cs typeface="NikoshBAN" pitchFamily="2" charset="0"/>
            </a:endParaRPr>
          </a:p>
          <a:p>
            <a:r>
              <a:rPr lang="bn-IN" sz="4400" dirty="0" smtClean="0">
                <a:solidFill>
                  <a:srgbClr val="FFFFFF"/>
                </a:solidFill>
                <a:latin typeface="NikoshBAN" pitchFamily="2" charset="0"/>
                <a:cs typeface="NikoshBAN" pitchFamily="2" charset="0"/>
              </a:rPr>
              <a:t>৩। আহ্নিক গতির প্রমান দিতে পারবে।</a:t>
            </a:r>
          </a:p>
          <a:p>
            <a:r>
              <a:rPr lang="bn-IN" sz="4400" dirty="0" smtClean="0">
                <a:solidFill>
                  <a:srgbClr val="FFFFFF"/>
                </a:solidFill>
                <a:latin typeface="NikoshBAN" pitchFamily="2" charset="0"/>
                <a:cs typeface="NikoshBAN" pitchFamily="2" charset="0"/>
              </a:rPr>
              <a:t>৪। আহ্নিক গতির ফলাফল বর্ণনা করতে পারবে।</a:t>
            </a:r>
          </a:p>
          <a:p>
            <a:endParaRPr lang="en-US" sz="4400" dirty="0">
              <a:solidFill>
                <a:srgbClr val="FFFFFF"/>
              </a:solidFill>
              <a:latin typeface="NikoshBAN" pitchFamily="2" charset="0"/>
              <a:cs typeface="NikoshBAN" pitchFamily="2" charset="0"/>
            </a:endParaRPr>
          </a:p>
        </p:txBody>
      </p:sp>
    </p:spTree>
    <p:extLst>
      <p:ext uri="{BB962C8B-B14F-4D97-AF65-F5344CB8AC3E}">
        <p14:creationId xmlns:p14="http://schemas.microsoft.com/office/powerpoint/2010/main" val="30423349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edge">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676401"/>
            <a:ext cx="8756073" cy="2800767"/>
          </a:xfrm>
          <a:prstGeom prst="rect">
            <a:avLst/>
          </a:prstGeom>
          <a:solidFill>
            <a:srgbClr val="FFFF00"/>
          </a:solidFill>
        </p:spPr>
        <p:txBody>
          <a:bodyPr wrap="square" rtlCol="0">
            <a:spAutoFit/>
          </a:bodyPr>
          <a:lstStyle/>
          <a:p>
            <a:r>
              <a:rPr lang="bn-IN" sz="4400" dirty="0" smtClean="0">
                <a:latin typeface="NikoshBAN" pitchFamily="2" charset="0"/>
                <a:cs typeface="NikoshBAN" pitchFamily="2" charset="0"/>
              </a:rPr>
              <a:t>পৃথিবী তার নিজের মেরুদন্ডের বা অক্ষের চারিদিকে দিনে একবার নির্দিষ্ট গতিতে পশ্চিম থেকে পূর্বদিকে আবর্তন করে।পৃথিবীর এই আবর্তন গতিকে দৈনিক গতি বা আহ্নিক গতি বলে।</a:t>
            </a:r>
            <a:endParaRPr lang="en-US" sz="4400" dirty="0">
              <a:latin typeface="NikoshBAN" pitchFamily="2" charset="0"/>
              <a:cs typeface="NikoshBAN" pitchFamily="2" charset="0"/>
            </a:endParaRPr>
          </a:p>
        </p:txBody>
      </p:sp>
      <p:sp>
        <p:nvSpPr>
          <p:cNvPr id="2" name="TextBox 1"/>
          <p:cNvSpPr txBox="1"/>
          <p:nvPr/>
        </p:nvSpPr>
        <p:spPr>
          <a:xfrm>
            <a:off x="2895600" y="304801"/>
            <a:ext cx="3581400" cy="1107996"/>
          </a:xfrm>
          <a:prstGeom prst="rect">
            <a:avLst/>
          </a:prstGeom>
          <a:solidFill>
            <a:srgbClr val="FF0000"/>
          </a:solidFill>
        </p:spPr>
        <p:txBody>
          <a:bodyPr wrap="square" rtlCol="0">
            <a:spAutoFit/>
          </a:bodyPr>
          <a:lstStyle/>
          <a:p>
            <a:pPr algn="ctr"/>
            <a:r>
              <a:rPr lang="bn-IN" sz="66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আহ্নিক গতি</a:t>
            </a:r>
            <a:endParaRPr lang="en-US" sz="66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 name="TextBox 3"/>
          <p:cNvSpPr txBox="1"/>
          <p:nvPr/>
        </p:nvSpPr>
        <p:spPr>
          <a:xfrm>
            <a:off x="152400" y="4572000"/>
            <a:ext cx="8839200" cy="2123658"/>
          </a:xfrm>
          <a:prstGeom prst="rect">
            <a:avLst/>
          </a:prstGeom>
          <a:solidFill>
            <a:schemeClr val="tx1"/>
          </a:solidFill>
        </p:spPr>
        <p:txBody>
          <a:bodyPr wrap="square" rtlCol="0">
            <a:spAutoFit/>
          </a:bodyPr>
          <a:lstStyle/>
          <a:p>
            <a:pPr algn="ctr"/>
            <a:r>
              <a:rPr lang="bn-I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বি:দ্র: পৃথিবীর একদিনের আবর্তনের সময়: ২৩ ঘন্টা ৫৬ মিনিট ৪ সেকেন্ড বা ২৪ ঘন্টা এবং ঘন্টায় প্রায় ১৭০০ কি:মি: বেগে ঘুরছে।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2263045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0"/>
            <a:ext cx="8763000" cy="838200"/>
          </a:xfrm>
          <a:prstGeom prst="rect">
            <a:avLst/>
          </a:prstGeom>
          <a:solidFill>
            <a:srgbClr val="FFC000"/>
          </a:solidFill>
        </p:spPr>
        <p:txBody>
          <a:bodyPr wrap="square" rtlCol="0">
            <a:spAutoFit/>
          </a:bodyPr>
          <a:lstStyle/>
          <a:p>
            <a:pPr algn="ctr"/>
            <a:endParaRPr lang="en-US" sz="3200" dirty="0">
              <a:latin typeface="NikoshBAN" pitchFamily="2" charset="0"/>
              <a:cs typeface="NikoshBAN" pitchFamily="2" charset="0"/>
            </a:endParaRPr>
          </a:p>
        </p:txBody>
      </p:sp>
      <p:sp>
        <p:nvSpPr>
          <p:cNvPr id="3" name="TextBox 2"/>
          <p:cNvSpPr txBox="1"/>
          <p:nvPr/>
        </p:nvSpPr>
        <p:spPr>
          <a:xfrm>
            <a:off x="0" y="1600200"/>
            <a:ext cx="8839200" cy="584775"/>
          </a:xfrm>
          <a:prstGeom prst="rect">
            <a:avLst/>
          </a:prstGeom>
          <a:noFill/>
        </p:spPr>
        <p:txBody>
          <a:bodyPr wrap="square" rtlCol="0">
            <a:sp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পৃথিবীর</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আবর্তন</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গতি</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থাকা</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সত্ত্বেও</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যে</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কারনে</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আমরা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অনুভব</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করি</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না</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4" name="TextBox 3"/>
          <p:cNvSpPr txBox="1"/>
          <p:nvPr/>
        </p:nvSpPr>
        <p:spPr>
          <a:xfrm>
            <a:off x="152400" y="2667000"/>
            <a:ext cx="8839200" cy="3416320"/>
          </a:xfrm>
          <a:prstGeom prst="rect">
            <a:avLst/>
          </a:prstGeom>
          <a:solidFill>
            <a:srgbClr val="002060"/>
          </a:solidFill>
        </p:spPr>
        <p:txBody>
          <a:bodyPr wrap="square" rtlCol="0">
            <a:spAutoFit/>
          </a:bodyPr>
          <a:lstStyle/>
          <a:p>
            <a:r>
              <a:rPr lang="bn-IN" sz="2400" dirty="0" smtClean="0">
                <a:solidFill>
                  <a:srgbClr val="FFFF00"/>
                </a:solidFill>
                <a:latin typeface="NikoshBAN" pitchFamily="2" charset="0"/>
                <a:cs typeface="NikoshBAN" pitchFamily="2" charset="0"/>
              </a:rPr>
              <a:t>১। ভূপৃষ্ঠে অবস্থান করার কারনে মানুষ,জীবজন্তু,বায়ুমন্ডল প্রভৃতি পৃথিবীর সঙ্গে একই গতিতে আবর্তন করছে বলে আমরা পৃথিবীর আবর্তন গতি অনুভব করতে পারি না।</a:t>
            </a:r>
          </a:p>
          <a:p>
            <a:r>
              <a:rPr lang="bn-IN" sz="2400" dirty="0" smtClean="0">
                <a:solidFill>
                  <a:srgbClr val="FFFF00"/>
                </a:solidFill>
                <a:latin typeface="NikoshBAN" pitchFamily="2" charset="0"/>
                <a:cs typeface="NikoshBAN" pitchFamily="2" charset="0"/>
              </a:rPr>
              <a:t>২। ভূপৃষ্ঠে অবস্থিত সকল বস্তকে পৃথিবী অভিকর্ষ বল দ্বারা নিজের কেন্দ্রের দিকে আবর্তন করছে তাই আমরা পৃথিবী পৃষ্ঠ থেকে ছিটকে পড়ি না।</a:t>
            </a:r>
          </a:p>
          <a:p>
            <a:r>
              <a:rPr lang="bn-IN" sz="2400" dirty="0" smtClean="0">
                <a:solidFill>
                  <a:srgbClr val="FFFF00"/>
                </a:solidFill>
                <a:latin typeface="NikoshBAN" pitchFamily="2" charset="0"/>
                <a:cs typeface="NikoshBAN" pitchFamily="2" charset="0"/>
              </a:rPr>
              <a:t>৩। পৃথিবীর আয়তনের তুলনায় আমরা এত বেশি ক্ষুদ্র যে এই গতি অনুভব করি না।</a:t>
            </a:r>
          </a:p>
          <a:p>
            <a:r>
              <a:rPr lang="bn-IN" sz="2400" dirty="0" smtClean="0">
                <a:solidFill>
                  <a:srgbClr val="FFFF00"/>
                </a:solidFill>
                <a:latin typeface="NikoshBAN" pitchFamily="2" charset="0"/>
                <a:cs typeface="NikoshBAN" pitchFamily="2" charset="0"/>
              </a:rPr>
              <a:t>৪। পৃথিবীর প্রতিটি স্থানের আবর্তন গতি সুনির্দিষ্ট তাই আমরা গতি অনুভব করি না। </a:t>
            </a:r>
          </a:p>
          <a:p>
            <a:r>
              <a:rPr lang="bn-IN" sz="2400" dirty="0" smtClean="0">
                <a:solidFill>
                  <a:srgbClr val="FFFF00"/>
                </a:solidFill>
                <a:latin typeface="NikoshBAN" pitchFamily="2" charset="0"/>
                <a:cs typeface="NikoshBAN" pitchFamily="2" charset="0"/>
              </a:rPr>
              <a:t>৫। দুটি বস্তুর মধ্যে একটি যদি দাঁড়িয়ে থাকে এবং অন্যটি যদি চলতে থাকে তাহলে বোঝা যায় তার গতি আছে। এভাবে পৃথিবীর সামনে স্থির বা সমান কোনো বস্তু নেই যার সাপেক্ষে আমরা পৃথিবীর আবর্তন গতি বুঝতে পারি।</a:t>
            </a:r>
            <a:endParaRPr lang="en-US" sz="2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0618674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28600"/>
            <a:ext cx="4419600" cy="646331"/>
          </a:xfrm>
          <a:prstGeom prst="rect">
            <a:avLst/>
          </a:prstGeom>
          <a:solidFill>
            <a:srgbClr val="00B050"/>
          </a:solidFill>
        </p:spPr>
        <p:txBody>
          <a:bodyPr wrap="square" rtlCol="0">
            <a:spAutoFit/>
          </a:bodyPr>
          <a:lstStyle/>
          <a:p>
            <a:pPr algn="ctr"/>
            <a:r>
              <a:rPr lang="bn-I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আহ্নিক গতির প্রমান:</a:t>
            </a:r>
            <a:endParaRPr lang="en-US" sz="3600" dirty="0">
              <a:latin typeface="NikoshBAN" pitchFamily="2" charset="0"/>
              <a:cs typeface="NikoshBAN" pitchFamily="2" charset="0"/>
            </a:endParaRPr>
          </a:p>
        </p:txBody>
      </p:sp>
      <p:sp>
        <p:nvSpPr>
          <p:cNvPr id="3" name="TextBox 2"/>
          <p:cNvSpPr txBox="1"/>
          <p:nvPr/>
        </p:nvSpPr>
        <p:spPr>
          <a:xfrm>
            <a:off x="609600" y="1143000"/>
            <a:ext cx="8153400" cy="6063198"/>
          </a:xfrm>
          <a:prstGeom prst="rect">
            <a:avLst/>
          </a:prstGeom>
          <a:solidFill>
            <a:srgbClr val="002060"/>
          </a:solidFill>
          <a:ln w="76200">
            <a:solidFill>
              <a:srgbClr val="FFFF00"/>
            </a:solidFill>
          </a:ln>
          <a:scene3d>
            <a:camera prst="obliqueTopLeft"/>
            <a:lightRig rig="threePt" dir="t"/>
          </a:scene3d>
        </p:spPr>
        <p:txBody>
          <a:bodyPr wrap="square" rtlCol="0">
            <a:spAutoFit/>
            <a:scene3d>
              <a:camera prst="orthographicFront"/>
              <a:lightRig rig="soft" dir="t">
                <a:rot lat="0" lon="0" rev="10800000"/>
              </a:lightRig>
            </a:scene3d>
            <a:sp3d>
              <a:bevelT w="27940" h="12700"/>
              <a:contourClr>
                <a:srgbClr val="DDDDDD"/>
              </a:contourClr>
            </a:sp3d>
          </a:bodyPr>
          <a:lstStyle/>
          <a:p>
            <a:pPr marL="285750" indent="-285750">
              <a:buFont typeface="Wingdings" pitchFamily="2" charset="2"/>
              <a:buChar char="v"/>
            </a:pPr>
            <a:r>
              <a:rPr lang="bn-IN" sz="2800" b="1" spc="150" dirty="0">
                <a:ln w="11430">
                  <a:prstDash val="solid"/>
                </a:ln>
                <a:solidFill>
                  <a:srgbClr val="FFFFFF"/>
                </a:solidFill>
                <a:effectLst>
                  <a:outerShdw blurRad="25400" algn="tl" rotWithShape="0">
                    <a:srgbClr val="000000">
                      <a:alpha val="43000"/>
                    </a:srgbClr>
                  </a:outerShdw>
                </a:effectLst>
                <a:latin typeface="NikoshBAN" pitchFamily="2" charset="0"/>
                <a:cs typeface="NikoshBAN" pitchFamily="2" charset="0"/>
              </a:rPr>
              <a:t>পৃথিবী থেকে যেসব উপগ্রহ পাঠানো হয়েছে সেগুলোর প্রেরিত ছবি থেকে দেখা যায় যে,পৃথিবী পশ্চিম থেকে পূর্বদিকে আবর্তন করছে।</a:t>
            </a:r>
          </a:p>
          <a:p>
            <a:pPr marL="285750" indent="-285750">
              <a:buFont typeface="Wingdings" pitchFamily="2" charset="2"/>
              <a:buChar char="v"/>
            </a:pPr>
            <a:r>
              <a:rPr lang="bn-IN" sz="2800" b="1" spc="150" dirty="0">
                <a:ln w="11430">
                  <a:prstDash val="solid"/>
                </a:ln>
                <a:solidFill>
                  <a:srgbClr val="FFFFFF"/>
                </a:solidFill>
                <a:effectLst>
                  <a:outerShdw blurRad="25400" algn="tl" rotWithShape="0">
                    <a:srgbClr val="000000">
                      <a:alpha val="43000"/>
                    </a:srgbClr>
                  </a:outerShdw>
                </a:effectLst>
                <a:latin typeface="NikoshBAN" pitchFamily="2" charset="0"/>
                <a:cs typeface="NikoshBAN" pitchFamily="2" charset="0"/>
              </a:rPr>
              <a:t>পৃথিবীর আকৃতি উত্তর দক্ষিণে চাপা এবং মাঝখানে স্ফীত এটা প্রমান করে পৃথিবীর আহ্নিক গতি আছে। বিজ্ঞানী নিউটন বলেন যে ,পৃথিবীর আবর্তনের ফলেই  এর আকৃতি এমন হয়েছে।</a:t>
            </a:r>
          </a:p>
          <a:p>
            <a:pPr marL="285750" indent="-285750">
              <a:buFont typeface="Wingdings" pitchFamily="2" charset="2"/>
              <a:buChar char="v"/>
            </a:pPr>
            <a:r>
              <a:rPr lang="bn-IN" sz="2800" b="1" spc="150" dirty="0">
                <a:ln w="11430">
                  <a:prstDash val="solid"/>
                </a:ln>
                <a:solidFill>
                  <a:srgbClr val="FFFFFF"/>
                </a:solidFill>
                <a:effectLst>
                  <a:outerShdw blurRad="25400" algn="tl" rotWithShape="0">
                    <a:srgbClr val="000000">
                      <a:alpha val="43000"/>
                    </a:srgbClr>
                  </a:outerShdw>
                </a:effectLst>
                <a:latin typeface="NikoshBAN" pitchFamily="2" charset="0"/>
                <a:cs typeface="NikoshBAN" pitchFamily="2" charset="0"/>
              </a:rPr>
              <a:t>পৃথিবীর বেশিরভাগ স্থানেই পর্যায়ক্রমে দিন ও রাত্রি হয়। অর্থাৎ ১২ ঘণ্টা দিন ও ১২ ঘণ্টা রাত পৃথিবীর আহ্নিক গতির অন্যতম প্রমান।</a:t>
            </a:r>
          </a:p>
          <a:p>
            <a:pPr marL="285750" indent="-285750">
              <a:buFont typeface="Wingdings" pitchFamily="2" charset="2"/>
              <a:buChar char="v"/>
            </a:pPr>
            <a:r>
              <a:rPr lang="bn-IN" sz="2800" b="1" spc="150" dirty="0">
                <a:ln w="11430">
                  <a:prstDash val="solid"/>
                </a:ln>
                <a:solidFill>
                  <a:srgbClr val="FFFFFF"/>
                </a:solidFill>
                <a:effectLst>
                  <a:outerShdw blurRad="25400" algn="tl" rotWithShape="0">
                    <a:srgbClr val="000000">
                      <a:alpha val="43000"/>
                    </a:srgbClr>
                  </a:outerShdw>
                </a:effectLst>
                <a:latin typeface="NikoshBAN" pitchFamily="2" charset="0"/>
                <a:cs typeface="NikoshBAN" pitchFamily="2" charset="0"/>
              </a:rPr>
              <a:t>আমরা জানি, সমুদ্রস্রোত এবং বায়ুপ্রবাহ উত্তর গোলার্ধে ডান দিকে এবং দক্ষিন গোলার্ধে বামদিকে বেঁকে যায়। এটা ফেরেলের সূত্র নামে পরিচিত।বায়ুপ্রবাহ এবং সমুদ্রস্রোতের এই গতিবেগ প্রমান করে যে,আহ্নিক গতিতে পৃথিবী পশ্চিম থেকে পূর্বদিকে আবর্তন করছে।</a:t>
            </a:r>
          </a:p>
          <a:p>
            <a:r>
              <a:rPr lang="bn-IN" sz="2400" b="1" spc="150" dirty="0">
                <a:ln w="11430">
                  <a:prstDash val="solid"/>
                </a:ln>
                <a:solidFill>
                  <a:srgbClr val="FFFFFF"/>
                </a:solidFill>
                <a:effectLst>
                  <a:outerShdw blurRad="25400" algn="tl" rotWithShape="0">
                    <a:srgbClr val="000000">
                      <a:alpha val="43000"/>
                    </a:srgbClr>
                  </a:outerShdw>
                </a:effectLst>
                <a:latin typeface="NikoshBAN" pitchFamily="2" charset="0"/>
                <a:cs typeface="NikoshBAN" pitchFamily="2" charset="0"/>
              </a:rPr>
              <a:t> </a:t>
            </a:r>
            <a:endParaRPr lang="en-US" sz="2400" b="1" spc="150" dirty="0">
              <a:ln w="11430">
                <a:prstDash val="solid"/>
              </a:ln>
              <a:solidFill>
                <a:srgbClr val="FFFFFF"/>
              </a:solidFill>
              <a:effectLst>
                <a:outerShdw blurRad="25400" algn="tl" rotWithShape="0">
                  <a:srgbClr val="000000">
                    <a:alpha val="4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351238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7010400" cy="1015663"/>
          </a:xfrm>
          <a:prstGeom prst="rect">
            <a:avLst/>
          </a:prstGeom>
          <a:solidFill>
            <a:srgbClr val="FFFF00"/>
          </a:solidFill>
        </p:spPr>
        <p:txBody>
          <a:bodyPr wrap="square" rtlCol="0">
            <a:spAutoFit/>
          </a:bodyPr>
          <a:lstStyle/>
          <a:p>
            <a:pPr algn="ctr"/>
            <a:r>
              <a:rPr lang="bn-I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আহ্নিক গতির ফলাফল:</a:t>
            </a:r>
            <a:endParaRPr lang="en-US" sz="6000" dirty="0">
              <a:latin typeface="NikoshBAN" pitchFamily="2" charset="0"/>
              <a:cs typeface="NikoshBAN" pitchFamily="2" charset="0"/>
            </a:endParaRPr>
          </a:p>
        </p:txBody>
      </p:sp>
      <p:sp>
        <p:nvSpPr>
          <p:cNvPr id="3" name="TextBox 2"/>
          <p:cNvSpPr txBox="1"/>
          <p:nvPr/>
        </p:nvSpPr>
        <p:spPr>
          <a:xfrm>
            <a:off x="762000" y="1981200"/>
            <a:ext cx="8001000" cy="3657600"/>
          </a:xfrm>
          <a:prstGeom prst="rect">
            <a:avLst/>
          </a:prstGeom>
          <a:solidFill>
            <a:srgbClr val="00B050"/>
          </a:solidFill>
        </p:spPr>
        <p:txBody>
          <a:bodyPr wrap="square" rtlCol="0">
            <a:spAutoFit/>
          </a:bodyPr>
          <a:lstStyle/>
          <a:p>
            <a:endParaRPr lang="en-US" dirty="0"/>
          </a:p>
        </p:txBody>
      </p:sp>
      <p:sp>
        <p:nvSpPr>
          <p:cNvPr id="4" name="TextBox 3"/>
          <p:cNvSpPr txBox="1"/>
          <p:nvPr/>
        </p:nvSpPr>
        <p:spPr>
          <a:xfrm>
            <a:off x="914400" y="1828800"/>
            <a:ext cx="7848600" cy="3539430"/>
          </a:xfrm>
          <a:prstGeom prst="rect">
            <a:avLst/>
          </a:prstGeom>
          <a:noFill/>
        </p:spPr>
        <p:txBody>
          <a:bodyPr wrap="square" rtlCol="0">
            <a:spAutoFit/>
          </a:bodyPr>
          <a:lstStyle/>
          <a:p>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p>
          <a:p>
            <a:pPr marL="457200" indent="-457200">
              <a:buFont typeface="Wingdings" pitchFamily="2" charset="2"/>
              <a:buChar char="Ø"/>
            </a:pPr>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আহ্নিক গতির ফলে পৃথিবীতে দিবারাত্রি সংঘটিত হয় ।</a:t>
            </a:r>
          </a:p>
          <a:p>
            <a:pPr marL="457200" indent="-457200">
              <a:buFont typeface="Wingdings" pitchFamily="2" charset="2"/>
              <a:buChar char="Ø"/>
            </a:pPr>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আহ্নিক গতির ফলে জোয়ার -ভাটার সৃষ্টি হয়।</a:t>
            </a:r>
          </a:p>
          <a:p>
            <a:pPr marL="457200" indent="-457200">
              <a:buFont typeface="Wingdings" pitchFamily="2" charset="2"/>
              <a:buChar char="Ø"/>
            </a:pPr>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আহ্নিক গতির কারনে বায়ুপ্রবাহ ও সমুদ্রস্রোতের সৃষ্টি হয়।</a:t>
            </a:r>
          </a:p>
          <a:p>
            <a:pPr marL="457200" indent="-457200">
              <a:buFont typeface="Wingdings" pitchFamily="2" charset="2"/>
              <a:buChar char="Ø"/>
            </a:pPr>
            <a:r>
              <a:rPr lang="bn-IN"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আহ্নিক গতির জন্য তাপমাত্রার তারতম্যের ঘটে।</a:t>
            </a:r>
          </a:p>
          <a:p>
            <a:pPr marL="457200" indent="-457200">
              <a:buFont typeface="Wingdings" pitchFamily="2" charset="2"/>
              <a:buChar char="Ø"/>
            </a:pPr>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এই গতির মাধ্যমে সময় গণনা বা সময় নির্ধারন করা যায়।</a:t>
            </a:r>
          </a:p>
          <a:p>
            <a:pPr marL="457200" indent="-457200">
              <a:buFont typeface="Wingdings" pitchFamily="2" charset="2"/>
              <a:buChar char="Ø"/>
            </a:pPr>
            <a:r>
              <a:rPr lang="bn-IN"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এই গতির ফলে উদ্ভিদ ও প্রাণীজগৎ সৃষ্টি হয়।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0380433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Horizontal)">
                                      <p:cBhvr>
                                        <p:cTn id="20" dur="500"/>
                                        <p:tgtEl>
                                          <p:spTgt spid="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arn(inVertical)">
                                      <p:cBhvr>
                                        <p:cTn id="35" dur="500"/>
                                        <p:tgtEl>
                                          <p:spTgt spid="4">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barn(inVertical)">
                                      <p:cBhvr>
                                        <p:cTn id="3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598</Words>
  <Application>Microsoft Office PowerPoint</Application>
  <PresentationFormat>On-screen Show (4:3)</PresentationFormat>
  <Paragraphs>66</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149</cp:revision>
  <dcterms:created xsi:type="dcterms:W3CDTF">2006-08-16T00:00:00Z</dcterms:created>
  <dcterms:modified xsi:type="dcterms:W3CDTF">2019-12-23T16:44:09Z</dcterms:modified>
</cp:coreProperties>
</file>