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308" r:id="rId2"/>
    <p:sldId id="309" r:id="rId3"/>
    <p:sldId id="289" r:id="rId4"/>
    <p:sldId id="274" r:id="rId5"/>
    <p:sldId id="277" r:id="rId6"/>
    <p:sldId id="292" r:id="rId7"/>
    <p:sldId id="293" r:id="rId8"/>
    <p:sldId id="266" r:id="rId9"/>
    <p:sldId id="295" r:id="rId10"/>
    <p:sldId id="297" r:id="rId11"/>
    <p:sldId id="285" r:id="rId12"/>
    <p:sldId id="299" r:id="rId13"/>
    <p:sldId id="301" r:id="rId14"/>
    <p:sldId id="312" r:id="rId15"/>
    <p:sldId id="313" r:id="rId16"/>
    <p:sldId id="305" r:id="rId17"/>
    <p:sldId id="310" r:id="rId18"/>
    <p:sldId id="271" r:id="rId19"/>
    <p:sldId id="270" r:id="rId20"/>
    <p:sldId id="31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9ED"/>
    <a:srgbClr val="9900FF"/>
    <a:srgbClr val="FFCCCC"/>
    <a:srgbClr val="23F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85412" autoAdjust="0"/>
  </p:normalViewPr>
  <p:slideViewPr>
    <p:cSldViewPr>
      <p:cViewPr varScale="1">
        <p:scale>
          <a:sx n="77" d="100"/>
          <a:sy n="77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C3A7-2F7D-422C-9362-59504F7FB458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3F79-FE6D-46A7-AED5-476F79D5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09F7-AE2E-458C-B658-9CA2E2E121BA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028B-CE97-4EB9-9652-55403A26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6EDB91-6491-43C2-8C17-B13B381B228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306-065C-48C5-96A6-72F7A80C786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492-0A08-4688-BC42-0579B812EB3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B134-BE33-4E8D-B3BA-9FDBE991DE51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CCD775-52C9-4A37-A3BC-10AA186AF633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7597-FB48-4C8E-A219-20B1D44408AD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293F-082B-4D5B-B852-4F4471D1A40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CD92-952D-47E4-A228-0F0724C1ED9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32FF-C1B5-4A6E-9318-65CCEE07C13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968B-5A2F-4C99-BA55-04F880D8818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210-4BBC-4B77-A672-861CB211C97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1B0E6-D135-494F-908E-A6A5C0FDEA9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71800" y="372070"/>
            <a:ext cx="3094461" cy="92333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95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  <a:cs typeface="NikoshBAN" pitchFamily="2" charset="0"/>
              </a:rPr>
              <a:t>স্বাগতম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49746"/>
            <a:ext cx="5181600" cy="397676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905000"/>
            <a:ext cx="7772400" cy="440120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৯। </a:t>
            </a:r>
            <a:r>
              <a:rPr lang="en-US" sz="2800" dirty="0" err="1" smtClean="0">
                <a:latin typeface="NikoshBAN"/>
              </a:rPr>
              <a:t>ম্যানিফোল্ড</a:t>
            </a:r>
            <a:r>
              <a:rPr lang="en-US" sz="2800" dirty="0" smtClean="0">
                <a:latin typeface="NikoshBAN"/>
              </a:rPr>
              <a:t>  </a:t>
            </a:r>
            <a:r>
              <a:rPr lang="en-US" sz="2800" dirty="0" err="1" smtClean="0">
                <a:latin typeface="NikoshBAN"/>
              </a:rPr>
              <a:t>গ্যাসকেট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নষ্ট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হয়ে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গেলে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১০। </a:t>
            </a:r>
            <a:r>
              <a:rPr lang="en-US" sz="2800" dirty="0" err="1" smtClean="0">
                <a:latin typeface="NikoshBAN"/>
              </a:rPr>
              <a:t>অ্যাক্সিলারেটিং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পাম্প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স্ট্রোক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লম্বা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১১। </a:t>
            </a:r>
            <a:r>
              <a:rPr lang="en-US" sz="2800" dirty="0" err="1" smtClean="0">
                <a:latin typeface="NikoshBAN"/>
              </a:rPr>
              <a:t>থ্রটল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বোরে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কার্বন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জমলে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১২। </a:t>
            </a:r>
            <a:r>
              <a:rPr lang="en-US" sz="2800" dirty="0" err="1" smtClean="0">
                <a:latin typeface="NikoshBAN"/>
              </a:rPr>
              <a:t>লিংকেজ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ক্ষয়প্রাপ্ত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১৩। </a:t>
            </a:r>
            <a:r>
              <a:rPr lang="en-US" sz="2800" dirty="0" err="1" smtClean="0">
                <a:latin typeface="NikoshBAN"/>
              </a:rPr>
              <a:t>আইডলিং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অ্যাডজাস্টমেট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ঠিক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থাকলে</a:t>
            </a:r>
            <a:r>
              <a:rPr lang="en-US" sz="2800" dirty="0" smtClean="0">
                <a:latin typeface="NikoshBAN"/>
              </a:rPr>
              <a:t>।</a:t>
            </a:r>
            <a:endParaRPr lang="en-US" sz="2800" dirty="0">
              <a:latin typeface="NikoshB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2961"/>
            <a:ext cx="8229600" cy="1323439"/>
          </a:xfrm>
          <a:prstGeom prst="rect">
            <a:avLst/>
          </a:prstGeom>
          <a:gradFill>
            <a:gsLst>
              <a:gs pos="0">
                <a:srgbClr val="C0000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কারণসমূহঃ</a:t>
            </a:r>
            <a:endParaRPr lang="en-US" sz="40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524000"/>
          </a:xfrm>
          <a:prstGeom prst="horizontalScroll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কৌশলসমূহঃ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8382000" cy="464546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ফুয়েল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পাম্পের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প্রেসার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সঠিক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রাখতে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ফ্লোট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চেম্বারে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ফুয়েল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লেভেল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যাতে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বেশি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সে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দিকে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লক্ষ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রাখতে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৩।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ফ্লোট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চেম্বারে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ফুয়েল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প্রবেশের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পথ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মিটারিং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রড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বা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মেইন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জেট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ক্ষয়প্রাপ্ত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কার্বুরেটর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সার্ভিসিং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প্রয়োজনে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পরিবর্তন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৪।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এয়ার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ক্লিনার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ময়লায়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জ্যাম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য়প্রাপ্ত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524000"/>
          </a:xfrm>
          <a:prstGeom prst="horizontalScroll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কৌশলসমূহঃ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97082"/>
            <a:ext cx="8382000" cy="397031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৫।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এয়ার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ক্লিনার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ময়লায়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জ্যাম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প্রয়োজনে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এয়ার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ফিল্টার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পরিবর্তন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৬।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পাওয়ার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জেট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লীক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প্রয়োজনে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পরিবর্তন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৭।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থ্রটল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বোরে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কার্বন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জমলে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তা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পরিস্কার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দিতে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524000"/>
          </a:xfrm>
          <a:prstGeom prst="horizontalScroll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কৌশলসমূহঃ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97082"/>
            <a:ext cx="8382000" cy="397031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৮।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লিংকেজ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ক্ষয়প্রাপ্ত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তা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পরিবর্তন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৯।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আইডলিং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অ্যাডজাস্টমেট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ঠিক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না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থাকলে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ঠিক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রাখতে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১০।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নিডল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ভালভ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জ্যাম-মুক্ত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১১।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নিডল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ভালভ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সীটে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ময়লা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জমলে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পরিস্কার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uiExpand="1" build="allAtOnce"/>
      <p:bldP spid="6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914400" y="304800"/>
            <a:ext cx="7467600" cy="1371600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ফুয়েল কনজাম্পশন </a:t>
            </a:r>
            <a:endParaRPr kumimoji="0" lang="en-US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/>
              </a:rPr>
              <a:t>প্রতি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ঘন্টায়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অশ্বশক্তির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জন্য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পরিমাণ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তাকে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(Specific fuel Consumption) </a:t>
            </a:r>
            <a:r>
              <a:rPr lang="en-US" sz="2400" dirty="0" err="1" smtClean="0">
                <a:latin typeface="NikoshBAN"/>
              </a:rPr>
              <a:t>বলে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/>
            <a:endParaRPr lang="en-US" sz="2400" dirty="0" smtClean="0">
              <a:latin typeface="NikoshBAN"/>
            </a:endParaRPr>
          </a:p>
          <a:p>
            <a:pPr algn="just"/>
            <a:r>
              <a:rPr lang="en-US" sz="2400" dirty="0" smtClean="0">
                <a:latin typeface="NikoshBAN"/>
              </a:rPr>
              <a:t>	SFC =</a:t>
            </a:r>
          </a:p>
          <a:p>
            <a:pPr algn="just"/>
            <a:endParaRPr lang="en-US" sz="2400" dirty="0" smtClean="0">
              <a:latin typeface="NikoshBAN"/>
            </a:endParaRPr>
          </a:p>
          <a:p>
            <a:pPr algn="just"/>
            <a:endParaRPr lang="en-US" sz="2400" dirty="0" smtClean="0">
              <a:latin typeface="NikoshBAN"/>
            </a:endParaRPr>
          </a:p>
          <a:p>
            <a:pPr algn="just"/>
            <a:r>
              <a:rPr lang="en-US" sz="2400" dirty="0" smtClean="0">
                <a:latin typeface="NikoshBAN"/>
              </a:rPr>
              <a:t>	</a:t>
            </a:r>
            <a:r>
              <a:rPr lang="en-US" sz="2400" dirty="0" err="1" smtClean="0">
                <a:latin typeface="NikoshBAN"/>
              </a:rPr>
              <a:t>এখানে</a:t>
            </a:r>
            <a:r>
              <a:rPr lang="en-US" sz="2400" dirty="0" smtClean="0">
                <a:latin typeface="NikoshBAN"/>
              </a:rPr>
              <a:t>,  m  = </a:t>
            </a:r>
            <a:r>
              <a:rPr lang="en-US" sz="2400" dirty="0" err="1" smtClean="0">
                <a:latin typeface="NikoshBAN"/>
              </a:rPr>
              <a:t>জ্বালানি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খরচের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পরিমাণ</a:t>
            </a:r>
            <a:endParaRPr lang="en-US" sz="2400" dirty="0" smtClean="0">
              <a:latin typeface="NikoshBAN"/>
            </a:endParaRPr>
          </a:p>
          <a:p>
            <a:pPr algn="just"/>
            <a:r>
              <a:rPr lang="en-US" sz="2400" dirty="0" smtClean="0">
                <a:latin typeface="NikoshBAN"/>
              </a:rPr>
              <a:t>	 	 HP = </a:t>
            </a:r>
            <a:r>
              <a:rPr lang="en-US" sz="2400" dirty="0" err="1" smtClean="0">
                <a:latin typeface="NikoshBAN"/>
              </a:rPr>
              <a:t>অশ্ব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শক্তি</a:t>
            </a:r>
            <a:endParaRPr lang="en-US" sz="2400" dirty="0" smtClean="0">
              <a:latin typeface="NikoshBAN"/>
            </a:endParaRPr>
          </a:p>
          <a:p>
            <a:pPr algn="just"/>
            <a:r>
              <a:rPr lang="en-US" sz="2400" dirty="0" smtClean="0">
                <a:latin typeface="NikoshBAN"/>
              </a:rPr>
              <a:t>	 	 t     = </a:t>
            </a:r>
            <a:r>
              <a:rPr lang="en-US" sz="2400" dirty="0" err="1" smtClean="0">
                <a:latin typeface="NikoshBAN"/>
              </a:rPr>
              <a:t>সময়</a:t>
            </a:r>
            <a:endParaRPr lang="en-US" sz="2400" dirty="0" smtClean="0">
              <a:latin typeface="NikoshBAN"/>
            </a:endParaRPr>
          </a:p>
          <a:p>
            <a:pPr algn="just"/>
            <a:r>
              <a:rPr lang="en-US" sz="2400" dirty="0" smtClean="0">
                <a:latin typeface="NikoshBAN"/>
              </a:rPr>
              <a:t>	</a:t>
            </a:r>
            <a:endParaRPr lang="en-US" sz="2400" dirty="0">
              <a:latin typeface="NikoshBAN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814638" y="3276600"/>
          <a:ext cx="1009650" cy="1403350"/>
        </p:xfrm>
        <a:graphic>
          <a:graphicData uri="http://schemas.openxmlformats.org/presentationml/2006/ole">
            <p:oleObj spid="_x0000_s33794" name="Equation" r:id="rId3" imgW="4572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914400" y="304800"/>
            <a:ext cx="7467600" cy="1371600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ফুয়েল কনজাম্পশন </a:t>
            </a:r>
            <a:endParaRPr kumimoji="0" lang="en-US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প্রতি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ঘন্টায়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অশ্বশক্তির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জন্য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পরিমাণ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তাকে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(Specific fuel Consumption) </a:t>
            </a:r>
            <a:r>
              <a:rPr lang="en-US" sz="2400" dirty="0" err="1" smtClean="0">
                <a:latin typeface="NikoshBAN"/>
              </a:rPr>
              <a:t>বলে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SFC =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</a:t>
            </a:r>
            <a:r>
              <a:rPr lang="en-US" sz="2400" dirty="0" err="1" smtClean="0">
                <a:latin typeface="NikoshBAN"/>
              </a:rPr>
              <a:t>এখানে</a:t>
            </a:r>
            <a:r>
              <a:rPr lang="en-US" sz="2400" dirty="0" smtClean="0">
                <a:latin typeface="NikoshBAN"/>
              </a:rPr>
              <a:t>,  m  = </a:t>
            </a:r>
            <a:r>
              <a:rPr lang="en-US" sz="2400" dirty="0" err="1" smtClean="0">
                <a:latin typeface="NikoshBAN"/>
              </a:rPr>
              <a:t>জ্বালানি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খরচের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পরিমাণ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 	 HP = </a:t>
            </a:r>
            <a:r>
              <a:rPr lang="en-US" sz="2400" dirty="0" err="1" smtClean="0">
                <a:latin typeface="NikoshBAN"/>
              </a:rPr>
              <a:t>অশ্ব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শক্তি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 	 t     = </a:t>
            </a:r>
            <a:r>
              <a:rPr lang="en-US" sz="2400" dirty="0" err="1" smtClean="0">
                <a:latin typeface="NikoshBAN"/>
              </a:rPr>
              <a:t>সময়</a:t>
            </a:r>
            <a:endParaRPr lang="en-US" sz="2400" dirty="0" smtClean="0">
              <a:latin typeface="NikoshBAN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33713" y="3733800"/>
          <a:ext cx="1009650" cy="1403350"/>
        </p:xfrm>
        <a:graphic>
          <a:graphicData uri="http://schemas.openxmlformats.org/presentationml/2006/ole">
            <p:oleObj spid="_x0000_s34818" name="Equation" r:id="rId3" imgW="4572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371600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কনজাম্পশন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14628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(Specific fuel Consumption) </a:t>
            </a:r>
            <a:r>
              <a:rPr lang="en-US" sz="2400" dirty="0" err="1" smtClean="0">
                <a:latin typeface="NikoshBAN"/>
              </a:rPr>
              <a:t>দুই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প্রকার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যথাঃ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ইন্ডিকেটেড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(Indicated  Specific fuel Consumption)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(Brake Specific fuel Consumption)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914400" y="304800"/>
            <a:ext cx="7467600" cy="1371600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ফুয়েল কনজাম্পশন </a:t>
            </a:r>
            <a:endParaRPr kumimoji="0" lang="en-US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ইন্ডিকেটেড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(Indicated Specific fuel Consumption)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ISFC=                     </a:t>
            </a:r>
            <a:r>
              <a:rPr lang="en-US" sz="2400" dirty="0" smtClean="0">
                <a:latin typeface="NikoshBAN"/>
              </a:rPr>
              <a:t>   kg/IHP </a:t>
            </a:r>
            <a:r>
              <a:rPr lang="en-US" sz="2400" dirty="0" smtClean="0">
                <a:latin typeface="NikoshBAN"/>
              </a:rPr>
              <a:t>hr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স্পেসিফিক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ফুয়েল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কনজাম্পশন</a:t>
            </a:r>
            <a:r>
              <a:rPr lang="en-US" sz="2400" dirty="0" smtClean="0">
                <a:latin typeface="NikoshBAN"/>
              </a:rPr>
              <a:t> (Brake Specific fuel Consumption)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BSFC=                             kg/BHP hr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702050" y="2887663"/>
          <a:ext cx="2012950" cy="846137"/>
        </p:xfrm>
        <a:graphic>
          <a:graphicData uri="http://schemas.openxmlformats.org/presentationml/2006/ole">
            <p:oleObj spid="_x0000_s32770" name="Equation" r:id="rId3" imgW="812520" imgH="4316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927475" y="5105400"/>
          <a:ext cx="1863725" cy="771525"/>
        </p:xfrm>
        <a:graphic>
          <a:graphicData uri="http://schemas.openxmlformats.org/presentationml/2006/ole">
            <p:oleObj spid="_x0000_s32772" name="Equation" r:id="rId4" imgW="825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8077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609600" y="304800"/>
            <a:ext cx="3581400" cy="1371600"/>
          </a:xfrm>
          <a:prstGeom prst="horizont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/>
              </a:rPr>
              <a:t>মূল্যায়ণ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19400"/>
            <a:ext cx="8153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খরচের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8153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/>
              </a:rPr>
              <a:t>স্পেসিফিক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ফুয়েল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কনজাম্পশনের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সূত্রটি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?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419600"/>
            <a:ext cx="8153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রীচ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মিক্সচারের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?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257800"/>
            <a:ext cx="81534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/>
              </a:rPr>
              <a:t>?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n w="762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09600" y="609600"/>
            <a:ext cx="4038600" cy="1905000"/>
          </a:xfrm>
          <a:prstGeom prst="downArrowCallou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বাড়ির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কাজ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1828800"/>
            <a:ext cx="7086600" cy="3429000"/>
          </a:xfrm>
          <a:prstGeom prst="rightArrow">
            <a:avLst/>
          </a:prstGeom>
          <a:gradFill>
            <a:gsLst>
              <a:gs pos="0">
                <a:srgbClr val="CDF9ED"/>
              </a:gs>
              <a:gs pos="30000">
                <a:schemeClr val="accent2">
                  <a:tint val="61000"/>
                  <a:satMod val="200000"/>
                </a:schemeClr>
              </a:gs>
              <a:gs pos="45000">
                <a:schemeClr val="accent2">
                  <a:tint val="66000"/>
                  <a:satMod val="200000"/>
                </a:schemeClr>
              </a:gs>
              <a:gs pos="55000">
                <a:schemeClr val="accent2">
                  <a:tint val="66000"/>
                  <a:satMod val="200000"/>
                </a:schemeClr>
              </a:gs>
              <a:gs pos="73000">
                <a:schemeClr val="accent2">
                  <a:tint val="61000"/>
                  <a:satMod val="200000"/>
                </a:schemeClr>
              </a:gs>
              <a:gs pos="100000">
                <a:schemeClr val="accent2">
                  <a:tint val="45000"/>
                  <a:satMod val="2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304800"/>
            <a:ext cx="5347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905000"/>
            <a:ext cx="5867400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মো. হুমায়ুন কবীর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ইন্সট্রাক্টর(অটোমোবাইল)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সরকারি </a:t>
            </a:r>
            <a:r>
              <a:rPr kumimoji="0" lang="bn-I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টেকনিকেল স্কুল ও কলেজ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ঝালকাঠি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838200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 descr="images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209800"/>
            <a:ext cx="6816604" cy="3852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447800" y="1828800"/>
            <a:ext cx="6781800" cy="3886200"/>
          </a:xfrm>
          <a:prstGeom prst="rect">
            <a:avLst/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950000" scaled="0"/>
          </a:gra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একাদশ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বিষয়-অটোমোবাইল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:-২(১ম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:-৮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:-৫০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04800"/>
            <a:ext cx="4386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981200"/>
            <a:ext cx="5562600" cy="110799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endParaRPr lang="en-GB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57308"/>
            <a:ext cx="8153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own Arrow Callout 2"/>
          <p:cNvSpPr/>
          <p:nvPr/>
        </p:nvSpPr>
        <p:spPr>
          <a:xfrm>
            <a:off x="2209800" y="685800"/>
            <a:ext cx="3733800" cy="1447800"/>
          </a:xfrm>
          <a:prstGeom prst="downArrowCallou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শিখন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ফল</a:t>
            </a:r>
            <a:endParaRPr lang="en-US" sz="4800" dirty="0"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200400"/>
            <a:ext cx="8153400" cy="11315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কারণসমূহ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3800"/>
            <a:ext cx="815340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স্পেসিফিক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কনজাম্পশন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own Arrow Callout 2"/>
          <p:cNvSpPr/>
          <p:nvPr/>
        </p:nvSpPr>
        <p:spPr>
          <a:xfrm>
            <a:off x="2209800" y="685800"/>
            <a:ext cx="3733800" cy="1447800"/>
          </a:xfrm>
          <a:prstGeom prst="downArrowCallou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শিখন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ফল</a:t>
            </a:r>
            <a:endParaRPr lang="en-US" sz="4800" dirty="0"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286000"/>
            <a:ext cx="8153400" cy="1131528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পরবে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533400"/>
            <a:ext cx="80489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153400" cy="1131528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মাত্রাতিরিক্ত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হওয়াকে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153400" cy="341632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বেশিরভাগ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রীচ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মিক্সার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সাপ্লাই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মাত্রাতিরিক্ত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-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ধোয়া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-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কম্প্রেশন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-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এগজস্ট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কাঁচা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জ্বালানি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-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023170"/>
            <a:ext cx="7772400" cy="35394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১। </a:t>
            </a:r>
            <a:r>
              <a:rPr lang="en-US" sz="2800" dirty="0" err="1" smtClean="0">
                <a:latin typeface="NikoshBAN"/>
              </a:rPr>
              <a:t>ফুয়েল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পাম্পের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প্রেসার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বেশি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২। </a:t>
            </a:r>
            <a:r>
              <a:rPr lang="en-US" sz="2800" dirty="0" err="1" smtClean="0">
                <a:latin typeface="NikoshBAN"/>
              </a:rPr>
              <a:t>ফ্লোট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চেম্বারে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ফুয়েল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লেভেল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বেশি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৩। </a:t>
            </a:r>
            <a:r>
              <a:rPr lang="en-US" sz="2800" dirty="0" err="1" smtClean="0">
                <a:latin typeface="NikoshBAN"/>
              </a:rPr>
              <a:t>নিডল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ভালভ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জ্যাম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৪। </a:t>
            </a:r>
            <a:r>
              <a:rPr lang="en-US" sz="2800" dirty="0" err="1" smtClean="0">
                <a:latin typeface="NikoshBAN"/>
              </a:rPr>
              <a:t>নিডল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ভালভ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সীটে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ময়লা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জমলে</a:t>
            </a:r>
            <a:r>
              <a:rPr lang="en-US" sz="2800" dirty="0" smtClean="0">
                <a:latin typeface="NikoshBAN"/>
              </a:rPr>
              <a:t>;</a:t>
            </a:r>
            <a:endParaRPr lang="en-US" sz="2800" dirty="0">
              <a:latin typeface="NikoshB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2961"/>
            <a:ext cx="8229600" cy="1323439"/>
          </a:xfrm>
          <a:prstGeom prst="rect">
            <a:avLst/>
          </a:prstGeom>
          <a:gradFill>
            <a:gsLst>
              <a:gs pos="0">
                <a:srgbClr val="C0000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কারণসমূহঃ</a:t>
            </a:r>
            <a:endParaRPr lang="en-US" sz="40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905000"/>
            <a:ext cx="7772400" cy="440120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৫। </a:t>
            </a:r>
            <a:r>
              <a:rPr lang="en-US" sz="2800" dirty="0" err="1" smtClean="0">
                <a:latin typeface="NikoshBAN"/>
              </a:rPr>
              <a:t>ফ্লোট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চেম্বারে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ফুয়েল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প্রবেশের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পথ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মিটারিং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রড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মেইন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ক্ষয়প্রাপ্ত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৬। </a:t>
            </a:r>
            <a:r>
              <a:rPr lang="en-US" sz="2800" dirty="0" err="1" smtClean="0">
                <a:latin typeface="NikoshBAN"/>
              </a:rPr>
              <a:t>এয়ার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ক্লিনার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ময়লায়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জ্যাম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৭। </a:t>
            </a:r>
            <a:r>
              <a:rPr lang="en-US" sz="2800" dirty="0" err="1" smtClean="0">
                <a:latin typeface="NikoshBAN"/>
              </a:rPr>
              <a:t>পাওয়ার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লীক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করলে</a:t>
            </a:r>
            <a:r>
              <a:rPr lang="en-US" sz="2800" dirty="0" smtClean="0">
                <a:latin typeface="NikoshBAN"/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NikoshBAN"/>
              </a:rPr>
              <a:t>৮। </a:t>
            </a:r>
            <a:r>
              <a:rPr lang="en-US" sz="2800" dirty="0" err="1" smtClean="0">
                <a:latin typeface="NikoshBAN"/>
              </a:rPr>
              <a:t>কার্বুরেটর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গ্যাসকেট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নষ্ট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হয়ে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গেলে</a:t>
            </a:r>
            <a:r>
              <a:rPr lang="en-US" sz="2800" dirty="0" smtClean="0">
                <a:latin typeface="NikoshBAN"/>
              </a:rPr>
              <a:t>;</a:t>
            </a:r>
            <a:endParaRPr lang="en-US" sz="2800" dirty="0">
              <a:latin typeface="NikoshB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2961"/>
            <a:ext cx="8229600" cy="1323439"/>
          </a:xfrm>
          <a:prstGeom prst="rect">
            <a:avLst/>
          </a:prstGeom>
          <a:gradFill>
            <a:gsLst>
              <a:gs pos="0">
                <a:srgbClr val="C0000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ফুয়েল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কারণসমূহঃ</a:t>
            </a:r>
            <a:endParaRPr lang="en-US" sz="40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1211</TotalTime>
  <Words>587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Origin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মাত্রা অতিরিক্ত ফুয়েল খরচ কমানোর কৌশলসমূহঃ </vt:lpstr>
      <vt:lpstr>মাত্রা অতিরিক্ত ফুয়েল খরচ কমানোর কৌশলসমূহঃ </vt:lpstr>
      <vt:lpstr>মাত্রা অতিরিক্ত ফুয়েল খরচ কমানোর কৌশলসমূহঃ </vt:lpstr>
      <vt:lpstr>Slide 14</vt:lpstr>
      <vt:lpstr>Slide 15</vt:lpstr>
      <vt:lpstr> ফুয়েল কনজাম্পশন 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V C S</cp:lastModifiedBy>
  <cp:revision>212</cp:revision>
  <dcterms:created xsi:type="dcterms:W3CDTF">2006-08-16T00:00:00Z</dcterms:created>
  <dcterms:modified xsi:type="dcterms:W3CDTF">2019-11-29T04:11:10Z</dcterms:modified>
</cp:coreProperties>
</file>