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60" r:id="rId3"/>
    <p:sldId id="266" r:id="rId4"/>
    <p:sldId id="274" r:id="rId5"/>
    <p:sldId id="287" r:id="rId6"/>
    <p:sldId id="288" r:id="rId7"/>
    <p:sldId id="283" r:id="rId8"/>
    <p:sldId id="289" r:id="rId9"/>
    <p:sldId id="285" r:id="rId10"/>
    <p:sldId id="286" r:id="rId11"/>
    <p:sldId id="268" r:id="rId12"/>
    <p:sldId id="264" r:id="rId13"/>
    <p:sldId id="272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0B8B68-F768-46DF-A5CA-AFFA3872CBBC}">
          <p14:sldIdLst>
            <p14:sldId id="261"/>
            <p14:sldId id="260"/>
            <p14:sldId id="266"/>
            <p14:sldId id="274"/>
            <p14:sldId id="287"/>
            <p14:sldId id="288"/>
            <p14:sldId id="283"/>
            <p14:sldId id="289"/>
            <p14:sldId id="285"/>
            <p14:sldId id="286"/>
            <p14:sldId id="268"/>
            <p14:sldId id="264"/>
            <p14:sldId id="272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5F375-26F4-435A-8A5A-F8E39ED87C9E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6678C-363E-4C45-8F5E-1666F3218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33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6678C-363E-4C45-8F5E-1666F32185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72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6678C-363E-4C45-8F5E-1666F32185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77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6678C-363E-4C45-8F5E-1666F32185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02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6678C-363E-4C45-8F5E-1666F32185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81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6678C-363E-4C45-8F5E-1666F32185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33205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9144000" cy="4953000"/>
          </a:xfrm>
          <a:prstGeom prst="rect">
            <a:avLst/>
          </a:prstGeom>
        </p:spPr>
      </p:pic>
      <p:pic>
        <p:nvPicPr>
          <p:cNvPr id="6" name="Picture 5" descr="500px-Flag_of_Bangladesh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5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4256234" cy="33766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4572000"/>
            <a:ext cx="21336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অণুচক্রিকা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1371600"/>
            <a:ext cx="3874779" cy="35394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গোলাকার , ডিম্বাকার , রড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আকারের হতে পারে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নিউক্লিয়াস থাকে না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সাইটোপ্লাজম দানাদার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আয়ু ৫ – ১০ দিন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রক্ত তঞ্চন করে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রক্তক্ষরণ বন্ধ করে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5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3733800"/>
            <a:ext cx="7696200" cy="286232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লোহিত কণিকা , শ্বেত কণিকা    এবং অণুচক্রিকার মধ্যে পার্থক্য গুলো ছকে লিখ ।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415873">
            <a:off x="272660" y="1159798"/>
            <a:ext cx="3573414" cy="1323439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04800"/>
            <a:ext cx="4893013" cy="3025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772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743200" y="228600"/>
            <a:ext cx="3505200" cy="1447801"/>
          </a:xfr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bn-BD" sz="9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81000" y="2057400"/>
            <a:ext cx="8305800" cy="4114800"/>
          </a:xfrm>
          <a:noFill/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রক্তের রং লাল দেখায় কেন?</a:t>
            </a:r>
          </a:p>
          <a:p>
            <a:pPr marL="0" indent="0" algn="l">
              <a:buNone/>
            </a:pP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রক্তের কোন কণিকা রক্ত জমাট বাঁধতে           সাহায্য করে?</a:t>
            </a:r>
          </a:p>
          <a:p>
            <a:pPr marL="0" indent="0" algn="l">
              <a:buNone/>
            </a:pP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মানব দেহের রোগ প্রতিরোধকারি কণিকা কোনটি?</a:t>
            </a:r>
          </a:p>
          <a:p>
            <a:pPr algn="l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5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4267200" cy="1470025"/>
          </a:xfr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n-BD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bn-BD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971800"/>
            <a:ext cx="8653331" cy="2585323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রক্তের সাধারণ কাজগুলি বর্ণনা কর ।</a:t>
            </a:r>
          </a:p>
          <a:p>
            <a:pPr>
              <a:buFont typeface="Wingdings" pitchFamily="2" charset="2"/>
              <a:buChar char="v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বিভিন্ন রক্তকণিকার চিত্র অঙ্কন করে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কাজগুলি লিখ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house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57200"/>
            <a:ext cx="2276475" cy="1704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3395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1403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8" y="252248"/>
            <a:ext cx="9139842" cy="577806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erge 5"/>
          <p:cNvSpPr/>
          <p:nvPr/>
        </p:nvSpPr>
        <p:spPr>
          <a:xfrm>
            <a:off x="0" y="381000"/>
            <a:ext cx="6096000" cy="6096000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কামরুজ্জামান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সরকার</a:t>
            </a:r>
            <a:endParaRPr lang="bn-BD" sz="32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বাকসার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দেবিদ্বার,কুমিল্লা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48000" y="381000"/>
            <a:ext cx="6096000" cy="6095999"/>
            <a:chOff x="3048000" y="381000"/>
            <a:chExt cx="6096000" cy="6095999"/>
          </a:xfrm>
        </p:grpSpPr>
        <p:sp>
          <p:nvSpPr>
            <p:cNvPr id="7" name="Flowchart: Extract 6"/>
            <p:cNvSpPr/>
            <p:nvPr/>
          </p:nvSpPr>
          <p:spPr>
            <a:xfrm>
              <a:off x="3048000" y="381000"/>
              <a:ext cx="6096000" cy="6095999"/>
            </a:xfrm>
            <a:prstGeom prst="flowChartExtra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54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বিজ্ঞান</a:t>
              </a:r>
            </a:p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সপ্তম শ্রেণি</a:t>
              </a:r>
            </a:p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পঞ্চম অধ্যায়</a:t>
              </a:r>
            </a:p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(পরিপাকতন্ত্র ও রক্ত সংবহনতন্ত্র)</a:t>
              </a:r>
            </a:p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পাঠঃ রক্ত সংবহনতন্ত্র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8" name="Picture 7" descr="Photo051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3000" y="1752600"/>
              <a:ext cx="2209800" cy="165735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408573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4038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পাঠ শেষে শিক্ষার্থীরা –</a:t>
            </a:r>
          </a:p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রক্ত কী তা বলতে পারবে ।</a:t>
            </a:r>
          </a:p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রক্তের উপাদান ও কার্যক্রম    ব্যাখ্যা করতে পারবে।</a:t>
            </a:r>
          </a:p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রক্তকণিকাগুলো </a:t>
            </a:r>
            <a:r>
              <a:rPr lang="bn-BD" sz="7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 </a:t>
            </a:r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31650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800"/>
            <a:ext cx="4343400" cy="2743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343400" y="-2"/>
            <a:ext cx="4800600" cy="3571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95400" y="3505200"/>
            <a:ext cx="1347731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 গ্র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3581400"/>
            <a:ext cx="15240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রক্তের ব্যাগ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19600" cy="3657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9600" y="4114800"/>
            <a:ext cx="4724400" cy="272307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  রক্ত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4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1752600" y="762000"/>
            <a:ext cx="5791200" cy="3429000"/>
          </a:xfrm>
          <a:prstGeom prst="wedgeRectCallout">
            <a:avLst>
              <a:gd name="adj1" fmla="val -21377"/>
              <a:gd name="adj2" fmla="val 7997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রক্ত লাল বর্ণের</a:t>
            </a:r>
          </a:p>
          <a:p>
            <a:pPr algn="ctr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ইহা অস্বচ্ছ , লবণাক্ত ও ক্ষারধর্মী</a:t>
            </a:r>
          </a:p>
          <a:p>
            <a:pPr algn="ctr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ইহা তরল যোজক টিস্যু</a:t>
            </a:r>
          </a:p>
          <a:p>
            <a:pPr algn="ctr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ইহাতে হিমোগ্লোবিন থাকে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209800" y="5410200"/>
            <a:ext cx="1981200" cy="838200"/>
          </a:xfrm>
          <a:prstGeom prst="flowChartTermina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রক্ত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457200" y="304800"/>
            <a:ext cx="1524000" cy="609600"/>
          </a:xfrm>
          <a:prstGeom prst="flowChartTermina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রক্ত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>
            <a:stCxn id="2" idx="2"/>
          </p:cNvCxnSpPr>
          <p:nvPr/>
        </p:nvCxnSpPr>
        <p:spPr>
          <a:xfrm rot="16200000" flipH="1">
            <a:off x="952500" y="1181100"/>
            <a:ext cx="9906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" idx="3"/>
          </p:cNvCxnSpPr>
          <p:nvPr/>
        </p:nvCxnSpPr>
        <p:spPr>
          <a:xfrm>
            <a:off x="1981200" y="609600"/>
            <a:ext cx="1524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/>
          <p:cNvSpPr/>
          <p:nvPr/>
        </p:nvSpPr>
        <p:spPr>
          <a:xfrm>
            <a:off x="228600" y="1981200"/>
            <a:ext cx="2895600" cy="990600"/>
          </a:xfrm>
          <a:prstGeom prst="flowChartDecis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রক্তরস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3657600" y="152400"/>
            <a:ext cx="2895600" cy="990600"/>
          </a:xfrm>
          <a:prstGeom prst="flowChartDecis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রক্তকণিকা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 rot="5400000">
            <a:off x="4229100" y="1257300"/>
            <a:ext cx="9906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429000" y="2209800"/>
            <a:ext cx="1447800" cy="1524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লোহিত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57800" y="2133600"/>
            <a:ext cx="1447800" cy="1524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শ্বেত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58000" y="1066800"/>
            <a:ext cx="1447800" cy="1524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অণুচক্রিকা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>
            <a:stCxn id="8" idx="2"/>
          </p:cNvCxnSpPr>
          <p:nvPr/>
        </p:nvCxnSpPr>
        <p:spPr>
          <a:xfrm rot="16200000" flipH="1">
            <a:off x="4953000" y="1295400"/>
            <a:ext cx="914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</p:cNvCxnSpPr>
          <p:nvPr/>
        </p:nvCxnSpPr>
        <p:spPr>
          <a:xfrm rot="16200000" flipH="1">
            <a:off x="5791200" y="457200"/>
            <a:ext cx="304800" cy="1676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4114800"/>
            <a:ext cx="7957628" cy="255454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রক্তের তরল অংশ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ইহার শতকরা ৯০ ভাগ পানি , ১০ ভাগ জৈব ও অজৈব পদার্থ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ইহা হলুদ বর্ণের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রক্তকণিকা ইহাতে ভাসমান থাকে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রক্তের অম্ল- ক্ষারের ভারসাম্য রক্ষা করে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1" name="Straight Arrow Connector 20"/>
          <p:cNvCxnSpPr>
            <a:stCxn id="7" idx="2"/>
          </p:cNvCxnSpPr>
          <p:nvPr/>
        </p:nvCxnSpPr>
        <p:spPr>
          <a:xfrm rot="5400000">
            <a:off x="1143000" y="3505200"/>
            <a:ext cx="1066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4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730" y="381000"/>
            <a:ext cx="3690870" cy="24536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400"/>
            <a:ext cx="3777330" cy="2819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304" y="3581400"/>
            <a:ext cx="3858296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2819400"/>
            <a:ext cx="259080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লোহিত কণিকা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6211669"/>
            <a:ext cx="19050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শ্বেত কণিকা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6150114"/>
            <a:ext cx="182880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অনুচক্রিকা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381000"/>
            <a:ext cx="3581400" cy="2819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রক্ত</a:t>
            </a:r>
          </a:p>
          <a:p>
            <a:pPr algn="ctr"/>
            <a:r>
              <a:rPr lang="bn-BD" sz="8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কণিকা</a:t>
            </a:r>
            <a:endParaRPr lang="en-US" sz="8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32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0"/>
            <a:ext cx="5181600" cy="44584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4648200"/>
            <a:ext cx="26670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 কণিকা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1066800"/>
            <a:ext cx="3730508" cy="45243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দ্বি- অবতল ও চাকতি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আকৃতির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হিমোগ্লোবিন থাকে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বিভাজন হয় না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আয়ু ১২০ দিন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কাজঃ অক্সিজেন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সরবরাহ , বর্জ্য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নিষ্কাশন ইত্যাদি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1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4114800" cy="373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4267200"/>
            <a:ext cx="1905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শ্বেত কণিকা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457200"/>
            <a:ext cx="4434227" cy="37856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নির্দিষ্ট আকার নেই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হিমোগ্লোবিন নেই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নিউক্লিয়াস আছে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আয়ু ১ – ১৫ দিন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আকারের পরিবর্তন করে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জীবাণু ধ্বংস করে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228600" y="5715000"/>
            <a:ext cx="4191000" cy="914400"/>
          </a:xfrm>
          <a:prstGeom prst="flowChartTermina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অ্যাগ্রানুলোসাইট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4876800" y="5715000"/>
            <a:ext cx="3886200" cy="914400"/>
          </a:xfrm>
          <a:prstGeom prst="flowChartTermina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গ্রানুলোসাইট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>
            <a:stCxn id="3" idx="2"/>
          </p:cNvCxnSpPr>
          <p:nvPr/>
        </p:nvCxnSpPr>
        <p:spPr>
          <a:xfrm rot="5400000">
            <a:off x="1790016" y="5257115"/>
            <a:ext cx="725269" cy="38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2"/>
          </p:cNvCxnSpPr>
          <p:nvPr/>
        </p:nvCxnSpPr>
        <p:spPr>
          <a:xfrm rot="16200000" flipH="1">
            <a:off x="3161616" y="3923615"/>
            <a:ext cx="877669" cy="2857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09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294</Words>
  <Application>Microsoft Office PowerPoint</Application>
  <PresentationFormat>On-screen Show (4:3)</PresentationFormat>
  <Paragraphs>80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Wingdings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 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308</cp:revision>
  <dcterms:created xsi:type="dcterms:W3CDTF">2006-08-16T00:00:00Z</dcterms:created>
  <dcterms:modified xsi:type="dcterms:W3CDTF">2019-12-23T08:36:33Z</dcterms:modified>
</cp:coreProperties>
</file>