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3237-AE13-4ADD-9CCA-AA3C7EEA573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F5A5-1951-4B01-997A-A780A031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3237-AE13-4ADD-9CCA-AA3C7EEA573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F5A5-1951-4B01-997A-A780A031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1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3237-AE13-4ADD-9CCA-AA3C7EEA573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F5A5-1951-4B01-997A-A780A031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3237-AE13-4ADD-9CCA-AA3C7EEA573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F5A5-1951-4B01-997A-A780A031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3237-AE13-4ADD-9CCA-AA3C7EEA573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F5A5-1951-4B01-997A-A780A031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3237-AE13-4ADD-9CCA-AA3C7EEA573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F5A5-1951-4B01-997A-A780A031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3237-AE13-4ADD-9CCA-AA3C7EEA573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F5A5-1951-4B01-997A-A780A031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3237-AE13-4ADD-9CCA-AA3C7EEA573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F5A5-1951-4B01-997A-A780A031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3237-AE13-4ADD-9CCA-AA3C7EEA573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F5A5-1951-4B01-997A-A780A031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8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3237-AE13-4ADD-9CCA-AA3C7EEA573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F5A5-1951-4B01-997A-A780A031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7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3237-AE13-4ADD-9CCA-AA3C7EEA573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F5A5-1951-4B01-997A-A780A031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0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73237-AE13-4ADD-9CCA-AA3C7EEA5739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BF5A5-1951-4B01-997A-A780A031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0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0" y="1295400"/>
            <a:ext cx="3229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17" y="1075730"/>
            <a:ext cx="8988083" cy="562987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981200" y="-137874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92D05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3843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84738"/>
            <a:ext cx="1981201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Context-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4738"/>
            <a:ext cx="6477001" cy="428726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86200" y="4724401"/>
            <a:ext cx="65532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Context-- the text , the surroundings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689014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593050">
            <a:off x="1240936" y="2107849"/>
            <a:ext cx="3810000" cy="646331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Reading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74" y="76200"/>
            <a:ext cx="5900127" cy="3402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73" y="3630637"/>
            <a:ext cx="587668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45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44" y="0"/>
            <a:ext cx="8955157" cy="3060290"/>
          </a:xfrm>
          <a:prstGeom prst="rect">
            <a:avLst/>
          </a:prstGeom>
        </p:spPr>
      </p:pic>
      <p:pic>
        <p:nvPicPr>
          <p:cNvPr id="4" name="Picture 4" descr="ঈদে বাড়ি ফেরা এর চিত্র ফলাফ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78" y="3070229"/>
            <a:ext cx="8955156" cy="35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9" y="2908496"/>
            <a:ext cx="5410201" cy="2450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89413"/>
            <a:ext cx="5410201" cy="2600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562600"/>
            <a:ext cx="88392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People are returning home because of the pull of the root.</a:t>
            </a:r>
          </a:p>
        </p:txBody>
      </p:sp>
    </p:spTree>
    <p:extLst>
      <p:ext uri="{BB962C8B-B14F-4D97-AF65-F5344CB8AC3E}">
        <p14:creationId xmlns:p14="http://schemas.microsoft.com/office/powerpoint/2010/main" val="23202456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52600" y="228601"/>
            <a:ext cx="8763000" cy="6477001"/>
            <a:chOff x="229772" y="172105"/>
            <a:chExt cx="8609428" cy="62591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" r="24153"/>
            <a:stretch/>
          </p:blipFill>
          <p:spPr>
            <a:xfrm>
              <a:off x="229772" y="228600"/>
              <a:ext cx="2743200" cy="29901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658" y="172105"/>
              <a:ext cx="5065541" cy="29977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72" y="3581400"/>
              <a:ext cx="2743200" cy="2743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658" y="3383212"/>
              <a:ext cx="5065542" cy="3048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3400" y="25908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Rootless   tree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19801" y="2636967"/>
            <a:ext cx="231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Rootless  person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5867401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Rootless  person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5617" y="5756495"/>
            <a:ext cx="301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dirty="0">
                <a:solidFill>
                  <a:srgbClr val="FFFF00"/>
                </a:solidFill>
              </a:rPr>
              <a:t>Root</a:t>
            </a:r>
            <a:r>
              <a:rPr lang="en-US" sz="2800" dirty="0">
                <a:solidFill>
                  <a:srgbClr val="FFFF00"/>
                </a:solidFill>
              </a:rPr>
              <a:t>l</a:t>
            </a:r>
            <a:r>
              <a:rPr lang="en-US" sz="2400" dirty="0">
                <a:solidFill>
                  <a:srgbClr val="FFFF00"/>
                </a:solidFill>
              </a:rPr>
              <a:t>ess  people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4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4757" y="226201"/>
            <a:ext cx="7467600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Read the text in the speech bubbles. Make questions for them and then compare in pairs.</a:t>
            </a:r>
          </a:p>
        </p:txBody>
      </p:sp>
      <p:sp>
        <p:nvSpPr>
          <p:cNvPr id="4" name="Cloud 3"/>
          <p:cNvSpPr/>
          <p:nvPr/>
        </p:nvSpPr>
        <p:spPr>
          <a:xfrm>
            <a:off x="7010400" y="1694764"/>
            <a:ext cx="3581400" cy="19628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Eid</a:t>
            </a:r>
            <a:r>
              <a:rPr lang="en-US" sz="2400" dirty="0">
                <a:solidFill>
                  <a:schemeClr val="tx1"/>
                </a:solidFill>
              </a:rPr>
              <a:t> is the main religious festival of the Muslims in Bangladesh.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209800" y="1247715"/>
            <a:ext cx="3505200" cy="19079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Ei</a:t>
            </a:r>
            <a:r>
              <a:rPr lang="en-US" sz="2800" dirty="0" err="1">
                <a:solidFill>
                  <a:schemeClr val="bg1"/>
                </a:solidFill>
              </a:rPr>
              <a:t>e</a:t>
            </a:r>
            <a:r>
              <a:rPr lang="en-US" sz="2800" dirty="0" err="1">
                <a:solidFill>
                  <a:srgbClr val="002060"/>
                </a:solidFill>
              </a:rPr>
              <a:t>Eid</a:t>
            </a:r>
            <a:r>
              <a:rPr lang="en-US" sz="2800" dirty="0">
                <a:solidFill>
                  <a:srgbClr val="002060"/>
                </a:solidFill>
              </a:rPr>
              <a:t> means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Happiness.</a:t>
            </a:r>
            <a:endParaRPr lang="en-US" sz="2800" dirty="0"/>
          </a:p>
        </p:txBody>
      </p:sp>
      <p:sp>
        <p:nvSpPr>
          <p:cNvPr id="7" name="Cloud Callout 6"/>
          <p:cNvSpPr/>
          <p:nvPr/>
        </p:nvSpPr>
        <p:spPr>
          <a:xfrm>
            <a:off x="1524000" y="3200400"/>
            <a:ext cx="4876800" cy="3124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In that sense our families, land of birth relatives, our culture, traditions  or surroundings are our roots.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6781800" y="3810000"/>
            <a:ext cx="3810000" cy="25146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2400" dirty="0"/>
              <a:t>I1.t </a:t>
            </a:r>
            <a:r>
              <a:rPr lang="en-US" sz="2400" dirty="0">
                <a:solidFill>
                  <a:schemeClr val="tx1"/>
                </a:solidFill>
              </a:rPr>
              <a:t>It’s  our root  that develops  our identity making  us what we are.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93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1"/>
            <a:ext cx="7239000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Fill  in  the  grid  with  appropriate information  from  the  text 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057400" y="2097258"/>
          <a:ext cx="7239000" cy="443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4038600"/>
              </a:tblGrid>
              <a:tr h="6985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That makes our roots.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problems of a rootless person.</a:t>
                      </a:r>
                      <a:endParaRPr lang="en-US" sz="2800" dirty="0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dirty="0" smtClean="0"/>
                        <a:t>1.  …………………………………….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 ……………………………………………</a:t>
                      </a:r>
                      <a:endParaRPr lang="en-US" dirty="0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dirty="0" smtClean="0"/>
                        <a:t>2.  …………………………………….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 ……………………………………………</a:t>
                      </a:r>
                      <a:endParaRPr lang="en-US" dirty="0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dirty="0" smtClean="0"/>
                        <a:t>3.  ……………………………………..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 ……………………………………………</a:t>
                      </a:r>
                      <a:endParaRPr lang="en-US" dirty="0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dirty="0" smtClean="0"/>
                        <a:t>4.  …………………………………….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  ……………………………………………</a:t>
                      </a:r>
                      <a:endParaRPr lang="en-US" dirty="0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dirty="0" smtClean="0"/>
                        <a:t>5.  …………………………………....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  ……………………………………………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78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133600" y="305270"/>
          <a:ext cx="7924800" cy="413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5765"/>
                <a:gridCol w="4099035"/>
              </a:tblGrid>
              <a:tr h="74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That makes our roots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problems  of a rootless person</a:t>
                      </a:r>
                      <a:endParaRPr lang="en-US" dirty="0"/>
                    </a:p>
                  </a:txBody>
                  <a:tcPr/>
                </a:tc>
              </a:tr>
              <a:tr h="59087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……………………………………</a:t>
                      </a:r>
                    </a:p>
                    <a:p>
                      <a:pPr marL="0" indent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  ……………………………………</a:t>
                      </a:r>
                      <a:endParaRPr lang="en-US" dirty="0" smtClean="0"/>
                    </a:p>
                  </a:txBody>
                  <a:tcPr/>
                </a:tc>
              </a:tr>
              <a:tr h="703705"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en-US" baseline="0" smtClean="0"/>
                        <a:t>…………………………………</a:t>
                      </a:r>
                    </a:p>
                    <a:p>
                      <a:pPr marL="342900" indent="-342900">
                        <a:buAutoNum type="arabicPeriod" startAt="2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   ……………………………….....</a:t>
                      </a:r>
                      <a:endParaRPr lang="en-US" dirty="0"/>
                    </a:p>
                  </a:txBody>
                  <a:tcPr/>
                </a:tc>
              </a:tr>
              <a:tr h="703705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US" dirty="0" smtClean="0"/>
                        <a:t>……………………………………</a:t>
                      </a:r>
                    </a:p>
                    <a:p>
                      <a:pPr marL="342900" indent="-342900">
                        <a:buAutoNum type="arabicPeriod" startAt="3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   ……………………………………</a:t>
                      </a:r>
                      <a:endParaRPr lang="en-US" dirty="0"/>
                    </a:p>
                  </a:txBody>
                  <a:tcPr/>
                </a:tc>
              </a:tr>
              <a:tr h="703705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US" dirty="0" smtClean="0"/>
                        <a:t>…………………………………….</a:t>
                      </a:r>
                    </a:p>
                    <a:p>
                      <a:pPr marL="342900" indent="-342900">
                        <a:buAutoNum type="arabicPeriod" startAt="4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    …………………………………...</a:t>
                      </a:r>
                      <a:endParaRPr lang="en-US" dirty="0"/>
                    </a:p>
                  </a:txBody>
                  <a:tcPr/>
                </a:tc>
              </a:tr>
              <a:tr h="590879">
                <a:tc>
                  <a:txBody>
                    <a:bodyPr/>
                    <a:lstStyle/>
                    <a:p>
                      <a:pPr marL="342900" indent="-342900">
                        <a:buAutoNum type="arabicPeriod" startAt="5"/>
                      </a:pPr>
                      <a:r>
                        <a:rPr lang="en-US" dirty="0" smtClean="0"/>
                        <a:t>…………………………………….</a:t>
                      </a:r>
                    </a:p>
                    <a:p>
                      <a:pPr marL="342900" indent="-342900">
                        <a:buAutoNum type="arabicPeriod" startAt="5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   …………………………………….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09800" y="4648200"/>
          <a:ext cx="77724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415"/>
                <a:gridCol w="3980985"/>
              </a:tblGrid>
              <a:tr h="666750">
                <a:tc>
                  <a:txBody>
                    <a:bodyPr/>
                    <a:lstStyle/>
                    <a:p>
                      <a:r>
                        <a:rPr lang="en-US" dirty="0" smtClean="0"/>
                        <a:t>That makes our roots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problems of a rootless person</a:t>
                      </a:r>
                      <a:endParaRPr lang="en-US" dirty="0"/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Family, in- laws, friends, </a:t>
                      </a:r>
                      <a:r>
                        <a:rPr lang="en-US" dirty="0" err="1" smtClean="0"/>
                        <a:t>neighbours</a:t>
                      </a:r>
                      <a:r>
                        <a:rPr lang="en-US" dirty="0" smtClean="0"/>
                        <a:t>, birth land</a:t>
                      </a:r>
                      <a:r>
                        <a:rPr lang="en-US" baseline="0" dirty="0" smtClean="0"/>
                        <a:t> and growing land.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identity, devoid of values, devoid of humanity, devoid of social responsibilities, feeling of emptiness.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228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81747"/>
            <a:ext cx="8077200" cy="64633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Pair work . Talk about these questions.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 you have any root other than the place where you are living now? If yes, where is it and who are there? If not, why not?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do you label your best?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My roots belong to----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an extreme rural village                         a village</a:t>
            </a: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a semi-urban area                                    a small town</a:t>
            </a: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a city </a:t>
            </a: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 Do you feel any attraction or pull of your roots?</a:t>
            </a:r>
          </a:p>
          <a:p>
            <a:pPr marL="342900" indent="-342900">
              <a:buAutoNum type="arabicPeriod" startAt="4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do you nourish your roots?</a:t>
            </a:r>
          </a:p>
          <a:p>
            <a:pPr marL="342900" indent="-342900">
              <a:buAutoNum type="arabicPeriod" startAt="4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What, according to you, are the reasons why people become rootless?</a:t>
            </a:r>
          </a:p>
          <a:p>
            <a:pPr marL="342900" indent="-342900">
              <a:buAutoNum type="arabicPeriod" startAt="4"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3428" y="3285096"/>
            <a:ext cx="518164" cy="395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3428" y="2658999"/>
            <a:ext cx="468924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3413402"/>
            <a:ext cx="609599" cy="4316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city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3428" y="4038600"/>
            <a:ext cx="518164" cy="406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6934201" y="2590800"/>
            <a:ext cx="609599" cy="380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187" y="330143"/>
            <a:ext cx="7239000" cy="558915"/>
          </a:xfrm>
        </p:spPr>
        <p:txBody>
          <a:bodyPr>
            <a:normAutofit fontScale="90000"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en-US" b="1" dirty="0" smtClean="0"/>
              <a:t>Home Work : Writing Test.  </a:t>
            </a:r>
            <a:endParaRPr lang="en-US" b="1" dirty="0"/>
          </a:p>
        </p:txBody>
      </p:sp>
      <p:sp>
        <p:nvSpPr>
          <p:cNvPr id="5" name="Horizontal Scroll 4"/>
          <p:cNvSpPr/>
          <p:nvPr/>
        </p:nvSpPr>
        <p:spPr>
          <a:xfrm>
            <a:off x="1966914" y="4648200"/>
            <a:ext cx="8701087" cy="19502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Make a survey and present in a graph or chart the types of roots your </a:t>
            </a:r>
            <a:r>
              <a:rPr lang="en-US" sz="3200" dirty="0" err="1"/>
              <a:t>neighbours</a:t>
            </a:r>
            <a:r>
              <a:rPr lang="en-US" sz="3200" dirty="0"/>
              <a:t> have.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0"/>
            <a:ext cx="8077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4074081"/>
            <a:ext cx="388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Subject – English 1</a:t>
            </a:r>
            <a:r>
              <a:rPr lang="en-US" sz="2800" i="1" baseline="30000" dirty="0"/>
              <a:t>st</a:t>
            </a:r>
            <a:r>
              <a:rPr lang="en-US" sz="2800" i="1" dirty="0"/>
              <a:t>Paper   Class-      </a:t>
            </a:r>
            <a:r>
              <a:rPr lang="en-US" sz="2800" i="1" dirty="0" err="1"/>
              <a:t>iX</a:t>
            </a:r>
            <a:endParaRPr lang="en-US" sz="2800" i="1" dirty="0"/>
          </a:p>
          <a:p>
            <a:r>
              <a:rPr lang="en-US" sz="2800" i="1" dirty="0"/>
              <a:t>Date-19 /12/2019</a:t>
            </a:r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209800" y="990601"/>
            <a:ext cx="4572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A.Sukur</a:t>
            </a:r>
            <a:r>
              <a:rPr lang="en-US" sz="4400" dirty="0">
                <a:solidFill>
                  <a:srgbClr val="0070C0"/>
                </a:solidFill>
              </a:rPr>
              <a:t> Ali Khan</a:t>
            </a: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Assistant Teacher(English)</a:t>
            </a:r>
          </a:p>
          <a:p>
            <a:pPr algn="ctr"/>
            <a:r>
              <a:rPr lang="en-US" sz="3200" dirty="0" err="1"/>
              <a:t>Naldha</a:t>
            </a:r>
            <a:r>
              <a:rPr lang="en-US" sz="3200" dirty="0"/>
              <a:t> High  School.</a:t>
            </a:r>
          </a:p>
          <a:p>
            <a:pPr algn="ctr"/>
            <a:r>
              <a:rPr lang="en-US" sz="3200" dirty="0" err="1"/>
              <a:t>Fakirhat.Bagerhat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</a:rPr>
              <a:t>Mobile-01922360720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Identity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1100911"/>
            <a:ext cx="346754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47900" y="381001"/>
            <a:ext cx="7772400" cy="5557659"/>
            <a:chOff x="723900" y="381000"/>
            <a:chExt cx="7772400" cy="5557659"/>
          </a:xfrm>
        </p:grpSpPr>
        <p:sp>
          <p:nvSpPr>
            <p:cNvPr id="2" name="TextBox 1"/>
            <p:cNvSpPr txBox="1"/>
            <p:nvPr/>
          </p:nvSpPr>
          <p:spPr>
            <a:xfrm>
              <a:off x="723900" y="381000"/>
              <a:ext cx="7772400" cy="12003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rgbClr val="00B050"/>
                  </a:solidFill>
                </a:rPr>
                <a:t>Thank you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" y="1797572"/>
              <a:ext cx="7620000" cy="4141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98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9917" y="230794"/>
            <a:ext cx="8683284" cy="5591422"/>
            <a:chOff x="155917" y="230794"/>
            <a:chExt cx="8683284" cy="55914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17" y="275783"/>
              <a:ext cx="3166330" cy="3361883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04800" y="4191000"/>
              <a:ext cx="8534401" cy="163121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2800" i="1" dirty="0"/>
                <a:t>Look at the above pictures and answer the questions-</a:t>
              </a:r>
            </a:p>
            <a:p>
              <a:pPr marL="342900" indent="-342900">
                <a:buAutoNum type="arabicPeriod"/>
              </a:pPr>
              <a:r>
                <a:rPr lang="en-US" sz="3600" dirty="0"/>
                <a:t> What do the  pictures indicate?</a:t>
              </a:r>
            </a:p>
            <a:p>
              <a:r>
                <a:rPr lang="en-US" sz="3600" i="1" dirty="0"/>
                <a:t>2. </a:t>
              </a:r>
              <a:r>
                <a:rPr lang="en-US" sz="3600" dirty="0"/>
                <a:t>What is the most important part of a tree?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326" y="230794"/>
              <a:ext cx="4876800" cy="345186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6155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490"/>
            <a:ext cx="4267200" cy="365711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490"/>
            <a:ext cx="4114800" cy="365711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52600" y="4519881"/>
            <a:ext cx="8763000" cy="1323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1. Do the babies have roots?</a:t>
            </a:r>
          </a:p>
          <a:p>
            <a:r>
              <a:rPr lang="en-US" sz="4000" dirty="0"/>
              <a:t>2. Who or what are their roots?</a:t>
            </a:r>
          </a:p>
        </p:txBody>
      </p:sp>
    </p:spTree>
    <p:extLst>
      <p:ext uri="{BB962C8B-B14F-4D97-AF65-F5344CB8AC3E}">
        <p14:creationId xmlns:p14="http://schemas.microsoft.com/office/powerpoint/2010/main" val="17280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143000"/>
            <a:ext cx="7315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Our today’s lesson is-</a:t>
            </a:r>
          </a:p>
          <a:p>
            <a:pPr algn="ctr"/>
            <a:endParaRPr lang="en-US" sz="4800" dirty="0"/>
          </a:p>
          <a:p>
            <a:pPr algn="ctr"/>
            <a:r>
              <a:rPr lang="en-US" sz="7200" dirty="0"/>
              <a:t>My Roots</a:t>
            </a:r>
          </a:p>
          <a:p>
            <a:pPr algn="ctr"/>
            <a:r>
              <a:rPr lang="en-US" sz="3600" dirty="0"/>
              <a:t>Unit-12 ,  Lesson-1 </a:t>
            </a:r>
          </a:p>
        </p:txBody>
      </p:sp>
    </p:spTree>
    <p:extLst>
      <p:ext uri="{BB962C8B-B14F-4D97-AF65-F5344CB8AC3E}">
        <p14:creationId xmlns:p14="http://schemas.microsoft.com/office/powerpoint/2010/main" val="31847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990601"/>
            <a:ext cx="89154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Learning Outcome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After this lesson the students will be able to--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  learn some new words and use them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  <a:r>
              <a:rPr lang="en-A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think about the condition of our vehicles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  make questions using W/H words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  Write answers of simple questions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5.   Present own ideas, give and ask for  information .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612" y="125767"/>
            <a:ext cx="2514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New words</a:t>
            </a:r>
          </a:p>
          <a:p>
            <a:r>
              <a:rPr lang="en-US" sz="5400" dirty="0"/>
              <a:t>      </a:t>
            </a:r>
          </a:p>
          <a:p>
            <a:r>
              <a:rPr lang="en-US" dirty="0"/>
              <a:t>        </a:t>
            </a:r>
          </a:p>
          <a:p>
            <a:r>
              <a:rPr lang="en-US" dirty="0"/>
              <a:t>       </a:t>
            </a:r>
          </a:p>
          <a:p>
            <a:r>
              <a:rPr lang="en-US" dirty="0"/>
              <a:t>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42" y="2837631"/>
            <a:ext cx="5334000" cy="282153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0242"/>
            <a:ext cx="5334000" cy="222791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85360" y="457437"/>
            <a:ext cx="27432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They are pulling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0160" y="2837631"/>
            <a:ext cx="24384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He is pulling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5994392"/>
            <a:ext cx="537268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Pull - to apply force, to draw.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2474980"/>
            <a:ext cx="1371600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Pull</a:t>
            </a:r>
          </a:p>
        </p:txBody>
      </p:sp>
    </p:spTree>
    <p:extLst>
      <p:ext uri="{BB962C8B-B14F-4D97-AF65-F5344CB8AC3E}">
        <p14:creationId xmlns:p14="http://schemas.microsoft.com/office/powerpoint/2010/main" val="227117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7893542">
            <a:off x="1344986" y="1116467"/>
            <a:ext cx="2116778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Identity-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4801"/>
            <a:ext cx="3325905" cy="40385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04" y="152400"/>
            <a:ext cx="3273645" cy="4191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05198" y="5029199"/>
            <a:ext cx="7070750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/>
              <a:t>Identity</a:t>
            </a:r>
            <a:r>
              <a:rPr lang="en-US" sz="4400" dirty="0"/>
              <a:t>- selfhood , a name , an individual .</a:t>
            </a:r>
          </a:p>
        </p:txBody>
      </p:sp>
    </p:spTree>
    <p:extLst>
      <p:ext uri="{BB962C8B-B14F-4D97-AF65-F5344CB8AC3E}">
        <p14:creationId xmlns:p14="http://schemas.microsoft.com/office/powerpoint/2010/main" val="13277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"/>
            <a:ext cx="8839200" cy="3793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487680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Vacation:</a:t>
            </a:r>
            <a:endParaRPr lang="en-US" sz="4000" dirty="0"/>
          </a:p>
          <a:p>
            <a:r>
              <a:rPr lang="en-AU" sz="4000" dirty="0"/>
              <a:t>Leave from respective institution</a:t>
            </a:r>
          </a:p>
        </p:txBody>
      </p:sp>
    </p:spTree>
    <p:extLst>
      <p:ext uri="{BB962C8B-B14F-4D97-AF65-F5344CB8AC3E}">
        <p14:creationId xmlns:p14="http://schemas.microsoft.com/office/powerpoint/2010/main" val="38091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534</Words>
  <Application>Microsoft Office PowerPoint</Application>
  <PresentationFormat>Widescreen</PresentationFormat>
  <Paragraphs>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 : Writing Test.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PROHLAD</dc:creator>
  <cp:lastModifiedBy>PROHLAD</cp:lastModifiedBy>
  <cp:revision>2</cp:revision>
  <dcterms:created xsi:type="dcterms:W3CDTF">2019-12-24T05:56:22Z</dcterms:created>
  <dcterms:modified xsi:type="dcterms:W3CDTF">2019-12-24T06:02:32Z</dcterms:modified>
</cp:coreProperties>
</file>