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4" r:id="rId18"/>
    <p:sldId id="273"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78"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723A08-569B-410C-B131-B1FE3344A66D}" type="datetimeFigureOut">
              <a:rPr lang="en-US" smtClean="0"/>
              <a:t>12/24/2019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90F90-1CFF-4419-B78C-2A42243A6184}" type="slidenum">
              <a:rPr lang="en-US" smtClean="0"/>
              <a:t>‹#›</a:t>
            </a:fld>
            <a:endParaRPr lang="en-US"/>
          </a:p>
        </p:txBody>
      </p:sp>
    </p:spTree>
    <p:extLst>
      <p:ext uri="{BB962C8B-B14F-4D97-AF65-F5344CB8AC3E}">
        <p14:creationId xmlns:p14="http://schemas.microsoft.com/office/powerpoint/2010/main" val="243852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723A08-569B-410C-B131-B1FE3344A66D}" type="datetimeFigureOut">
              <a:rPr lang="en-US" smtClean="0"/>
              <a:t>12/24/2019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90F90-1CFF-4419-B78C-2A42243A6184}" type="slidenum">
              <a:rPr lang="en-US" smtClean="0"/>
              <a:t>‹#›</a:t>
            </a:fld>
            <a:endParaRPr lang="en-US"/>
          </a:p>
        </p:txBody>
      </p:sp>
    </p:spTree>
    <p:extLst>
      <p:ext uri="{BB962C8B-B14F-4D97-AF65-F5344CB8AC3E}">
        <p14:creationId xmlns:p14="http://schemas.microsoft.com/office/powerpoint/2010/main" val="2402900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723A08-569B-410C-B131-B1FE3344A66D}" type="datetimeFigureOut">
              <a:rPr lang="en-US" smtClean="0"/>
              <a:t>12/24/2019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90F90-1CFF-4419-B78C-2A42243A6184}" type="slidenum">
              <a:rPr lang="en-US" smtClean="0"/>
              <a:t>‹#›</a:t>
            </a:fld>
            <a:endParaRPr lang="en-US"/>
          </a:p>
        </p:txBody>
      </p:sp>
    </p:spTree>
    <p:extLst>
      <p:ext uri="{BB962C8B-B14F-4D97-AF65-F5344CB8AC3E}">
        <p14:creationId xmlns:p14="http://schemas.microsoft.com/office/powerpoint/2010/main" val="424331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723A08-569B-410C-B131-B1FE3344A66D}" type="datetimeFigureOut">
              <a:rPr lang="en-US" smtClean="0"/>
              <a:t>12/24/2019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90F90-1CFF-4419-B78C-2A42243A6184}" type="slidenum">
              <a:rPr lang="en-US" smtClean="0"/>
              <a:t>‹#›</a:t>
            </a:fld>
            <a:endParaRPr lang="en-US"/>
          </a:p>
        </p:txBody>
      </p:sp>
    </p:spTree>
    <p:extLst>
      <p:ext uri="{BB962C8B-B14F-4D97-AF65-F5344CB8AC3E}">
        <p14:creationId xmlns:p14="http://schemas.microsoft.com/office/powerpoint/2010/main" val="166034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723A08-569B-410C-B131-B1FE3344A66D}" type="datetimeFigureOut">
              <a:rPr lang="en-US" smtClean="0"/>
              <a:t>12/24/2019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90F90-1CFF-4419-B78C-2A42243A6184}" type="slidenum">
              <a:rPr lang="en-US" smtClean="0"/>
              <a:t>‹#›</a:t>
            </a:fld>
            <a:endParaRPr lang="en-US"/>
          </a:p>
        </p:txBody>
      </p:sp>
    </p:spTree>
    <p:extLst>
      <p:ext uri="{BB962C8B-B14F-4D97-AF65-F5344CB8AC3E}">
        <p14:creationId xmlns:p14="http://schemas.microsoft.com/office/powerpoint/2010/main" val="1671043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723A08-569B-410C-B131-B1FE3344A66D}" type="datetimeFigureOut">
              <a:rPr lang="en-US" smtClean="0"/>
              <a:t>12/24/2019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90F90-1CFF-4419-B78C-2A42243A6184}" type="slidenum">
              <a:rPr lang="en-US" smtClean="0"/>
              <a:t>‹#›</a:t>
            </a:fld>
            <a:endParaRPr lang="en-US"/>
          </a:p>
        </p:txBody>
      </p:sp>
    </p:spTree>
    <p:extLst>
      <p:ext uri="{BB962C8B-B14F-4D97-AF65-F5344CB8AC3E}">
        <p14:creationId xmlns:p14="http://schemas.microsoft.com/office/powerpoint/2010/main" val="2391018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723A08-569B-410C-B131-B1FE3344A66D}" type="datetimeFigureOut">
              <a:rPr lang="en-US" smtClean="0"/>
              <a:t>12/24/2019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590F90-1CFF-4419-B78C-2A42243A6184}" type="slidenum">
              <a:rPr lang="en-US" smtClean="0"/>
              <a:t>‹#›</a:t>
            </a:fld>
            <a:endParaRPr lang="en-US"/>
          </a:p>
        </p:txBody>
      </p:sp>
    </p:spTree>
    <p:extLst>
      <p:ext uri="{BB962C8B-B14F-4D97-AF65-F5344CB8AC3E}">
        <p14:creationId xmlns:p14="http://schemas.microsoft.com/office/powerpoint/2010/main" val="204340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723A08-569B-410C-B131-B1FE3344A66D}" type="datetimeFigureOut">
              <a:rPr lang="en-US" smtClean="0"/>
              <a:t>12/24/2019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590F90-1CFF-4419-B78C-2A42243A6184}" type="slidenum">
              <a:rPr lang="en-US" smtClean="0"/>
              <a:t>‹#›</a:t>
            </a:fld>
            <a:endParaRPr lang="en-US"/>
          </a:p>
        </p:txBody>
      </p:sp>
    </p:spTree>
    <p:extLst>
      <p:ext uri="{BB962C8B-B14F-4D97-AF65-F5344CB8AC3E}">
        <p14:creationId xmlns:p14="http://schemas.microsoft.com/office/powerpoint/2010/main" val="2578240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723A08-569B-410C-B131-B1FE3344A66D}" type="datetimeFigureOut">
              <a:rPr lang="en-US" smtClean="0"/>
              <a:t>12/24/2019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590F90-1CFF-4419-B78C-2A42243A6184}" type="slidenum">
              <a:rPr lang="en-US" smtClean="0"/>
              <a:t>‹#›</a:t>
            </a:fld>
            <a:endParaRPr lang="en-US"/>
          </a:p>
        </p:txBody>
      </p:sp>
    </p:spTree>
    <p:extLst>
      <p:ext uri="{BB962C8B-B14F-4D97-AF65-F5344CB8AC3E}">
        <p14:creationId xmlns:p14="http://schemas.microsoft.com/office/powerpoint/2010/main" val="333970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723A08-569B-410C-B131-B1FE3344A66D}" type="datetimeFigureOut">
              <a:rPr lang="en-US" smtClean="0"/>
              <a:t>12/24/2019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90F90-1CFF-4419-B78C-2A42243A6184}" type="slidenum">
              <a:rPr lang="en-US" smtClean="0"/>
              <a:t>‹#›</a:t>
            </a:fld>
            <a:endParaRPr lang="en-US"/>
          </a:p>
        </p:txBody>
      </p:sp>
    </p:spTree>
    <p:extLst>
      <p:ext uri="{BB962C8B-B14F-4D97-AF65-F5344CB8AC3E}">
        <p14:creationId xmlns:p14="http://schemas.microsoft.com/office/powerpoint/2010/main" val="126151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723A08-569B-410C-B131-B1FE3344A66D}" type="datetimeFigureOut">
              <a:rPr lang="en-US" smtClean="0"/>
              <a:t>12/24/2019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90F90-1CFF-4419-B78C-2A42243A6184}" type="slidenum">
              <a:rPr lang="en-US" smtClean="0"/>
              <a:t>‹#›</a:t>
            </a:fld>
            <a:endParaRPr lang="en-US"/>
          </a:p>
        </p:txBody>
      </p:sp>
    </p:spTree>
    <p:extLst>
      <p:ext uri="{BB962C8B-B14F-4D97-AF65-F5344CB8AC3E}">
        <p14:creationId xmlns:p14="http://schemas.microsoft.com/office/powerpoint/2010/main" val="1061228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723A08-569B-410C-B131-B1FE3344A66D}" type="datetimeFigureOut">
              <a:rPr lang="en-US" smtClean="0"/>
              <a:t>12/24/2019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90F90-1CFF-4419-B78C-2A42243A6184}" type="slidenum">
              <a:rPr lang="en-US" smtClean="0"/>
              <a:t>‹#›</a:t>
            </a:fld>
            <a:endParaRPr lang="en-US"/>
          </a:p>
        </p:txBody>
      </p:sp>
    </p:spTree>
    <p:extLst>
      <p:ext uri="{BB962C8B-B14F-4D97-AF65-F5344CB8AC3E}">
        <p14:creationId xmlns:p14="http://schemas.microsoft.com/office/powerpoint/2010/main" val="1800071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4332" y="366664"/>
            <a:ext cx="8586061" cy="1107996"/>
          </a:xfrm>
          <a:prstGeom prst="rect">
            <a:avLst/>
          </a:prstGeom>
        </p:spPr>
        <p:txBody>
          <a:bodyPr wrap="square">
            <a:spAutoFit/>
          </a:bodyPr>
          <a:lstStyle/>
          <a:p>
            <a:pPr algn="ctr"/>
            <a:r>
              <a:rPr lang="bn-BD" sz="6600" b="1" dirty="0" smtClean="0">
                <a:ln w="11430"/>
                <a:effectLst>
                  <a:outerShdw blurRad="50800" dist="39000" dir="5460000" algn="tl">
                    <a:srgbClr val="000000">
                      <a:alpha val="38000"/>
                    </a:srgbClr>
                  </a:outerShdw>
                </a:effectLst>
                <a:latin typeface="NikoshBAN" pitchFamily="2" charset="0"/>
                <a:cs typeface="NikoshBAN" pitchFamily="2" charset="0"/>
              </a:rPr>
              <a:t>মাল্টিমিডিয়া </a:t>
            </a:r>
            <a:r>
              <a:rPr lang="bn-BD" sz="6600" b="1" dirty="0">
                <a:ln w="11430"/>
                <a:effectLst>
                  <a:outerShdw blurRad="50800" dist="39000" dir="5460000" algn="tl">
                    <a:srgbClr val="000000">
                      <a:alpha val="38000"/>
                    </a:srgbClr>
                  </a:outerShdw>
                </a:effectLst>
                <a:latin typeface="NikoshBAN" pitchFamily="2" charset="0"/>
                <a:cs typeface="NikoshBAN" pitchFamily="2" charset="0"/>
              </a:rPr>
              <a:t>শ্রেণিতে স্বাগত</a:t>
            </a:r>
            <a:endParaRPr lang="en-US" sz="6600" b="1" dirty="0">
              <a:ln w="11430"/>
              <a:effectLst>
                <a:outerShdw blurRad="50800" dist="39000" dir="5460000" algn="tl">
                  <a:srgbClr val="000000">
                    <a:alpha val="38000"/>
                  </a:srgbClr>
                </a:outerShdw>
              </a:effectLst>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1548" y="1785857"/>
            <a:ext cx="5528052" cy="4698032"/>
          </a:xfrm>
          <a:prstGeom prst="rect">
            <a:avLst/>
          </a:prstGeom>
        </p:spPr>
      </p:pic>
    </p:spTree>
    <p:extLst>
      <p:ext uri="{BB962C8B-B14F-4D97-AF65-F5344CB8AC3E}">
        <p14:creationId xmlns:p14="http://schemas.microsoft.com/office/powerpoint/2010/main" val="165817606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6313" y="195684"/>
            <a:ext cx="3276859" cy="646331"/>
          </a:xfrm>
          <a:prstGeom prst="rect">
            <a:avLst/>
          </a:prstGeom>
          <a:solidFill>
            <a:srgbClr val="00B050"/>
          </a:solidFill>
          <a:effectLst>
            <a:glow rad="228600">
              <a:schemeClr val="accent2">
                <a:satMod val="175000"/>
                <a:alpha val="40000"/>
              </a:schemeClr>
            </a:glow>
          </a:effectLst>
          <a:scene3d>
            <a:camera prst="orthographicFront"/>
            <a:lightRig rig="threePt" dir="t"/>
          </a:scene3d>
          <a:sp3d>
            <a:bevelT w="114300" prst="artDeco"/>
          </a:sp3d>
        </p:spPr>
        <p:txBody>
          <a:bodyPr wrap="none">
            <a:spAutoFit/>
          </a:bodyPr>
          <a:lstStyle/>
          <a:p>
            <a:r>
              <a:rPr lang="bn-IN" sz="3600" b="1" dirty="0" smtClean="0">
                <a:solidFill>
                  <a:schemeClr val="bg1"/>
                </a:solidFill>
                <a:latin typeface="NikoshBAN" pitchFamily="2" charset="0"/>
                <a:cs typeface="NikoshBAN" pitchFamily="2" charset="0"/>
              </a:rPr>
              <a:t>আপত্তিকর তথ্য প্রকাশ</a:t>
            </a:r>
            <a:endParaRPr lang="en-US" sz="3600"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9444" y="1425844"/>
            <a:ext cx="5236043" cy="285695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Rectangle 3"/>
          <p:cNvSpPr/>
          <p:nvPr/>
        </p:nvSpPr>
        <p:spPr>
          <a:xfrm>
            <a:off x="139712" y="5139059"/>
            <a:ext cx="11731990" cy="1384995"/>
          </a:xfrm>
          <a:prstGeom prst="rect">
            <a:avLst/>
          </a:prstGeom>
          <a:solidFill>
            <a:schemeClr val="accent4">
              <a:lumMod val="50000"/>
            </a:schemeClr>
          </a:solidFill>
        </p:spPr>
        <p:txBody>
          <a:bodyPr wrap="square">
            <a:spAutoFit/>
          </a:bodyPr>
          <a:lstStyle/>
          <a:p>
            <a:r>
              <a:rPr lang="en-US" sz="2800" b="1" dirty="0">
                <a:solidFill>
                  <a:schemeClr val="bg1"/>
                </a:solidFill>
                <a:latin typeface="NikoshBAN" panose="02000000000000000000" pitchFamily="2" charset="0"/>
                <a:cs typeface="NikoshBAN" panose="02000000000000000000" pitchFamily="2" charset="0"/>
              </a:rPr>
              <a:t>ইন্টারনেটে ভুল করে বা ইচ্ছাকৃত </a:t>
            </a:r>
            <a:r>
              <a:rPr lang="en-US" sz="2800" b="1" dirty="0" smtClean="0">
                <a:solidFill>
                  <a:schemeClr val="bg1"/>
                </a:solidFill>
                <a:latin typeface="NikoshBAN" panose="02000000000000000000" pitchFamily="2" charset="0"/>
                <a:cs typeface="NikoshBAN" panose="02000000000000000000" pitchFamily="2" charset="0"/>
              </a:rPr>
              <a:t>শত্রুতামূলকভাবে </a:t>
            </a:r>
            <a:r>
              <a:rPr lang="en-US" sz="2800" b="1" dirty="0">
                <a:solidFill>
                  <a:schemeClr val="bg1"/>
                </a:solidFill>
                <a:latin typeface="NikoshBAN" panose="02000000000000000000" pitchFamily="2" charset="0"/>
                <a:cs typeface="NikoshBAN" panose="02000000000000000000" pitchFamily="2" charset="0"/>
              </a:rPr>
              <a:t>অথবা রাজনৈতিক উদ্দেশ্যে  নানা  প্রকার আপত্তিকর তথ্য প্রকাশ করা। ফলে বাংলাদেশে কয়েকবার </a:t>
            </a:r>
            <a:r>
              <a:rPr lang="bn-IN" sz="2800" b="1" dirty="0" smtClean="0">
                <a:solidFill>
                  <a:schemeClr val="bg1"/>
                </a:solidFill>
                <a:latin typeface="NikoshBAN" panose="02000000000000000000" pitchFamily="2" charset="0"/>
                <a:cs typeface="NikoshBAN" panose="02000000000000000000" pitchFamily="2" charset="0"/>
              </a:rPr>
              <a:t>ইন্টারনেটে </a:t>
            </a:r>
            <a:r>
              <a:rPr lang="en-US" sz="2800" b="1" dirty="0" smtClean="0">
                <a:solidFill>
                  <a:schemeClr val="bg1"/>
                </a:solidFill>
                <a:latin typeface="NikoshBAN" panose="02000000000000000000" pitchFamily="2" charset="0"/>
                <a:cs typeface="NikoshBAN" panose="02000000000000000000" pitchFamily="2" charset="0"/>
              </a:rPr>
              <a:t>ফেসবুক</a:t>
            </a:r>
            <a:r>
              <a:rPr lang="bn-IN" sz="2800" b="1" dirty="0" smtClean="0">
                <a:solidFill>
                  <a:schemeClr val="bg1"/>
                </a:solidFill>
                <a:latin typeface="NikoshBAN" panose="02000000000000000000" pitchFamily="2" charset="0"/>
                <a:cs typeface="NikoshBAN" panose="02000000000000000000" pitchFamily="2" charset="0"/>
              </a:rPr>
              <a:t> বা </a:t>
            </a:r>
            <a:r>
              <a:rPr lang="en-US" sz="2800" b="1" dirty="0" smtClean="0">
                <a:solidFill>
                  <a:schemeClr val="bg1"/>
                </a:solidFill>
                <a:latin typeface="NikoshBAN" panose="02000000000000000000" pitchFamily="2" charset="0"/>
                <a:cs typeface="NikoshBAN" panose="02000000000000000000" pitchFamily="2" charset="0"/>
              </a:rPr>
              <a:t>ইউটিউবের </a:t>
            </a:r>
            <a:r>
              <a:rPr lang="en-US" sz="2800" b="1" dirty="0">
                <a:solidFill>
                  <a:schemeClr val="bg1"/>
                </a:solidFill>
                <a:latin typeface="NikoshBAN" panose="02000000000000000000" pitchFamily="2" charset="0"/>
                <a:cs typeface="NikoshBAN" panose="02000000000000000000" pitchFamily="2" charset="0"/>
              </a:rPr>
              <a:t>মতো জনপ্রিয় সেবা বন্ধ </a:t>
            </a:r>
            <a:r>
              <a:rPr lang="en-US" sz="2800" b="1" dirty="0" smtClean="0">
                <a:solidFill>
                  <a:schemeClr val="bg1"/>
                </a:solidFill>
                <a:latin typeface="NikoshBAN" panose="02000000000000000000" pitchFamily="2" charset="0"/>
                <a:cs typeface="NikoshBAN" panose="02000000000000000000" pitchFamily="2" charset="0"/>
              </a:rPr>
              <a:t> </a:t>
            </a:r>
            <a:r>
              <a:rPr lang="en-US" sz="2800" b="1" dirty="0">
                <a:solidFill>
                  <a:schemeClr val="bg1"/>
                </a:solidFill>
                <a:latin typeface="NikoshBAN" panose="02000000000000000000" pitchFamily="2" charset="0"/>
                <a:cs typeface="NikoshBAN" panose="02000000000000000000" pitchFamily="2" charset="0"/>
              </a:rPr>
              <a:t>রাখতে </a:t>
            </a:r>
            <a:r>
              <a:rPr lang="bn-IN" sz="2800" b="1" dirty="0" smtClean="0">
                <a:solidFill>
                  <a:schemeClr val="bg1"/>
                </a:solidFill>
                <a:latin typeface="NikoshBAN" panose="02000000000000000000" pitchFamily="2" charset="0"/>
                <a:cs typeface="NikoshBAN" panose="02000000000000000000" pitchFamily="2" charset="0"/>
              </a:rPr>
              <a:t>হয়েছিল</a:t>
            </a:r>
            <a:r>
              <a:rPr lang="en-US" sz="2800" b="1" dirty="0" smtClean="0">
                <a:solidFill>
                  <a:schemeClr val="bg1"/>
                </a:solidFill>
                <a:latin typeface="NikoshBAN" panose="02000000000000000000" pitchFamily="2" charset="0"/>
                <a:cs typeface="NikoshBAN" panose="02000000000000000000" pitchFamily="2" charset="0"/>
              </a:rPr>
              <a:t>।</a:t>
            </a:r>
            <a:r>
              <a:rPr lang="bn-IN" sz="2800" b="1" dirty="0" smtClean="0">
                <a:solidFill>
                  <a:schemeClr val="bg1"/>
                </a:solidFill>
                <a:latin typeface="NikoshBAN" panose="02000000000000000000" pitchFamily="2" charset="0"/>
                <a:cs typeface="NikoshBAN" panose="02000000000000000000" pitchFamily="2" charset="0"/>
              </a:rPr>
              <a:t> </a:t>
            </a:r>
            <a:endParaRPr lang="en-US" sz="2800" b="1" dirty="0">
              <a:solidFill>
                <a:schemeClr val="bg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41" y="1425844"/>
            <a:ext cx="5326118" cy="285695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TextBox 5"/>
          <p:cNvSpPr txBox="1"/>
          <p:nvPr/>
        </p:nvSpPr>
        <p:spPr>
          <a:xfrm>
            <a:off x="139712" y="195684"/>
            <a:ext cx="3691371" cy="646331"/>
          </a:xfrm>
          <a:prstGeom prst="rect">
            <a:avLst/>
          </a:prstGeom>
          <a:solidFill>
            <a:schemeClr val="accent4">
              <a:lumMod val="60000"/>
              <a:lumOff val="40000"/>
            </a:schemeClr>
          </a:solidFill>
        </p:spPr>
        <p:txBody>
          <a:bodyPr wrap="square" rtlCol="0">
            <a:spAutoFit/>
          </a:bodyPr>
          <a:lstStyle/>
          <a:p>
            <a:pPr algn="ctr"/>
            <a:r>
              <a:rPr lang="en-US" sz="3600" b="1" dirty="0" err="1" smtClean="0">
                <a:latin typeface="NikoshBAN" panose="02000000000000000000" pitchFamily="2" charset="0"/>
                <a:cs typeface="NikoshBAN" panose="02000000000000000000" pitchFamily="2" charset="0"/>
              </a:rPr>
              <a:t>পাঠ</a:t>
            </a:r>
            <a:r>
              <a:rPr lang="en-US" sz="3600" b="1" dirty="0" smtClean="0">
                <a:latin typeface="NikoshBAN" panose="02000000000000000000" pitchFamily="2" charset="0"/>
                <a:cs typeface="NikoshBAN" panose="02000000000000000000" pitchFamily="2" charset="0"/>
              </a:rPr>
              <a:t> উপস্খাপন-কাজ-৫</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4198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5870" y="194622"/>
            <a:ext cx="3856184" cy="707886"/>
          </a:xfrm>
          <a:prstGeom prst="rect">
            <a:avLst/>
          </a:prstGeom>
          <a:solidFill>
            <a:srgbClr val="00B050"/>
          </a:solidFill>
          <a:effectLst>
            <a:glow rad="228600">
              <a:schemeClr val="accent1">
                <a:satMod val="175000"/>
                <a:alpha val="40000"/>
              </a:schemeClr>
            </a:glow>
          </a:effectLst>
          <a:scene3d>
            <a:camera prst="orthographicFront"/>
            <a:lightRig rig="threePt" dir="t"/>
          </a:scene3d>
          <a:sp3d>
            <a:bevelT w="114300" prst="artDeco"/>
          </a:sp3d>
        </p:spPr>
        <p:txBody>
          <a:bodyPr wrap="square">
            <a:spAutoFit/>
          </a:bodyPr>
          <a:lstStyle/>
          <a:p>
            <a:pPr algn="ctr"/>
            <a:r>
              <a:rPr lang="bn-IN" sz="4000" b="1" dirty="0" smtClean="0">
                <a:solidFill>
                  <a:schemeClr val="bg1"/>
                </a:solidFill>
                <a:latin typeface="NikoshBAN" pitchFamily="2" charset="0"/>
                <a:cs typeface="NikoshBAN" pitchFamily="2" charset="0"/>
              </a:rPr>
              <a:t>হুমকি প্রদর্শন</a:t>
            </a:r>
            <a:endParaRPr lang="en-US" sz="4000" b="1" dirty="0">
              <a:solidFill>
                <a:schemeClr val="bg1"/>
              </a:solidFill>
            </a:endParaRPr>
          </a:p>
        </p:txBody>
      </p:sp>
      <p:pic>
        <p:nvPicPr>
          <p:cNvPr id="3" name="Picture 2" descr="wi-mortgage-calculator.jpg"/>
          <p:cNvPicPr>
            <a:picLocks noChangeAspect="1"/>
          </p:cNvPicPr>
          <p:nvPr/>
        </p:nvPicPr>
        <p:blipFill>
          <a:blip r:embed="rId2"/>
          <a:stretch>
            <a:fillRect/>
          </a:stretch>
        </p:blipFill>
        <p:spPr>
          <a:xfrm>
            <a:off x="309966" y="1395674"/>
            <a:ext cx="5480613" cy="331197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1151" y="1395674"/>
            <a:ext cx="5569533" cy="339330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Rectangle 4"/>
          <p:cNvSpPr/>
          <p:nvPr/>
        </p:nvSpPr>
        <p:spPr>
          <a:xfrm>
            <a:off x="698995" y="5615810"/>
            <a:ext cx="10864312" cy="954107"/>
          </a:xfrm>
          <a:prstGeom prst="rect">
            <a:avLst/>
          </a:prstGeom>
          <a:solidFill>
            <a:schemeClr val="bg2">
              <a:lumMod val="10000"/>
            </a:schemeClr>
          </a:solidFill>
          <a:effectLst>
            <a:glow rad="228600">
              <a:schemeClr val="accent5">
                <a:satMod val="175000"/>
                <a:alpha val="40000"/>
              </a:schemeClr>
            </a:glow>
          </a:effectLst>
          <a:scene3d>
            <a:camera prst="orthographicFront"/>
            <a:lightRig rig="threePt" dir="t"/>
          </a:scene3d>
          <a:sp3d>
            <a:bevelT w="165100" prst="coolSlant"/>
          </a:sp3d>
        </p:spPr>
        <p:txBody>
          <a:bodyPr wrap="square">
            <a:spAutoFit/>
          </a:bodyPr>
          <a:lstStyle/>
          <a:p>
            <a:r>
              <a:rPr lang="bn-IN" sz="2800" b="1" dirty="0" smtClean="0">
                <a:solidFill>
                  <a:schemeClr val="bg1"/>
                </a:solidFill>
                <a:latin typeface="NikoshBAN" panose="02000000000000000000" pitchFamily="2" charset="0"/>
                <a:cs typeface="NikoshBAN" panose="02000000000000000000" pitchFamily="2" charset="0"/>
              </a:rPr>
              <a:t>ইন্টারনেট,</a:t>
            </a:r>
            <a:r>
              <a:rPr lang="en-US" sz="2800" b="1" dirty="0" smtClean="0">
                <a:solidFill>
                  <a:schemeClr val="bg1"/>
                </a:solidFill>
                <a:latin typeface="NikoshBAN" panose="02000000000000000000" pitchFamily="2" charset="0"/>
                <a:cs typeface="NikoshBAN" panose="02000000000000000000" pitchFamily="2" charset="0"/>
              </a:rPr>
              <a:t>ই-মেইল</a:t>
            </a:r>
            <a:r>
              <a:rPr lang="en-US" sz="2800" b="1" dirty="0">
                <a:solidFill>
                  <a:schemeClr val="bg1"/>
                </a:solidFill>
                <a:latin typeface="NikoshBAN" panose="02000000000000000000" pitchFamily="2" charset="0"/>
                <a:cs typeface="NikoshBAN" panose="02000000000000000000" pitchFamily="2" charset="0"/>
              </a:rPr>
              <a:t>, ফেসবুক, মোবাইলসহ নানা সামাজিক যোগাযোগ মাধ্যম ব্যবহার করে হুমকি প্রদর্শন করা এক ধরনের সাইবার </a:t>
            </a:r>
            <a:r>
              <a:rPr lang="bn-IN" sz="2800" b="1" dirty="0" smtClean="0">
                <a:solidFill>
                  <a:schemeClr val="bg1"/>
                </a:solidFill>
                <a:latin typeface="NikoshBAN" panose="02000000000000000000" pitchFamily="2" charset="0"/>
                <a:cs typeface="NikoshBAN" panose="02000000000000000000" pitchFamily="2" charset="0"/>
              </a:rPr>
              <a:t>অপরাধ</a:t>
            </a:r>
            <a:r>
              <a:rPr lang="en-US" sz="2800" b="1" dirty="0" smtClean="0">
                <a:solidFill>
                  <a:schemeClr val="bg1"/>
                </a:solidFill>
                <a:latin typeface="NikoshBAN" panose="02000000000000000000" pitchFamily="2" charset="0"/>
                <a:cs typeface="NikoshBAN" panose="02000000000000000000" pitchFamily="2" charset="0"/>
              </a:rPr>
              <a:t>।</a:t>
            </a:r>
            <a:r>
              <a:rPr lang="bn-IN" sz="2800" b="1" dirty="0" smtClean="0">
                <a:solidFill>
                  <a:schemeClr val="bg1"/>
                </a:solidFill>
                <a:latin typeface="NikoshBAN" panose="02000000000000000000" pitchFamily="2" charset="0"/>
                <a:cs typeface="NikoshBAN" panose="02000000000000000000" pitchFamily="2" charset="0"/>
              </a:rPr>
              <a:t> </a:t>
            </a:r>
            <a:endParaRPr lang="en-US" sz="2800" b="1" dirty="0">
              <a:solidFill>
                <a:schemeClr val="bg1"/>
              </a:solidFill>
              <a:latin typeface="NikoshBAN" panose="02000000000000000000" pitchFamily="2" charset="0"/>
              <a:cs typeface="NikoshBAN" panose="02000000000000000000" pitchFamily="2" charset="0"/>
            </a:endParaRPr>
          </a:p>
        </p:txBody>
      </p:sp>
      <p:sp>
        <p:nvSpPr>
          <p:cNvPr id="6" name="TextBox 5"/>
          <p:cNvSpPr txBox="1"/>
          <p:nvPr/>
        </p:nvSpPr>
        <p:spPr>
          <a:xfrm>
            <a:off x="139712" y="195684"/>
            <a:ext cx="3691371" cy="584775"/>
          </a:xfrm>
          <a:prstGeom prst="rect">
            <a:avLst/>
          </a:prstGeom>
          <a:solidFill>
            <a:schemeClr val="accent4">
              <a:lumMod val="60000"/>
              <a:lumOff val="40000"/>
            </a:schemeClr>
          </a:solidFill>
        </p:spPr>
        <p:txBody>
          <a:bodyPr wrap="square" rtlCol="0">
            <a:spAutoFit/>
          </a:bodyPr>
          <a:lstStyle/>
          <a:p>
            <a:pPr algn="ctr"/>
            <a:r>
              <a:rPr lang="en-US" sz="3200" b="1" dirty="0" err="1" smtClean="0">
                <a:latin typeface="NikoshBAN" panose="02000000000000000000" pitchFamily="2" charset="0"/>
                <a:cs typeface="NikoshBAN" panose="02000000000000000000" pitchFamily="2" charset="0"/>
              </a:rPr>
              <a:t>পাঠ</a:t>
            </a:r>
            <a:r>
              <a:rPr lang="en-US" sz="3200" b="1" dirty="0" smtClean="0">
                <a:latin typeface="NikoshBAN" panose="02000000000000000000" pitchFamily="2" charset="0"/>
                <a:cs typeface="NikoshBAN" panose="02000000000000000000" pitchFamily="2" charset="0"/>
              </a:rPr>
              <a:t> উপস্খাপন-কাজ-৬</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04817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3857" y="313900"/>
            <a:ext cx="3650775" cy="646331"/>
          </a:xfrm>
          <a:prstGeom prst="rect">
            <a:avLst/>
          </a:prstGeom>
          <a:solidFill>
            <a:srgbClr val="00B050"/>
          </a:solidFill>
          <a:effectLst>
            <a:glow rad="228600">
              <a:schemeClr val="accent2">
                <a:satMod val="175000"/>
                <a:alpha val="40000"/>
              </a:schemeClr>
            </a:glow>
          </a:effectLst>
          <a:scene3d>
            <a:camera prst="orthographicFront"/>
            <a:lightRig rig="threePt" dir="t"/>
          </a:scene3d>
          <a:sp3d>
            <a:bevelT prst="convex"/>
          </a:sp3d>
        </p:spPr>
        <p:txBody>
          <a:bodyPr wrap="square" rtlCol="0">
            <a:spAutoFit/>
          </a:bodyPr>
          <a:lstStyle/>
          <a:p>
            <a:pPr algn="ctr"/>
            <a:r>
              <a:rPr lang="bn-IN" sz="3600" b="1" dirty="0" smtClean="0">
                <a:solidFill>
                  <a:schemeClr val="bg1"/>
                </a:solidFill>
                <a:latin typeface="NikoshBAN" panose="02000000000000000000" pitchFamily="2" charset="0"/>
                <a:cs typeface="NikoshBAN" panose="02000000000000000000" pitchFamily="2" charset="0"/>
              </a:rPr>
              <a:t>সাইবার যুদ্ধ </a:t>
            </a:r>
            <a:endParaRPr lang="en-US" sz="3600" b="1" dirty="0">
              <a:solidFill>
                <a:schemeClr val="bg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039" y="1572477"/>
            <a:ext cx="4974456" cy="304992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5140" y="1572477"/>
            <a:ext cx="5222045" cy="315450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TextBox 4"/>
          <p:cNvSpPr txBox="1"/>
          <p:nvPr/>
        </p:nvSpPr>
        <p:spPr>
          <a:xfrm>
            <a:off x="1114143" y="5521590"/>
            <a:ext cx="9590674" cy="954107"/>
          </a:xfrm>
          <a:prstGeom prst="rect">
            <a:avLst/>
          </a:prstGeom>
          <a:solidFill>
            <a:schemeClr val="accent5">
              <a:lumMod val="50000"/>
            </a:schemeClr>
          </a:solidFill>
          <a:scene3d>
            <a:camera prst="orthographicFront"/>
            <a:lightRig rig="threePt" dir="t"/>
          </a:scene3d>
          <a:sp3d>
            <a:bevelT prst="slope"/>
          </a:sp3d>
        </p:spPr>
        <p:txBody>
          <a:bodyPr wrap="square" rtlCol="0">
            <a:spAutoFit/>
          </a:bodyPr>
          <a:lstStyle/>
          <a:p>
            <a:r>
              <a:rPr lang="bn-IN" sz="2800" dirty="0" smtClean="0">
                <a:solidFill>
                  <a:schemeClr val="bg1"/>
                </a:solidFill>
                <a:latin typeface="NikoshBAN" panose="02000000000000000000" pitchFamily="2" charset="0"/>
                <a:cs typeface="NikoshBAN" panose="02000000000000000000" pitchFamily="2" charset="0"/>
              </a:rPr>
              <a:t>একটি দল বা গোষ্ঠী এমন কি একটি দেশ নানা কারনে সংঘবদ্ধ হয়ে যে ভিন্ন আদর্শ বা ভিন্ন রাজনৈতিক সংঘাতে জড়িয়ে পরে তাই এক ধরনের সাইবার যুদ্ধ।  </a:t>
            </a:r>
            <a:endParaRPr lang="en-US" sz="2800" dirty="0">
              <a:solidFill>
                <a:schemeClr val="bg1"/>
              </a:solidFill>
              <a:latin typeface="NikoshBAN" panose="02000000000000000000" pitchFamily="2" charset="0"/>
              <a:cs typeface="NikoshBAN" panose="02000000000000000000" pitchFamily="2" charset="0"/>
            </a:endParaRPr>
          </a:p>
        </p:txBody>
      </p:sp>
      <p:sp>
        <p:nvSpPr>
          <p:cNvPr id="6" name="TextBox 5"/>
          <p:cNvSpPr txBox="1"/>
          <p:nvPr/>
        </p:nvSpPr>
        <p:spPr>
          <a:xfrm>
            <a:off x="139712" y="195684"/>
            <a:ext cx="3691371" cy="584775"/>
          </a:xfrm>
          <a:prstGeom prst="rect">
            <a:avLst/>
          </a:prstGeom>
          <a:solidFill>
            <a:schemeClr val="accent4">
              <a:lumMod val="60000"/>
              <a:lumOff val="40000"/>
            </a:schemeClr>
          </a:solidFill>
        </p:spPr>
        <p:txBody>
          <a:bodyPr wrap="square" rtlCol="0">
            <a:spAutoFit/>
          </a:bodyPr>
          <a:lstStyle/>
          <a:p>
            <a:pPr algn="ctr"/>
            <a:r>
              <a:rPr lang="en-US" sz="3200" b="1" dirty="0" err="1" smtClean="0">
                <a:latin typeface="NikoshBAN" panose="02000000000000000000" pitchFamily="2" charset="0"/>
                <a:cs typeface="NikoshBAN" panose="02000000000000000000" pitchFamily="2" charset="0"/>
              </a:rPr>
              <a:t>পাঠ</a:t>
            </a:r>
            <a:r>
              <a:rPr lang="en-US" sz="3200" b="1" dirty="0" smtClean="0">
                <a:latin typeface="NikoshBAN" panose="02000000000000000000" pitchFamily="2" charset="0"/>
                <a:cs typeface="NikoshBAN" panose="02000000000000000000" pitchFamily="2" charset="0"/>
              </a:rPr>
              <a:t> উপস্খাপন-কাজ-৭</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5531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3003" y="259956"/>
            <a:ext cx="2154292" cy="592451"/>
          </a:xfrm>
          <a:prstGeom prst="rect">
            <a:avLst/>
          </a:prstGeom>
          <a:noFill/>
        </p:spPr>
        <p:txBody>
          <a:bodyPr wrap="none" lIns="91440" tIns="45720" rIns="91440" bIns="4572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1500" b="1" dirty="0" err="1" smtClean="0">
                <a:ln/>
                <a:solidFill>
                  <a:srgbClr val="00CC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a:t>
            </a:r>
            <a:r>
              <a:rPr lang="en-US" sz="11500" b="1" dirty="0" smtClean="0">
                <a:ln/>
                <a:solidFill>
                  <a:srgbClr val="00CC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11500" b="1" dirty="0" err="1" smtClean="0">
                <a:ln/>
                <a:solidFill>
                  <a:srgbClr val="00CC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11500" b="1" dirty="0">
              <a:ln/>
              <a:solidFill>
                <a:srgbClr val="00CC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8172"/>
          <a:stretch/>
        </p:blipFill>
        <p:spPr>
          <a:xfrm>
            <a:off x="3389888" y="1585771"/>
            <a:ext cx="3878826" cy="2319802"/>
          </a:xfrm>
          <a:prstGeom prst="rect">
            <a:avLst/>
          </a:prstGeom>
        </p:spPr>
      </p:pic>
      <p:sp>
        <p:nvSpPr>
          <p:cNvPr id="4" name="Rectangle 3"/>
          <p:cNvSpPr/>
          <p:nvPr/>
        </p:nvSpPr>
        <p:spPr>
          <a:xfrm>
            <a:off x="3941713" y="4995642"/>
            <a:ext cx="4318884" cy="584775"/>
          </a:xfrm>
          <a:prstGeom prst="rect">
            <a:avLst/>
          </a:prstGeom>
          <a:solidFill>
            <a:schemeClr val="accent2">
              <a:lumMod val="40000"/>
              <a:lumOff val="60000"/>
            </a:schemeClr>
          </a:solidFill>
          <a:scene3d>
            <a:camera prst="orthographicFront"/>
            <a:lightRig rig="threePt" dir="t"/>
          </a:scene3d>
          <a:sp3d>
            <a:bevelT w="165100" prst="coolSlant"/>
          </a:sp3d>
        </p:spPr>
        <p:txBody>
          <a:bodyPr wrap="square">
            <a:spAutoFit/>
          </a:bodyPr>
          <a:lstStyle/>
          <a:p>
            <a:pPr algn="ctr"/>
            <a:r>
              <a:rPr lang="as-IN" sz="3200" dirty="0">
                <a:latin typeface="NikoshBAN" panose="02000000000000000000" pitchFamily="2" charset="0"/>
                <a:cs typeface="NikoshBAN" panose="02000000000000000000" pitchFamily="2" charset="0"/>
              </a:rPr>
              <a:t>সাইবার </a:t>
            </a:r>
            <a:r>
              <a:rPr lang="as-IN" sz="3200" dirty="0" smtClean="0">
                <a:latin typeface="NikoshBAN" panose="02000000000000000000" pitchFamily="2" charset="0"/>
                <a:cs typeface="NikoshBAN" panose="02000000000000000000" pitchFamily="2" charset="0"/>
              </a:rPr>
              <a:t>অপরাধ</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endParaRPr lang="en-US" sz="3200" dirty="0"/>
          </a:p>
        </p:txBody>
      </p:sp>
    </p:spTree>
    <p:extLst>
      <p:ext uri="{BB962C8B-B14F-4D97-AF65-F5344CB8AC3E}">
        <p14:creationId xmlns:p14="http://schemas.microsoft.com/office/powerpoint/2010/main" val="812559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0485" y="185981"/>
            <a:ext cx="2019173" cy="923330"/>
          </a:xfrm>
          <a:prstGeom prst="rect">
            <a:avLst/>
          </a:prstGeom>
          <a:solidFill>
            <a:schemeClr val="accent1">
              <a:lumMod val="20000"/>
              <a:lumOff val="80000"/>
            </a:schemeClr>
          </a:solidFill>
        </p:spPr>
        <p:txBody>
          <a:bodyPr wrap="square" rtlCol="0">
            <a:spAutoFit/>
          </a:bodyPr>
          <a:lstStyle/>
          <a:p>
            <a:r>
              <a:rPr lang="en-US" sz="5400" dirty="0" err="1" smtClean="0">
                <a:latin typeface="NikoshBAN" panose="02000000000000000000" pitchFamily="2" charset="0"/>
                <a:cs typeface="NikoshBAN" panose="02000000000000000000" pitchFamily="2" charset="0"/>
              </a:rPr>
              <a:t>সমাধান</a:t>
            </a:r>
            <a:endParaRPr lang="en-US" sz="54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708" y="1309901"/>
            <a:ext cx="4836725" cy="3037670"/>
          </a:xfrm>
          <a:prstGeom prst="rect">
            <a:avLst/>
          </a:prstGeom>
        </p:spPr>
      </p:pic>
      <p:sp>
        <p:nvSpPr>
          <p:cNvPr id="4" name="Rectangle 3"/>
          <p:cNvSpPr/>
          <p:nvPr/>
        </p:nvSpPr>
        <p:spPr>
          <a:xfrm>
            <a:off x="263471" y="5013111"/>
            <a:ext cx="10554346" cy="954107"/>
          </a:xfrm>
          <a:prstGeom prst="rect">
            <a:avLst/>
          </a:prstGeom>
          <a:solidFill>
            <a:schemeClr val="accent2">
              <a:lumMod val="20000"/>
              <a:lumOff val="80000"/>
            </a:schemeClr>
          </a:solidFill>
        </p:spPr>
        <p:txBody>
          <a:bodyPr wrap="square">
            <a:spAutoFit/>
          </a:bodyPr>
          <a:lstStyle/>
          <a:p>
            <a:r>
              <a:rPr lang="as-IN" sz="2800" dirty="0">
                <a:latin typeface="NikoshBAN" panose="02000000000000000000" pitchFamily="2" charset="0"/>
                <a:cs typeface="NikoshBAN" panose="02000000000000000000" pitchFamily="2" charset="0"/>
              </a:rPr>
              <a:t>‘সাইবার অপরাধ’ বলতে ইন্টারনেট ব্যবহার করে যে অপরাধ করা হয়, তাকেই বোঝানো হয়। খুব সাধারন অর্থে সাইবার অপরাধ হলো যেকোন ধরনের অনৈতিক কাজ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বোঝায়</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24452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7717" y="379097"/>
            <a:ext cx="3529268" cy="1015663"/>
          </a:xfrm>
          <a:prstGeom prst="rect">
            <a:avLst/>
          </a:prstGeom>
          <a:solidFill>
            <a:srgbClr val="00B050"/>
          </a:solidFill>
          <a:scene3d>
            <a:camera prst="orthographicFront"/>
            <a:lightRig rig="threePt" dir="t"/>
          </a:scene3d>
          <a:sp3d>
            <a:bevelT w="114300" prst="hardEdge"/>
          </a:sp3d>
        </p:spPr>
        <p:txBody>
          <a:bodyPr wrap="square" rtlCol="0">
            <a:spAutoFit/>
          </a:bodyPr>
          <a:lstStyle/>
          <a:p>
            <a:pPr algn="ctr"/>
            <a:r>
              <a:rPr lang="en-US" sz="6000" b="1" dirty="0" smtClean="0">
                <a:solidFill>
                  <a:schemeClr val="bg1"/>
                </a:solidFill>
                <a:latin typeface="NikoshBAN" panose="02000000000000000000" pitchFamily="2" charset="0"/>
                <a:cs typeface="NikoshBAN" panose="02000000000000000000" pitchFamily="2" charset="0"/>
              </a:rPr>
              <a:t>জোড়ায় কাজ </a:t>
            </a:r>
            <a:endParaRPr lang="en-US" sz="6000" b="1" dirty="0">
              <a:solidFill>
                <a:schemeClr val="bg1"/>
              </a:solidFill>
              <a:latin typeface="NikoshBAN" panose="02000000000000000000" pitchFamily="2" charset="0"/>
              <a:cs typeface="NikoshBAN" panose="02000000000000000000" pitchFamily="2" charset="0"/>
            </a:endParaRPr>
          </a:p>
        </p:txBody>
      </p:sp>
      <p:sp>
        <p:nvSpPr>
          <p:cNvPr id="3" name="TextBox 2"/>
          <p:cNvSpPr txBox="1"/>
          <p:nvPr/>
        </p:nvSpPr>
        <p:spPr>
          <a:xfrm>
            <a:off x="2450289" y="5494268"/>
            <a:ext cx="6181680" cy="646331"/>
          </a:xfrm>
          <a:prstGeom prst="rect">
            <a:avLst/>
          </a:prstGeom>
          <a:solidFill>
            <a:srgbClr val="00B050"/>
          </a:solidFill>
          <a:effectLst>
            <a:glow rad="228600">
              <a:schemeClr val="accent2">
                <a:satMod val="175000"/>
                <a:alpha val="40000"/>
              </a:schemeClr>
            </a:glow>
          </a:effectLst>
          <a:scene3d>
            <a:camera prst="orthographicFront"/>
            <a:lightRig rig="threePt" dir="t"/>
          </a:scene3d>
          <a:sp3d>
            <a:bevelT prst="convex"/>
          </a:sp3d>
        </p:spPr>
        <p:txBody>
          <a:bodyPr wrap="square" rtlCol="0">
            <a:spAutoFit/>
          </a:bodyPr>
          <a:lstStyle/>
          <a:p>
            <a:pPr algn="ctr"/>
            <a:r>
              <a:rPr lang="bn-IN" sz="3600" b="1" dirty="0" smtClean="0">
                <a:solidFill>
                  <a:schemeClr val="bg1"/>
                </a:solidFill>
                <a:latin typeface="NikoshBAN" panose="02000000000000000000" pitchFamily="2" charset="0"/>
                <a:cs typeface="NikoshBAN" panose="02000000000000000000" pitchFamily="2" charset="0"/>
              </a:rPr>
              <a:t>সাইবার যুদ্ধ</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বলতে</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কি</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বুঝ</a:t>
            </a:r>
            <a:r>
              <a:rPr lang="en-US" sz="3600" b="1" dirty="0" smtClean="0">
                <a:solidFill>
                  <a:schemeClr val="bg1"/>
                </a:solidFill>
                <a:latin typeface="NikoshBAN" panose="02000000000000000000" pitchFamily="2" charset="0"/>
                <a:cs typeface="NikoshBAN" panose="02000000000000000000" pitchFamily="2" charset="0"/>
              </a:rPr>
              <a:t> ?</a:t>
            </a:r>
            <a:r>
              <a:rPr lang="bn-IN" sz="3600" b="1" dirty="0" smtClean="0">
                <a:solidFill>
                  <a:schemeClr val="bg1"/>
                </a:solidFill>
                <a:latin typeface="NikoshBAN" panose="02000000000000000000" pitchFamily="2" charset="0"/>
                <a:cs typeface="NikoshBAN" panose="02000000000000000000" pitchFamily="2" charset="0"/>
              </a:rPr>
              <a:t> </a:t>
            </a:r>
            <a:endParaRPr lang="en-US" sz="3600" b="1" dirty="0">
              <a:solidFill>
                <a:schemeClr val="bg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273" y="1606618"/>
            <a:ext cx="3791712" cy="3547872"/>
          </a:xfrm>
          <a:prstGeom prst="rect">
            <a:avLst/>
          </a:prstGeom>
        </p:spPr>
      </p:pic>
    </p:spTree>
    <p:extLst>
      <p:ext uri="{BB962C8B-B14F-4D97-AF65-F5344CB8AC3E}">
        <p14:creationId xmlns:p14="http://schemas.microsoft.com/office/powerpoint/2010/main" val="1492109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0451" y="302697"/>
            <a:ext cx="2019173" cy="923330"/>
          </a:xfrm>
          <a:prstGeom prst="rect">
            <a:avLst/>
          </a:prstGeom>
          <a:solidFill>
            <a:schemeClr val="accent1">
              <a:lumMod val="20000"/>
              <a:lumOff val="80000"/>
            </a:schemeClr>
          </a:solidFill>
        </p:spPr>
        <p:txBody>
          <a:bodyPr wrap="square" rtlCol="0">
            <a:spAutoFit/>
          </a:bodyPr>
          <a:lstStyle/>
          <a:p>
            <a:r>
              <a:rPr lang="en-US" sz="5400" dirty="0" err="1" smtClean="0">
                <a:latin typeface="NikoshBAN" panose="02000000000000000000" pitchFamily="2" charset="0"/>
                <a:cs typeface="NikoshBAN" panose="02000000000000000000" pitchFamily="2" charset="0"/>
              </a:rPr>
              <a:t>সমাধান</a:t>
            </a:r>
            <a:endParaRPr lang="en-US" sz="5400" dirty="0">
              <a:latin typeface="NikoshBAN" panose="02000000000000000000" pitchFamily="2" charset="0"/>
              <a:cs typeface="NikoshBAN" panose="02000000000000000000" pitchFamily="2" charset="0"/>
            </a:endParaRPr>
          </a:p>
        </p:txBody>
      </p:sp>
      <p:sp>
        <p:nvSpPr>
          <p:cNvPr id="3" name="TextBox 2"/>
          <p:cNvSpPr txBox="1"/>
          <p:nvPr/>
        </p:nvSpPr>
        <p:spPr>
          <a:xfrm>
            <a:off x="854699" y="5577644"/>
            <a:ext cx="9590674" cy="954107"/>
          </a:xfrm>
          <a:prstGeom prst="rect">
            <a:avLst/>
          </a:prstGeom>
          <a:solidFill>
            <a:schemeClr val="accent1">
              <a:lumMod val="75000"/>
            </a:schemeClr>
          </a:solidFill>
          <a:scene3d>
            <a:camera prst="orthographicFront"/>
            <a:lightRig rig="threePt" dir="t"/>
          </a:scene3d>
          <a:sp3d>
            <a:bevelT prst="slope"/>
          </a:sp3d>
        </p:spPr>
        <p:txBody>
          <a:bodyPr wrap="square" rtlCol="0">
            <a:spAutoFit/>
          </a:bodyPr>
          <a:lstStyle/>
          <a:p>
            <a:r>
              <a:rPr lang="bn-IN" sz="2800" dirty="0" smtClean="0">
                <a:solidFill>
                  <a:schemeClr val="bg1"/>
                </a:solidFill>
                <a:latin typeface="NikoshBAN" panose="02000000000000000000" pitchFamily="2" charset="0"/>
                <a:cs typeface="NikoshBAN" panose="02000000000000000000" pitchFamily="2" charset="0"/>
              </a:rPr>
              <a:t>একটি দল বা গোষ্ঠী এমন কি একটি দেশ নানা কারনে সংঘবদ্ধ হয়ে যে ভিন্ন আদর্শ বা ভিন্ন রাজনৈতিক সংঘাতে জড়িয়ে পরে তাই এক ধরনের সাইবার যুদ্ধ।  </a:t>
            </a:r>
            <a:endParaRPr lang="en-US" sz="2800" dirty="0">
              <a:solidFill>
                <a:schemeClr val="bg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115" y="1226027"/>
            <a:ext cx="5065843" cy="3905341"/>
          </a:xfrm>
          <a:prstGeom prst="rect">
            <a:avLst/>
          </a:prstGeom>
        </p:spPr>
      </p:pic>
    </p:spTree>
    <p:extLst>
      <p:ext uri="{BB962C8B-B14F-4D97-AF65-F5344CB8AC3E}">
        <p14:creationId xmlns:p14="http://schemas.microsoft.com/office/powerpoint/2010/main" val="1816996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4611" y="407298"/>
            <a:ext cx="3378630" cy="769441"/>
          </a:xfrm>
          <a:prstGeom prst="rect">
            <a:avLst/>
          </a:prstGeom>
          <a:solidFill>
            <a:schemeClr val="tx2">
              <a:lumMod val="20000"/>
              <a:lumOff val="80000"/>
            </a:schemeClr>
          </a:solidFill>
        </p:spPr>
        <p:txBody>
          <a:bodyPr wrap="square" rtlCol="0">
            <a:spAutoFit/>
          </a:bodyPr>
          <a:lstStyle/>
          <a:p>
            <a:pPr algn="ctr"/>
            <a:r>
              <a:rPr lang="en-US" sz="4400" dirty="0" err="1" smtClean="0">
                <a:latin typeface="NikoshBAN" panose="02000000000000000000" pitchFamily="2" charset="0"/>
                <a:cs typeface="NikoshBAN" panose="02000000000000000000" pitchFamily="2" charset="0"/>
              </a:rPr>
              <a:t>দলীয়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কাজ</a:t>
            </a:r>
            <a:endParaRPr lang="en-US" sz="44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355" y="1862595"/>
            <a:ext cx="4865141" cy="3306305"/>
          </a:xfrm>
          <a:prstGeom prst="rect">
            <a:avLst/>
          </a:prstGeom>
        </p:spPr>
      </p:pic>
      <p:sp>
        <p:nvSpPr>
          <p:cNvPr id="4" name="Rectangle 3"/>
          <p:cNvSpPr/>
          <p:nvPr/>
        </p:nvSpPr>
        <p:spPr>
          <a:xfrm>
            <a:off x="926456" y="5854756"/>
            <a:ext cx="9451626" cy="646331"/>
          </a:xfrm>
          <a:prstGeom prst="rect">
            <a:avLst/>
          </a:prstGeom>
          <a:solidFill>
            <a:schemeClr val="accent1">
              <a:lumMod val="75000"/>
            </a:schemeClr>
          </a:solidFill>
        </p:spPr>
        <p:txBody>
          <a:bodyPr wrap="none">
            <a:spAutoFit/>
          </a:bodyPr>
          <a:lstStyle/>
          <a:p>
            <a:r>
              <a:rPr lang="bn-IN" sz="3600" b="1" dirty="0">
                <a:solidFill>
                  <a:schemeClr val="bg1"/>
                </a:solidFill>
                <a:latin typeface="NikoshBAN" panose="02000000000000000000" pitchFamily="2" charset="0"/>
                <a:cs typeface="NikoshBAN" panose="02000000000000000000" pitchFamily="2" charset="0"/>
              </a:rPr>
              <a:t>“সাইবার অপরাধ একটি শাস্তিযোগ্য অপরাধ”-</a:t>
            </a:r>
            <a:r>
              <a:rPr lang="bn-IN" sz="3600" dirty="0">
                <a:solidFill>
                  <a:schemeClr val="bg1"/>
                </a:solidFill>
                <a:latin typeface="NikoshBAN" panose="02000000000000000000" pitchFamily="2" charset="0"/>
                <a:cs typeface="NikoshBAN" panose="02000000000000000000" pitchFamily="2" charset="0"/>
              </a:rPr>
              <a:t>তা ব্যাখ্যা </a:t>
            </a:r>
            <a:r>
              <a:rPr lang="en-US" sz="3600" dirty="0" smtClean="0">
                <a:solidFill>
                  <a:schemeClr val="bg1"/>
                </a:solidFill>
                <a:latin typeface="NikoshBAN" panose="02000000000000000000" pitchFamily="2" charset="0"/>
                <a:cs typeface="NikoshBAN" panose="02000000000000000000" pitchFamily="2" charset="0"/>
              </a:rPr>
              <a:t>ক</a:t>
            </a:r>
            <a:r>
              <a:rPr lang="bn-IN" sz="3600" dirty="0" smtClean="0">
                <a:solidFill>
                  <a:schemeClr val="bg1"/>
                </a:solidFill>
                <a:latin typeface="NikoshBAN" panose="02000000000000000000" pitchFamily="2" charset="0"/>
                <a:cs typeface="NikoshBAN" panose="02000000000000000000" pitchFamily="2" charset="0"/>
              </a:rPr>
              <a:t>রা হলো।</a:t>
            </a:r>
            <a:endParaRPr lang="en-US" sz="36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4190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960" y="5356045"/>
            <a:ext cx="11515240" cy="1200329"/>
          </a:xfrm>
          <a:prstGeom prst="rect">
            <a:avLst/>
          </a:prstGeom>
          <a:solidFill>
            <a:schemeClr val="accent1">
              <a:lumMod val="60000"/>
              <a:lumOff val="40000"/>
            </a:schemeClr>
          </a:solidFill>
        </p:spPr>
        <p:txBody>
          <a:bodyPr wrap="square">
            <a:spAutoFit/>
          </a:bodyPr>
          <a:lstStyle/>
          <a:p>
            <a:r>
              <a:rPr lang="bn-IN" sz="2400" dirty="0">
                <a:latin typeface="NikoshBAN" panose="02000000000000000000" pitchFamily="2" charset="0"/>
                <a:cs typeface="NikoshBAN" panose="02000000000000000000" pitchFamily="2" charset="0"/>
              </a:rPr>
              <a:t>তথ্য প্রযুক্তি ও ইন্টারনেট ব্যবহার করে অনলাইনে যে অপরাধসমূহ হয় তাকে বলা হয় সাইবার অপরাধ।</a:t>
            </a:r>
            <a:r>
              <a:rPr lang="as-IN" sz="2400" dirty="0">
                <a:latin typeface="NikoshBAN" panose="02000000000000000000" pitchFamily="2" charset="0"/>
                <a:cs typeface="NikoshBAN" panose="02000000000000000000" pitchFamily="2" charset="0"/>
              </a:rPr>
              <a:t>ফেসবুকে বা কোনো গণমাধ্যমে কাউকে নিয়ে মানহানিকর বা বিভ্রান্তিমূলক কিছু পোস্ট করলে, ছবি বা ভিডিও আপলোড করলে, কারও নামে অ্যাকাউন্ট খুলে বিভ্রান্তমূলক পোস্ট দিলে, কোনো স্ট্যাটাস দিলে কিংবা শেয়ার বা লাইক দিলেও সাইবার অপরাধ হতে পারে। </a:t>
            </a:r>
            <a:endParaRPr lang="en-US" sz="2400" dirty="0"/>
          </a:p>
        </p:txBody>
      </p:sp>
      <p:sp>
        <p:nvSpPr>
          <p:cNvPr id="3" name="TextBox 2"/>
          <p:cNvSpPr txBox="1"/>
          <p:nvPr/>
        </p:nvSpPr>
        <p:spPr>
          <a:xfrm>
            <a:off x="4516465" y="185980"/>
            <a:ext cx="2019173" cy="923330"/>
          </a:xfrm>
          <a:prstGeom prst="rect">
            <a:avLst/>
          </a:prstGeom>
          <a:solidFill>
            <a:schemeClr val="accent1">
              <a:lumMod val="20000"/>
              <a:lumOff val="80000"/>
            </a:schemeClr>
          </a:solidFill>
          <a:scene3d>
            <a:camera prst="orthographicFront"/>
            <a:lightRig rig="threePt" dir="t"/>
          </a:scene3d>
          <a:sp3d>
            <a:bevelT w="114300" prst="artDeco"/>
          </a:sp3d>
        </p:spPr>
        <p:txBody>
          <a:bodyPr wrap="square" rtlCol="0">
            <a:spAutoFit/>
          </a:bodyPr>
          <a:lstStyle/>
          <a:p>
            <a:r>
              <a:rPr lang="en-US" sz="5400" dirty="0" err="1" smtClean="0">
                <a:latin typeface="NikoshBAN" panose="02000000000000000000" pitchFamily="2" charset="0"/>
                <a:cs typeface="NikoshBAN" panose="02000000000000000000" pitchFamily="2" charset="0"/>
              </a:rPr>
              <a:t>সমাধান</a:t>
            </a:r>
            <a:endParaRPr lang="en-US" sz="54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8516" y="1579656"/>
            <a:ext cx="5471061" cy="333330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4869400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2901" y="1450794"/>
            <a:ext cx="3801589" cy="28799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1849052" y="4550232"/>
            <a:ext cx="7786268" cy="1938992"/>
          </a:xfrm>
          <a:prstGeom prst="rect">
            <a:avLst/>
          </a:prstGeom>
          <a:solidFill>
            <a:schemeClr val="accent1">
              <a:lumMod val="75000"/>
            </a:schemeClr>
          </a:solidFill>
          <a:effectLst>
            <a:glow rad="228600">
              <a:schemeClr val="accent2">
                <a:satMod val="175000"/>
                <a:alpha val="40000"/>
              </a:schemeClr>
            </a:glow>
          </a:effectLst>
          <a:scene3d>
            <a:camera prst="orthographicFront"/>
            <a:lightRig rig="threePt" dir="t"/>
          </a:scene3d>
          <a:sp3d>
            <a:bevelT/>
          </a:sp3d>
        </p:spPr>
        <p:txBody>
          <a:bodyPr wrap="square">
            <a:spAutoFit/>
          </a:bodyPr>
          <a:lstStyle/>
          <a:p>
            <a:pPr>
              <a:buNone/>
            </a:pPr>
            <a:r>
              <a:rPr lang="bn-IN" sz="4000" dirty="0">
                <a:solidFill>
                  <a:schemeClr val="bg1"/>
                </a:solidFill>
                <a:latin typeface="NikoshBAN" pitchFamily="2" charset="0"/>
                <a:cs typeface="NikoshBAN" pitchFamily="2" charset="0"/>
              </a:rPr>
              <a:t>১</a:t>
            </a:r>
            <a:r>
              <a:rPr lang="en-US" sz="4000" dirty="0" smtClean="0">
                <a:solidFill>
                  <a:schemeClr val="bg1"/>
                </a:solidFill>
                <a:latin typeface="NikoshBAN" pitchFamily="2" charset="0"/>
                <a:cs typeface="NikoshBAN" pitchFamily="2" charset="0"/>
              </a:rPr>
              <a:t>। </a:t>
            </a:r>
            <a:r>
              <a:rPr lang="bn-IN" sz="4000" dirty="0" smtClean="0">
                <a:solidFill>
                  <a:schemeClr val="bg1"/>
                </a:solidFill>
                <a:latin typeface="NikoshBAN" pitchFamily="2" charset="0"/>
                <a:cs typeface="NikoshBAN" pitchFamily="2" charset="0"/>
              </a:rPr>
              <a:t>কোন শহরে </a:t>
            </a:r>
            <a:r>
              <a:rPr lang="bn-BD" sz="4000" spc="-300" dirty="0" smtClean="0">
                <a:ln w="0"/>
                <a:solidFill>
                  <a:schemeClr val="bg1"/>
                </a:solidFill>
                <a:latin typeface="NikoshBAN" panose="02000000000000000000" pitchFamily="2" charset="0"/>
                <a:cs typeface="NikoshBAN" panose="02000000000000000000" pitchFamily="2" charset="0"/>
              </a:rPr>
              <a:t>বোমা </a:t>
            </a:r>
            <a:r>
              <a:rPr lang="bn-BD" sz="4000" spc="-300" dirty="0">
                <a:ln w="0"/>
                <a:solidFill>
                  <a:schemeClr val="bg1"/>
                </a:solidFill>
                <a:latin typeface="NikoshBAN" panose="02000000000000000000" pitchFamily="2" charset="0"/>
                <a:cs typeface="NikoshBAN" panose="02000000000000000000" pitchFamily="2" charset="0"/>
              </a:rPr>
              <a:t>বিষ্ফোর</a:t>
            </a:r>
            <a:r>
              <a:rPr lang="bn-IN" sz="4000" spc="-300" dirty="0">
                <a:ln w="0"/>
                <a:solidFill>
                  <a:schemeClr val="bg1"/>
                </a:solidFill>
                <a:latin typeface="NikoshBAN" panose="02000000000000000000" pitchFamily="2" charset="0"/>
                <a:cs typeface="NikoshBAN" panose="02000000000000000000" pitchFamily="2" charset="0"/>
              </a:rPr>
              <a:t>ণ </a:t>
            </a:r>
            <a:r>
              <a:rPr lang="bn-BD" sz="4000" spc="-300" dirty="0">
                <a:ln w="0"/>
                <a:solidFill>
                  <a:schemeClr val="bg1"/>
                </a:solidFill>
                <a:latin typeface="NikoshBAN" panose="02000000000000000000" pitchFamily="2" charset="0"/>
                <a:cs typeface="NikoshBAN" panose="02000000000000000000" pitchFamily="2" charset="0"/>
              </a:rPr>
              <a:t>হয়ে </a:t>
            </a:r>
            <a:r>
              <a:rPr lang="bn-IN" sz="4000" spc="-300" dirty="0" smtClean="0">
                <a:ln w="0"/>
                <a:solidFill>
                  <a:schemeClr val="bg1"/>
                </a:solidFill>
                <a:latin typeface="NikoshBAN" panose="02000000000000000000" pitchFamily="2" charset="0"/>
                <a:cs typeface="NikoshBAN" panose="02000000000000000000" pitchFamily="2" charset="0"/>
              </a:rPr>
              <a:t>ছিল </a:t>
            </a:r>
            <a:r>
              <a:rPr lang="bn-BD" sz="4000" dirty="0" smtClean="0">
                <a:solidFill>
                  <a:schemeClr val="bg1"/>
                </a:solidFill>
                <a:latin typeface="NikoshBAN" pitchFamily="2" charset="0"/>
                <a:cs typeface="NikoshBAN" pitchFamily="2" charset="0"/>
              </a:rPr>
              <a:t>?</a:t>
            </a:r>
            <a:r>
              <a:rPr lang="en-US" sz="4000" dirty="0" smtClean="0">
                <a:solidFill>
                  <a:schemeClr val="bg1"/>
                </a:solidFill>
                <a:latin typeface="NikoshBAN" pitchFamily="2" charset="0"/>
                <a:cs typeface="NikoshBAN" pitchFamily="2" charset="0"/>
              </a:rPr>
              <a:t> </a:t>
            </a:r>
            <a:r>
              <a:rPr lang="bn-IN" sz="4000" dirty="0" smtClean="0">
                <a:solidFill>
                  <a:schemeClr val="bg1"/>
                </a:solidFill>
                <a:latin typeface="NikoshBAN" pitchFamily="2" charset="0"/>
                <a:cs typeface="NikoshBAN" pitchFamily="2" charset="0"/>
              </a:rPr>
              <a:t> </a:t>
            </a:r>
            <a:endParaRPr lang="en-US" sz="4000" dirty="0" smtClean="0">
              <a:solidFill>
                <a:schemeClr val="bg1"/>
              </a:solidFill>
              <a:latin typeface="NikoshBAN" pitchFamily="2" charset="0"/>
              <a:cs typeface="NikoshBAN" pitchFamily="2" charset="0"/>
            </a:endParaRPr>
          </a:p>
          <a:p>
            <a:pPr>
              <a:buNone/>
            </a:pPr>
            <a:r>
              <a:rPr lang="en-US" sz="4000" dirty="0" smtClean="0">
                <a:solidFill>
                  <a:schemeClr val="bg1"/>
                </a:solidFill>
                <a:latin typeface="NikoshBAN" pitchFamily="2" charset="0"/>
                <a:cs typeface="NikoshBAN" pitchFamily="2" charset="0"/>
              </a:rPr>
              <a:t>২। </a:t>
            </a:r>
            <a:r>
              <a:rPr lang="bn-IN" sz="4000" dirty="0" smtClean="0">
                <a:solidFill>
                  <a:schemeClr val="bg1"/>
                </a:solidFill>
                <a:latin typeface="NikoshBAN" pitchFamily="2" charset="0"/>
                <a:cs typeface="NikoshBAN" pitchFamily="2" charset="0"/>
              </a:rPr>
              <a:t>প্রচলিত ৩ টি সাইবার অপরাধের নাম বল</a:t>
            </a:r>
            <a:r>
              <a:rPr lang="en-US" sz="4000" dirty="0" smtClean="0">
                <a:solidFill>
                  <a:schemeClr val="bg1"/>
                </a:solidFill>
                <a:latin typeface="NikoshBAN" pitchFamily="2" charset="0"/>
                <a:cs typeface="NikoshBAN" pitchFamily="2" charset="0"/>
              </a:rPr>
              <a:t>?</a:t>
            </a:r>
            <a:r>
              <a:rPr lang="bn-IN" sz="4000" dirty="0" smtClean="0">
                <a:solidFill>
                  <a:schemeClr val="bg1"/>
                </a:solidFill>
                <a:latin typeface="NikoshBAN" pitchFamily="2" charset="0"/>
                <a:cs typeface="NikoshBAN" pitchFamily="2" charset="0"/>
              </a:rPr>
              <a:t> </a:t>
            </a:r>
            <a:endParaRPr lang="en-US" sz="4000" dirty="0" smtClean="0">
              <a:solidFill>
                <a:schemeClr val="bg1"/>
              </a:solidFill>
              <a:latin typeface="NikoshBAN" pitchFamily="2" charset="0"/>
              <a:cs typeface="NikoshBAN" pitchFamily="2" charset="0"/>
            </a:endParaRPr>
          </a:p>
          <a:p>
            <a:pPr>
              <a:buNone/>
            </a:pPr>
            <a:r>
              <a:rPr lang="en-US" sz="4000" dirty="0" smtClean="0">
                <a:solidFill>
                  <a:schemeClr val="bg1"/>
                </a:solidFill>
                <a:latin typeface="NikoshBAN" pitchFamily="2" charset="0"/>
                <a:cs typeface="NikoshBAN" pitchFamily="2" charset="0"/>
              </a:rPr>
              <a:t>৩।</a:t>
            </a:r>
            <a:r>
              <a:rPr lang="bn-IN" sz="4000" dirty="0" smtClean="0">
                <a:solidFill>
                  <a:schemeClr val="bg1"/>
                </a:solidFill>
                <a:latin typeface="NikoshBAN" pitchFamily="2" charset="0"/>
                <a:cs typeface="NikoshBAN" pitchFamily="2" charset="0"/>
              </a:rPr>
              <a:t>অনলাইনে সংঘটিত যুদ্ধকে কী বলে</a:t>
            </a:r>
            <a:r>
              <a:rPr lang="en-US" sz="4000" dirty="0" smtClean="0">
                <a:solidFill>
                  <a:schemeClr val="bg1"/>
                </a:solidFill>
                <a:latin typeface="NikoshBAN" pitchFamily="2" charset="0"/>
                <a:cs typeface="NikoshBAN" pitchFamily="2" charset="0"/>
              </a:rPr>
              <a:t>? </a:t>
            </a:r>
            <a:r>
              <a:rPr lang="bn-IN" sz="4000" dirty="0" smtClean="0">
                <a:solidFill>
                  <a:schemeClr val="bg1"/>
                </a:solidFill>
                <a:latin typeface="NikoshBAN" pitchFamily="2" charset="0"/>
                <a:cs typeface="NikoshBAN" pitchFamily="2" charset="0"/>
              </a:rPr>
              <a:t> </a:t>
            </a:r>
            <a:endParaRPr lang="en-US" sz="4000" dirty="0" smtClean="0">
              <a:solidFill>
                <a:schemeClr val="bg1"/>
              </a:solidFill>
              <a:latin typeface="NikoshBAN" pitchFamily="2" charset="0"/>
              <a:cs typeface="NikoshBAN" pitchFamily="2" charset="0"/>
            </a:endParaRPr>
          </a:p>
        </p:txBody>
      </p:sp>
      <p:sp>
        <p:nvSpPr>
          <p:cNvPr id="5" name="Rectangle 4"/>
          <p:cNvSpPr/>
          <p:nvPr/>
        </p:nvSpPr>
        <p:spPr>
          <a:xfrm>
            <a:off x="4628453" y="243527"/>
            <a:ext cx="2010487" cy="1015663"/>
          </a:xfrm>
          <a:prstGeom prst="rect">
            <a:avLst/>
          </a:prstGeom>
          <a:solidFill>
            <a:schemeClr val="accent1">
              <a:lumMod val="40000"/>
              <a:lumOff val="60000"/>
            </a:schemeClr>
          </a:solidFill>
          <a:scene3d>
            <a:camera prst="orthographicFront"/>
            <a:lightRig rig="threePt" dir="t"/>
          </a:scene3d>
          <a:sp3d>
            <a:bevelT w="165100" prst="coolSlant"/>
          </a:sp3d>
        </p:spPr>
        <p:txBody>
          <a:bodyPr wrap="none">
            <a:spAutoFit/>
          </a:bodyPr>
          <a:lstStyle/>
          <a:p>
            <a:pPr algn="ctr"/>
            <a:r>
              <a:rPr lang="bn-BD" sz="6000" b="1" dirty="0" smtClean="0">
                <a:solidFill>
                  <a:srgbClr val="C00000"/>
                </a:solidFill>
                <a:latin typeface="NikoshBAN" panose="02000000000000000000" pitchFamily="2" charset="0"/>
                <a:cs typeface="NikoshBAN" panose="02000000000000000000" pitchFamily="2" charset="0"/>
              </a:rPr>
              <a:t>মূল্যায়ন</a:t>
            </a:r>
            <a:endParaRPr lang="en-US" b="1"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062882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8756" y="450931"/>
            <a:ext cx="1813317" cy="830997"/>
          </a:xfrm>
          <a:prstGeom prst="rect">
            <a:avLst/>
          </a:prstGeom>
        </p:spPr>
        <p:txBody>
          <a:bodyPr wrap="none">
            <a:spAutoFit/>
          </a:bodyPr>
          <a:lstStyle/>
          <a:p>
            <a:r>
              <a:rPr lang="en-US" sz="4800" b="1" dirty="0" err="1" smtClean="0">
                <a:effectLst>
                  <a:outerShdw blurRad="38100" dist="38100" dir="2700000" algn="tl">
                    <a:srgbClr val="000000">
                      <a:alpha val="43137"/>
                    </a:srgbClr>
                  </a:outerShdw>
                </a:effectLst>
                <a:latin typeface="NikoshBAN" pitchFamily="2" charset="0"/>
                <a:cs typeface="NikoshBAN" pitchFamily="2" charset="0"/>
              </a:rPr>
              <a:t>পরিচিতি</a:t>
            </a:r>
            <a:endParaRPr lang="en-US" sz="4800" b="1" dirty="0">
              <a:effectLst>
                <a:outerShdw blurRad="38100" dist="38100" dir="2700000" algn="tl">
                  <a:srgbClr val="000000">
                    <a:alpha val="43137"/>
                  </a:srgbClr>
                </a:outerShdw>
              </a:effectLst>
            </a:endParaRPr>
          </a:p>
        </p:txBody>
      </p:sp>
      <p:sp>
        <p:nvSpPr>
          <p:cNvPr id="3" name="TextBox 2"/>
          <p:cNvSpPr txBox="1"/>
          <p:nvPr/>
        </p:nvSpPr>
        <p:spPr>
          <a:xfrm>
            <a:off x="154982" y="3069471"/>
            <a:ext cx="5744475" cy="2954655"/>
          </a:xfrm>
          <a:prstGeom prst="rect">
            <a:avLst/>
          </a:prstGeom>
          <a:solidFill>
            <a:schemeClr val="accent1">
              <a:lumMod val="20000"/>
              <a:lumOff val="80000"/>
            </a:schemeClr>
          </a:solidFill>
          <a:scene3d>
            <a:camera prst="perspectiveFront"/>
            <a:lightRig rig="threePt" dir="t"/>
          </a:scene3d>
        </p:spPr>
        <p:txBody>
          <a:bodyPr wrap="square" rtlCol="0">
            <a:spAutoFit/>
          </a:bodyPr>
          <a:lstStyle/>
          <a:p>
            <a:r>
              <a:rPr lang="en-US" sz="3600" dirty="0" err="1" smtClean="0">
                <a:latin typeface="NikoshBAN"/>
              </a:rPr>
              <a:t>মোঃ</a:t>
            </a:r>
            <a:r>
              <a:rPr lang="en-US" sz="3600" dirty="0" smtClean="0">
                <a:latin typeface="NikoshBAN"/>
              </a:rPr>
              <a:t> </a:t>
            </a:r>
            <a:r>
              <a:rPr lang="en-US" sz="3600" dirty="0" err="1" smtClean="0">
                <a:latin typeface="NikoshBAN"/>
              </a:rPr>
              <a:t>আবু</a:t>
            </a:r>
            <a:r>
              <a:rPr lang="en-US" sz="3600" dirty="0" smtClean="0">
                <a:latin typeface="NikoshBAN"/>
              </a:rPr>
              <a:t> </a:t>
            </a:r>
            <a:r>
              <a:rPr lang="en-US" sz="3600" dirty="0" err="1" smtClean="0">
                <a:latin typeface="NikoshBAN"/>
              </a:rPr>
              <a:t>সাঈদ</a:t>
            </a:r>
            <a:endParaRPr lang="en-US" sz="3600" dirty="0" smtClean="0">
              <a:latin typeface="NikoshBAN"/>
            </a:endParaRPr>
          </a:p>
          <a:p>
            <a:r>
              <a:rPr lang="en-US" sz="3600" dirty="0" smtClean="0">
                <a:latin typeface="NikoshBAN"/>
              </a:rPr>
              <a:t> </a:t>
            </a:r>
            <a:r>
              <a:rPr lang="en-US" sz="3600" dirty="0" err="1" smtClean="0">
                <a:latin typeface="NikoshBAN"/>
              </a:rPr>
              <a:t>সহকারী</a:t>
            </a:r>
            <a:r>
              <a:rPr lang="en-US" sz="3600" dirty="0" smtClean="0">
                <a:latin typeface="NikoshBAN"/>
              </a:rPr>
              <a:t> </a:t>
            </a:r>
            <a:r>
              <a:rPr lang="en-US" sz="3600" dirty="0" err="1" smtClean="0">
                <a:latin typeface="NikoshBAN"/>
              </a:rPr>
              <a:t>শিক্ষক</a:t>
            </a:r>
            <a:r>
              <a:rPr lang="en-US" sz="3600" dirty="0" smtClean="0">
                <a:latin typeface="NikoshBAN"/>
              </a:rPr>
              <a:t> (</a:t>
            </a:r>
            <a:r>
              <a:rPr lang="en-US" sz="3600" dirty="0" err="1" smtClean="0">
                <a:latin typeface="NikoshBAN"/>
              </a:rPr>
              <a:t>আই</a:t>
            </a:r>
            <a:r>
              <a:rPr lang="en-US" sz="3600" dirty="0" smtClean="0">
                <a:latin typeface="NikoshBAN"/>
              </a:rPr>
              <a:t> </a:t>
            </a:r>
            <a:r>
              <a:rPr lang="en-US" sz="3600" dirty="0" err="1" smtClean="0">
                <a:latin typeface="NikoshBAN"/>
              </a:rPr>
              <a:t>সি</a:t>
            </a:r>
            <a:r>
              <a:rPr lang="en-US" sz="3600" dirty="0" smtClean="0">
                <a:latin typeface="NikoshBAN"/>
              </a:rPr>
              <a:t> </a:t>
            </a:r>
            <a:r>
              <a:rPr lang="en-US" sz="3600" dirty="0" err="1" smtClean="0">
                <a:latin typeface="NikoshBAN"/>
              </a:rPr>
              <a:t>টি</a:t>
            </a:r>
            <a:r>
              <a:rPr lang="en-US" sz="3600" dirty="0" smtClean="0">
                <a:latin typeface="NikoshBAN"/>
              </a:rPr>
              <a:t> )</a:t>
            </a:r>
          </a:p>
          <a:p>
            <a:r>
              <a:rPr lang="en-US" sz="3600" dirty="0" err="1" smtClean="0">
                <a:latin typeface="NikoshBAN"/>
              </a:rPr>
              <a:t>উত্তর</a:t>
            </a:r>
            <a:r>
              <a:rPr lang="en-US" sz="3600" dirty="0" smtClean="0">
                <a:latin typeface="NikoshBAN"/>
              </a:rPr>
              <a:t> </a:t>
            </a:r>
            <a:r>
              <a:rPr lang="en-US" sz="3600" dirty="0" err="1" smtClean="0">
                <a:latin typeface="NikoshBAN"/>
              </a:rPr>
              <a:t>চেলোপাড়া</a:t>
            </a:r>
            <a:r>
              <a:rPr lang="en-US" sz="3600" dirty="0" smtClean="0">
                <a:latin typeface="NikoshBAN"/>
              </a:rPr>
              <a:t> </a:t>
            </a:r>
            <a:r>
              <a:rPr lang="en-US" sz="3600" dirty="0" err="1" smtClean="0">
                <a:latin typeface="NikoshBAN"/>
              </a:rPr>
              <a:t>দাখিল</a:t>
            </a:r>
            <a:r>
              <a:rPr lang="en-US" sz="3600" dirty="0" smtClean="0">
                <a:latin typeface="NikoshBAN"/>
              </a:rPr>
              <a:t> </a:t>
            </a:r>
            <a:r>
              <a:rPr lang="en-US" sz="3600" dirty="0" err="1" smtClean="0">
                <a:latin typeface="NikoshBAN"/>
              </a:rPr>
              <a:t>মাদরাসা</a:t>
            </a:r>
            <a:r>
              <a:rPr lang="en-US" sz="3600" dirty="0" err="1">
                <a:latin typeface="NikoshBAN"/>
              </a:rPr>
              <a:t>,</a:t>
            </a:r>
            <a:r>
              <a:rPr lang="en-US" sz="3600" dirty="0" err="1" smtClean="0">
                <a:latin typeface="NikoshBAN"/>
              </a:rPr>
              <a:t>বগুড়া</a:t>
            </a:r>
            <a:endParaRPr lang="en-US" sz="3600" dirty="0" smtClean="0">
              <a:latin typeface="NikoshBAN"/>
            </a:endParaRPr>
          </a:p>
          <a:p>
            <a:r>
              <a:rPr lang="en-US" sz="3600" dirty="0" err="1" smtClean="0">
                <a:latin typeface="NikoshBAN"/>
              </a:rPr>
              <a:t>মোবাইলঃ</a:t>
            </a:r>
            <a:r>
              <a:rPr lang="en-US" sz="3600" dirty="0" smtClean="0">
                <a:latin typeface="NikoshBAN"/>
              </a:rPr>
              <a:t> ০১৭১৭-০১৬৭৯৫</a:t>
            </a:r>
          </a:p>
          <a:p>
            <a:r>
              <a:rPr lang="en-US" sz="2000" dirty="0" smtClean="0">
                <a:latin typeface="NikoshBAN"/>
              </a:rPr>
              <a:t>E-mail: abusayedfulbari@gmail.com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623" y="821411"/>
            <a:ext cx="1745641" cy="1781246"/>
          </a:xfrm>
          <a:prstGeom prst="ellipse">
            <a:avLst/>
          </a:prstGeom>
          <a:ln>
            <a:noFill/>
          </a:ln>
          <a:effectLst>
            <a:softEdge rad="112500"/>
          </a:effectLst>
        </p:spPr>
      </p:pic>
      <p:sp>
        <p:nvSpPr>
          <p:cNvPr id="5" name="Rectangle 4"/>
          <p:cNvSpPr/>
          <p:nvPr/>
        </p:nvSpPr>
        <p:spPr>
          <a:xfrm>
            <a:off x="6400799" y="4110903"/>
            <a:ext cx="5351671" cy="2862322"/>
          </a:xfrm>
          <a:prstGeom prst="rect">
            <a:avLst/>
          </a:prstGeom>
          <a:solidFill>
            <a:schemeClr val="accent1">
              <a:lumMod val="40000"/>
              <a:lumOff val="60000"/>
            </a:schemeClr>
          </a:solidFill>
          <a:effectLst>
            <a:glow rad="228600">
              <a:schemeClr val="accent2">
                <a:satMod val="175000"/>
                <a:alpha val="40000"/>
              </a:schemeClr>
            </a:glow>
          </a:effectLst>
          <a:scene3d>
            <a:camera prst="orthographicFront"/>
            <a:lightRig rig="threePt" dir="t"/>
          </a:scene3d>
          <a:sp3d>
            <a:bevelT/>
          </a:sp3d>
        </p:spPr>
        <p:txBody>
          <a:bodyPr wrap="square">
            <a:spAutoFit/>
          </a:bodyPr>
          <a:lstStyle/>
          <a:p>
            <a:r>
              <a:rPr lang="en-US" sz="3600" b="1" dirty="0" smtClean="0">
                <a:latin typeface="NikoshBAN" panose="02000000000000000000" pitchFamily="2" charset="0"/>
                <a:cs typeface="NikoshBAN" panose="02000000000000000000" pitchFamily="2" charset="0"/>
              </a:rPr>
              <a:t>শ্রেনী</a:t>
            </a:r>
            <a:r>
              <a:rPr lang="bn-IN" sz="3600" b="1" dirty="0" smtClean="0">
                <a:latin typeface="NikoshBAN" panose="02000000000000000000" pitchFamily="2" charset="0"/>
                <a:cs typeface="NikoshBAN" panose="02000000000000000000" pitchFamily="2" charset="0"/>
              </a:rPr>
              <a:t>ঃ </a:t>
            </a:r>
            <a:r>
              <a:rPr lang="en-US" sz="3600" b="1" dirty="0" smtClean="0">
                <a:latin typeface="NikoshBAN" panose="02000000000000000000" pitchFamily="2" charset="0"/>
                <a:cs typeface="NikoshBAN" panose="02000000000000000000" pitchFamily="2" charset="0"/>
              </a:rPr>
              <a:t>৮ম </a:t>
            </a:r>
            <a:endParaRPr lang="bn-IN" sz="3600" b="1" dirty="0" smtClean="0">
              <a:latin typeface="NikoshBAN" panose="02000000000000000000" pitchFamily="2" charset="0"/>
              <a:cs typeface="NikoshBAN" panose="02000000000000000000" pitchFamily="2" charset="0"/>
            </a:endParaRPr>
          </a:p>
          <a:p>
            <a:r>
              <a:rPr lang="en-US" sz="3600" b="1" dirty="0" smtClean="0">
                <a:latin typeface="NikoshBAN" panose="02000000000000000000" pitchFamily="2" charset="0"/>
                <a:cs typeface="NikoshBAN" panose="02000000000000000000" pitchFamily="2" charset="0"/>
              </a:rPr>
              <a:t>বিষয়ঃ তথ্য </a:t>
            </a:r>
            <a:r>
              <a:rPr lang="en-US" sz="3600" b="1" dirty="0">
                <a:latin typeface="NikoshBAN" panose="02000000000000000000" pitchFamily="2" charset="0"/>
                <a:cs typeface="NikoshBAN" panose="02000000000000000000" pitchFamily="2" charset="0"/>
              </a:rPr>
              <a:t>ও যোগাযোগ প্রযুক্তি</a:t>
            </a:r>
          </a:p>
          <a:p>
            <a:r>
              <a:rPr lang="en-US" sz="3600" b="1" dirty="0">
                <a:latin typeface="NikoshBAN" panose="02000000000000000000" pitchFamily="2" charset="0"/>
                <a:cs typeface="NikoshBAN" panose="02000000000000000000" pitchFamily="2" charset="0"/>
              </a:rPr>
              <a:t>অধ্যায়ঃ </a:t>
            </a:r>
            <a:r>
              <a:rPr lang="bn-IN" sz="3600" b="1" dirty="0">
                <a:latin typeface="NikoshBAN" panose="02000000000000000000" pitchFamily="2" charset="0"/>
                <a:cs typeface="NikoshBAN" panose="02000000000000000000" pitchFamily="2" charset="0"/>
              </a:rPr>
              <a:t>3</a:t>
            </a:r>
            <a:r>
              <a:rPr lang="en-US" sz="3600" b="1" dirty="0" smtClean="0">
                <a:latin typeface="NikoshBAN" panose="02000000000000000000" pitchFamily="2" charset="0"/>
                <a:cs typeface="NikoshBAN" panose="02000000000000000000" pitchFamily="2" charset="0"/>
              </a:rPr>
              <a:t>য় </a:t>
            </a:r>
            <a:r>
              <a:rPr lang="bn-IN" sz="3600" b="1" dirty="0" smtClean="0">
                <a:latin typeface="NikoshBAN" panose="02000000000000000000" pitchFamily="2" charset="0"/>
                <a:cs typeface="NikoshBAN" panose="02000000000000000000" pitchFamily="2" charset="0"/>
              </a:rPr>
              <a:t>(</a:t>
            </a:r>
            <a:r>
              <a:rPr lang="en-US" sz="3600" b="1" dirty="0" smtClean="0">
                <a:latin typeface="NikoshBAN" panose="02000000000000000000" pitchFamily="2" charset="0"/>
                <a:cs typeface="NikoshBAN" panose="02000000000000000000" pitchFamily="2" charset="0"/>
              </a:rPr>
              <a:t>পাঠঃ ১</a:t>
            </a:r>
            <a:r>
              <a:rPr lang="bn-IN" sz="3600" b="1" dirty="0" smtClean="0">
                <a:latin typeface="NikoshBAN" panose="02000000000000000000" pitchFamily="2" charset="0"/>
                <a:cs typeface="NikoshBAN" panose="02000000000000000000" pitchFamily="2" charset="0"/>
              </a:rPr>
              <a:t>9)</a:t>
            </a:r>
            <a:r>
              <a:rPr lang="en-US" sz="3600" b="1" dirty="0" smtClean="0">
                <a:latin typeface="NikoshBAN" panose="02000000000000000000" pitchFamily="2" charset="0"/>
                <a:cs typeface="NikoshBAN" panose="02000000000000000000" pitchFamily="2" charset="0"/>
              </a:rPr>
              <a:t>। </a:t>
            </a:r>
          </a:p>
          <a:p>
            <a:r>
              <a:rPr lang="en-US" sz="3600" b="1" dirty="0" err="1" smtClean="0">
                <a:latin typeface="NikoshBAN" panose="02000000000000000000" pitchFamily="2" charset="0"/>
                <a:cs typeface="NikoshBAN" panose="02000000000000000000" pitchFamily="2" charset="0"/>
              </a:rPr>
              <a:t>বিশেষ</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পাঠ:সাইবার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অপরাধ</a:t>
            </a:r>
            <a:r>
              <a:rPr lang="bn-IN" sz="3600" b="1" dirty="0" smtClean="0">
                <a:latin typeface="NikoshBAN" panose="02000000000000000000" pitchFamily="2" charset="0"/>
                <a:cs typeface="NikoshBAN" panose="02000000000000000000" pitchFamily="2" charset="0"/>
              </a:rPr>
              <a:t> </a:t>
            </a:r>
            <a:r>
              <a:rPr lang="en-US" sz="3600" b="1" dirty="0" smtClean="0">
                <a:latin typeface="NikoshBAN" panose="02000000000000000000" pitchFamily="2" charset="0"/>
                <a:cs typeface="NikoshBAN" panose="02000000000000000000" pitchFamily="2" charset="0"/>
              </a:rPr>
              <a:t>  </a:t>
            </a:r>
          </a:p>
          <a:p>
            <a:r>
              <a:rPr lang="en-US" sz="3600" b="1" dirty="0" smtClean="0">
                <a:latin typeface="NikoshBAN" panose="02000000000000000000" pitchFamily="2" charset="0"/>
                <a:cs typeface="NikoshBAN" panose="02000000000000000000" pitchFamily="2" charset="0"/>
              </a:rPr>
              <a:t>সময়ঃ ৫০ মিনিট।</a:t>
            </a:r>
            <a:endParaRPr lang="en-US" sz="3600" b="1"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4584" y="450931"/>
            <a:ext cx="3782822" cy="329756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9409596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657" y="2803115"/>
            <a:ext cx="5811865" cy="2398643"/>
          </a:xfrm>
          <a:prstGeom prst="rect">
            <a:avLst/>
          </a:prstGeom>
        </p:spPr>
      </p:pic>
      <p:sp>
        <p:nvSpPr>
          <p:cNvPr id="5" name="TextBox 4"/>
          <p:cNvSpPr txBox="1"/>
          <p:nvPr/>
        </p:nvSpPr>
        <p:spPr>
          <a:xfrm>
            <a:off x="1084881" y="991892"/>
            <a:ext cx="9453966" cy="707886"/>
          </a:xfrm>
          <a:prstGeom prst="rect">
            <a:avLst/>
          </a:prstGeom>
          <a:solidFill>
            <a:schemeClr val="accent1">
              <a:lumMod val="20000"/>
              <a:lumOff val="8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en-US" sz="4000" dirty="0" err="1" smtClean="0"/>
              <a:t>এসো</a:t>
            </a:r>
            <a:r>
              <a:rPr lang="en-US" sz="4000" dirty="0" smtClean="0"/>
              <a:t> </a:t>
            </a:r>
            <a:r>
              <a:rPr lang="en-US" sz="4000" dirty="0" err="1" smtClean="0"/>
              <a:t>আমরা</a:t>
            </a:r>
            <a:r>
              <a:rPr lang="en-US" sz="4000" dirty="0" smtClean="0"/>
              <a:t> </a:t>
            </a:r>
            <a:r>
              <a:rPr lang="en-US" sz="4000" dirty="0" err="1" smtClean="0"/>
              <a:t>সবাই</a:t>
            </a:r>
            <a:r>
              <a:rPr lang="en-US" sz="4000" dirty="0" smtClean="0"/>
              <a:t> </a:t>
            </a:r>
            <a:r>
              <a:rPr lang="en-US" sz="4000" dirty="0" err="1" smtClean="0"/>
              <a:t>সাইবার</a:t>
            </a:r>
            <a:r>
              <a:rPr lang="en-US" sz="4000" dirty="0" smtClean="0"/>
              <a:t> </a:t>
            </a:r>
            <a:r>
              <a:rPr lang="en-US" sz="4000" dirty="0" err="1" smtClean="0"/>
              <a:t>অপরাধের</a:t>
            </a:r>
            <a:r>
              <a:rPr lang="en-US" sz="4000" dirty="0" smtClean="0"/>
              <a:t> </a:t>
            </a:r>
            <a:r>
              <a:rPr lang="en-US" sz="4000" dirty="0" err="1" smtClean="0"/>
              <a:t>বিরুদ্ধে</a:t>
            </a:r>
            <a:r>
              <a:rPr lang="en-US" sz="4000" dirty="0" smtClean="0"/>
              <a:t> </a:t>
            </a:r>
            <a:r>
              <a:rPr lang="en-US" sz="4000" dirty="0" err="1" smtClean="0"/>
              <a:t>রুখে</a:t>
            </a:r>
            <a:r>
              <a:rPr lang="en-US" sz="4000" dirty="0" smtClean="0"/>
              <a:t> </a:t>
            </a:r>
            <a:r>
              <a:rPr lang="en-US" sz="4000" dirty="0" err="1" smtClean="0"/>
              <a:t>দাড়াই</a:t>
            </a:r>
            <a:r>
              <a:rPr lang="en-US" sz="4000" dirty="0" smtClean="0"/>
              <a:t> ।</a:t>
            </a:r>
            <a:endParaRPr lang="en-US" sz="4000" dirty="0"/>
          </a:p>
        </p:txBody>
      </p:sp>
    </p:spTree>
    <p:extLst>
      <p:ext uri="{BB962C8B-B14F-4D97-AF65-F5344CB8AC3E}">
        <p14:creationId xmlns:p14="http://schemas.microsoft.com/office/powerpoint/2010/main" val="30193436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64665" y="4390067"/>
            <a:ext cx="7792433" cy="1355640"/>
          </a:xfrm>
          <a:prstGeom prst="rect">
            <a:avLst/>
          </a:prstGeom>
          <a:solidFill>
            <a:srgbClr val="00B050"/>
          </a:solidFill>
          <a:scene3d>
            <a:camera prst="orthographicFront"/>
            <a:lightRig rig="threePt" dir="t"/>
          </a:scene3d>
          <a:sp3d>
            <a:bevelT w="139700" h="139700" prst="divot"/>
          </a:sp3d>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solidFill>
                  <a:schemeClr val="bg1"/>
                </a:solidFill>
                <a:latin typeface="NikoshBAN" pitchFamily="2" charset="0"/>
                <a:cs typeface="NikoshBAN" pitchFamily="2" charset="0"/>
              </a:rPr>
              <a:t>সাইবার অপরাধ রোধে তুমি কী কী সর্তকতা অবলম্বন করবে?</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725" y="523648"/>
            <a:ext cx="6222315" cy="2519780"/>
          </a:xfrm>
          <a:prstGeom prst="rect">
            <a:avLst/>
          </a:prstGeom>
        </p:spPr>
      </p:pic>
    </p:spTree>
    <p:extLst>
      <p:ext uri="{BB962C8B-B14F-4D97-AF65-F5344CB8AC3E}">
        <p14:creationId xmlns:p14="http://schemas.microsoft.com/office/powerpoint/2010/main" val="285854188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582" y="1804974"/>
            <a:ext cx="6141030" cy="3015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TextBox 2"/>
          <p:cNvSpPr txBox="1"/>
          <p:nvPr/>
        </p:nvSpPr>
        <p:spPr>
          <a:xfrm>
            <a:off x="1844297" y="108488"/>
            <a:ext cx="8229601" cy="144655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8800" dirty="0" err="1" smtClean="0">
                <a:latin typeface="NikoshBAN" panose="02000000000000000000" pitchFamily="2" charset="0"/>
                <a:cs typeface="NikoshBAN" panose="02000000000000000000" pitchFamily="2" charset="0"/>
              </a:rPr>
              <a:t>সবাইকে</a:t>
            </a:r>
            <a:r>
              <a:rPr lang="en-US" sz="8800" dirty="0" smtClean="0">
                <a:latin typeface="NikoshBAN" panose="02000000000000000000" pitchFamily="2" charset="0"/>
                <a:cs typeface="NikoshBAN" panose="02000000000000000000" pitchFamily="2" charset="0"/>
              </a:rPr>
              <a:t> </a:t>
            </a:r>
            <a:r>
              <a:rPr lang="en-US" sz="8800" dirty="0" err="1" smtClean="0">
                <a:latin typeface="NikoshBAN" panose="02000000000000000000" pitchFamily="2" charset="0"/>
                <a:cs typeface="NikoshBAN" panose="02000000000000000000" pitchFamily="2" charset="0"/>
              </a:rPr>
              <a:t>ধন্যবাদ</a:t>
            </a:r>
            <a:endParaRPr lang="en-US" sz="88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19974"/>
            <a:ext cx="12192000" cy="2038026"/>
          </a:xfrm>
          <a:prstGeom prst="rect">
            <a:avLst/>
          </a:prstGeom>
        </p:spPr>
      </p:pic>
    </p:spTree>
    <p:extLst>
      <p:ext uri="{BB962C8B-B14F-4D97-AF65-F5344CB8AC3E}">
        <p14:creationId xmlns:p14="http://schemas.microsoft.com/office/powerpoint/2010/main" val="179188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786" y="2070903"/>
            <a:ext cx="3743650" cy="26029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77" y="2070903"/>
            <a:ext cx="3514374" cy="272092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3471" y="2074068"/>
            <a:ext cx="3495241" cy="27177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Rectangle 2" descr="Papyrus"/>
          <p:cNvSpPr txBox="1">
            <a:spLocks noChangeArrowheads="1"/>
          </p:cNvSpPr>
          <p:nvPr/>
        </p:nvSpPr>
        <p:spPr>
          <a:xfrm>
            <a:off x="2670784" y="564175"/>
            <a:ext cx="6019800" cy="471189"/>
          </a:xfrm>
          <a:prstGeom prst="rect">
            <a:avLst/>
          </a:prstGeom>
          <a:noFill/>
          <a:extLst/>
        </p:spPr>
        <p:txBody>
          <a:bodyPr numCol="1">
            <a:prstTxWarp prst="textPlain">
              <a:avLst/>
            </a:prstTxWarp>
            <a:normAutofit fontScale="82500" lnSpcReduction="20000"/>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err="1" smtClean="0">
                <a:ln/>
                <a:solidFill>
                  <a:srgbClr val="00CC00"/>
                </a:solidFill>
                <a:latin typeface="NikoshBAN" panose="02000000000000000000" pitchFamily="2" charset="0"/>
                <a:cs typeface="NikoshBAN" panose="02000000000000000000" pitchFamily="2" charset="0"/>
              </a:rPr>
              <a:t>নিচের</a:t>
            </a:r>
            <a:r>
              <a:rPr lang="en-US" sz="4000" b="1" dirty="0" smtClean="0">
                <a:ln/>
                <a:solidFill>
                  <a:srgbClr val="00CC00"/>
                </a:solidFill>
                <a:latin typeface="NikoshBAN" panose="02000000000000000000" pitchFamily="2" charset="0"/>
                <a:cs typeface="NikoshBAN" panose="02000000000000000000" pitchFamily="2" charset="0"/>
              </a:rPr>
              <a:t> </a:t>
            </a:r>
            <a:r>
              <a:rPr lang="en-US" sz="4000" b="1" dirty="0" err="1" smtClean="0">
                <a:ln/>
                <a:solidFill>
                  <a:srgbClr val="00CC00"/>
                </a:solidFill>
                <a:latin typeface="NikoshBAN" panose="02000000000000000000" pitchFamily="2" charset="0"/>
                <a:cs typeface="NikoshBAN" panose="02000000000000000000" pitchFamily="2" charset="0"/>
              </a:rPr>
              <a:t>ছবিগুলো</a:t>
            </a:r>
            <a:r>
              <a:rPr lang="en-US" sz="4000" b="1" dirty="0" smtClean="0">
                <a:ln/>
                <a:solidFill>
                  <a:srgbClr val="00CC00"/>
                </a:solidFill>
                <a:latin typeface="NikoshBAN" panose="02000000000000000000" pitchFamily="2" charset="0"/>
                <a:cs typeface="NikoshBAN" panose="02000000000000000000" pitchFamily="2" charset="0"/>
              </a:rPr>
              <a:t> </a:t>
            </a:r>
            <a:r>
              <a:rPr lang="bn-BD" sz="4000" b="1" dirty="0" smtClean="0">
                <a:ln/>
                <a:solidFill>
                  <a:srgbClr val="00CC00"/>
                </a:solidFill>
                <a:latin typeface="NikoshBAN" panose="02000000000000000000" pitchFamily="2" charset="0"/>
                <a:cs typeface="NikoshBAN" panose="02000000000000000000" pitchFamily="2" charset="0"/>
              </a:rPr>
              <a:t>মনোযোগ দিয়ে লক্ষ কর </a:t>
            </a:r>
            <a:endParaRPr lang="en-US" sz="4000" b="1" dirty="0">
              <a:ln/>
              <a:solidFill>
                <a:srgbClr val="00CC00"/>
              </a:solidFill>
              <a:latin typeface="NikoshBAN" panose="02000000000000000000" pitchFamily="2" charset="0"/>
              <a:cs typeface="NikoshBAN" panose="02000000000000000000" pitchFamily="2" charset="0"/>
            </a:endParaRPr>
          </a:p>
        </p:txBody>
      </p:sp>
      <p:sp>
        <p:nvSpPr>
          <p:cNvPr id="7" name="TextBox 6"/>
          <p:cNvSpPr txBox="1"/>
          <p:nvPr/>
        </p:nvSpPr>
        <p:spPr>
          <a:xfrm>
            <a:off x="2670784" y="5365698"/>
            <a:ext cx="6536320" cy="923330"/>
          </a:xfrm>
          <a:prstGeom prst="rect">
            <a:avLst/>
          </a:prstGeom>
          <a:noFill/>
        </p:spPr>
        <p:txBody>
          <a:bodyPr wrap="square" rtlCol="0">
            <a:spAutoFit/>
          </a:bodyPr>
          <a:lstStyle/>
          <a:p>
            <a:pPr algn="ctr"/>
            <a:r>
              <a:rPr lang="en-US" sz="3600" b="1" dirty="0" err="1" smtClean="0">
                <a:ln/>
                <a:latin typeface="NikoshBAN" panose="02000000000000000000" pitchFamily="2" charset="0"/>
                <a:cs typeface="NikoshBAN" panose="02000000000000000000" pitchFamily="2" charset="0"/>
              </a:rPr>
              <a:t>আমরা</a:t>
            </a:r>
            <a:r>
              <a:rPr lang="en-US" sz="3600" b="1" dirty="0" smtClean="0">
                <a:ln/>
                <a:latin typeface="NikoshBAN" panose="02000000000000000000" pitchFamily="2" charset="0"/>
                <a:cs typeface="NikoshBAN" panose="02000000000000000000" pitchFamily="2" charset="0"/>
              </a:rPr>
              <a:t> </a:t>
            </a:r>
            <a:r>
              <a:rPr lang="en-US" sz="3600" b="1" dirty="0" err="1" smtClean="0">
                <a:ln/>
                <a:latin typeface="NikoshBAN" panose="02000000000000000000" pitchFamily="2" charset="0"/>
                <a:cs typeface="NikoshBAN" panose="02000000000000000000" pitchFamily="2" charset="0"/>
              </a:rPr>
              <a:t>কিসের</a:t>
            </a:r>
            <a:r>
              <a:rPr lang="en-US" sz="3600" b="1" dirty="0" smtClean="0">
                <a:ln/>
                <a:latin typeface="NikoshBAN" panose="02000000000000000000" pitchFamily="2" charset="0"/>
                <a:cs typeface="NikoshBAN" panose="02000000000000000000" pitchFamily="2" charset="0"/>
              </a:rPr>
              <a:t> </a:t>
            </a:r>
            <a:r>
              <a:rPr lang="en-US" sz="3600" b="1" dirty="0" err="1" smtClean="0">
                <a:ln/>
                <a:latin typeface="NikoshBAN" panose="02000000000000000000" pitchFamily="2" charset="0"/>
                <a:cs typeface="NikoshBAN" panose="02000000000000000000" pitchFamily="2" charset="0"/>
              </a:rPr>
              <a:t>ছবি</a:t>
            </a:r>
            <a:r>
              <a:rPr lang="en-US" sz="3600" b="1" dirty="0" smtClean="0">
                <a:ln/>
                <a:latin typeface="NikoshBAN" panose="02000000000000000000" pitchFamily="2" charset="0"/>
                <a:cs typeface="NikoshBAN" panose="02000000000000000000" pitchFamily="2" charset="0"/>
              </a:rPr>
              <a:t> </a:t>
            </a:r>
            <a:r>
              <a:rPr lang="en-US" sz="3600" b="1" dirty="0" err="1" smtClean="0">
                <a:ln/>
                <a:latin typeface="NikoshBAN" panose="02000000000000000000" pitchFamily="2" charset="0"/>
                <a:cs typeface="NikoshBAN" panose="02000000000000000000" pitchFamily="2" charset="0"/>
              </a:rPr>
              <a:t>দেখলাম</a:t>
            </a:r>
            <a:r>
              <a:rPr lang="en-US" sz="3600" b="1" dirty="0" smtClean="0">
                <a:ln/>
                <a:latin typeface="NikoshBAN" panose="02000000000000000000" pitchFamily="2" charset="0"/>
                <a:cs typeface="NikoshBAN" panose="02000000000000000000" pitchFamily="2" charset="0"/>
              </a:rPr>
              <a:t>?</a:t>
            </a:r>
          </a:p>
          <a:p>
            <a:endParaRPr lang="en-US" dirty="0"/>
          </a:p>
        </p:txBody>
      </p:sp>
    </p:spTree>
    <p:extLst>
      <p:ext uri="{BB962C8B-B14F-4D97-AF65-F5344CB8AC3E}">
        <p14:creationId xmlns:p14="http://schemas.microsoft.com/office/powerpoint/2010/main" val="38335180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5865" y="288214"/>
            <a:ext cx="3125337" cy="923330"/>
          </a:xfrm>
          <a:prstGeom prst="rect">
            <a:avLst/>
          </a:prstGeom>
          <a:solidFill>
            <a:schemeClr val="accent2">
              <a:lumMod val="20000"/>
              <a:lumOff val="80000"/>
            </a:schemeClr>
          </a:solidFill>
        </p:spPr>
        <p:txBody>
          <a:bodyPr wrap="square" rtlCol="0">
            <a:spAutoFit/>
            <a:scene3d>
              <a:camera prst="orthographicFront"/>
              <a:lightRig rig="threePt" dir="t"/>
            </a:scene3d>
            <a:sp3d extrusionH="57150">
              <a:bevelT w="82550" h="38100" prst="coolSlant"/>
            </a:sp3d>
          </a:bodyPr>
          <a:lstStyle/>
          <a:p>
            <a:r>
              <a:rPr lang="en-US" sz="5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আজকের</a:t>
            </a:r>
            <a:r>
              <a:rPr lang="en-US"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a:t>
            </a:r>
            <a:r>
              <a:rPr lang="en-US"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584" y="1886414"/>
            <a:ext cx="7143750" cy="37147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52699798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00152" y="361715"/>
            <a:ext cx="3352800" cy="762000"/>
          </a:xfrm>
          <a:prstGeom prst="rect">
            <a:avLst/>
          </a:prstGeom>
          <a:solidFill>
            <a:schemeClr val="accent2">
              <a:lumMod val="20000"/>
              <a:lumOff val="80000"/>
            </a:schemeClr>
          </a:solidFill>
          <a:ln w="9525">
            <a:noFill/>
            <a:miter lim="800000"/>
            <a:headEnd/>
            <a:tailEnd/>
          </a:ln>
          <a:scene3d>
            <a:camera prst="orthographicFront"/>
            <a:lightRig rig="threePt" dir="t"/>
          </a:scene3d>
          <a:sp3d>
            <a:bevelT w="165100" prst="coolSlant"/>
          </a:sp3d>
        </p:spPr>
        <p:txBody>
          <a:bodyPr>
            <a:spAutoFit/>
          </a:bodyPr>
          <a:lstStyle/>
          <a:p>
            <a:pPr algn="ctr">
              <a:defRPr/>
            </a:pPr>
            <a:r>
              <a:rPr lang="bn-BD" sz="4000" u="sng" dirty="0">
                <a:solidFill>
                  <a:srgbClr val="FF0000"/>
                </a:solidFill>
                <a:effectLst>
                  <a:outerShdw blurRad="38100" dist="38100" dir="2700000" algn="tl">
                    <a:srgbClr val="000000"/>
                  </a:outerShdw>
                </a:effectLst>
                <a:latin typeface="NikoshBAN" panose="02000000000000000000" pitchFamily="2" charset="0"/>
                <a:cs typeface="NikoshBAN" panose="02000000000000000000" pitchFamily="2" charset="0"/>
              </a:rPr>
              <a:t>শিখনফল</a:t>
            </a:r>
            <a:r>
              <a:rPr lang="bn-BD" sz="4400" u="sng" dirty="0">
                <a:solidFill>
                  <a:srgbClr val="FF0000"/>
                </a:solidFill>
                <a:effectLst>
                  <a:outerShdw blurRad="38100" dist="38100" dir="2700000" algn="tl">
                    <a:srgbClr val="000000"/>
                  </a:outerShdw>
                </a:effectLst>
              </a:rPr>
              <a:t>  </a:t>
            </a:r>
            <a:endParaRPr lang="en-US" sz="4400" u="sng" dirty="0">
              <a:solidFill>
                <a:srgbClr val="FF0000"/>
              </a:solidFill>
              <a:latin typeface="Calibri" pitchFamily="34" charset="0"/>
              <a:cs typeface="Arial" charset="0"/>
            </a:endParaRPr>
          </a:p>
        </p:txBody>
      </p:sp>
      <p:sp>
        <p:nvSpPr>
          <p:cNvPr id="3" name="TextBox 2"/>
          <p:cNvSpPr txBox="1"/>
          <p:nvPr/>
        </p:nvSpPr>
        <p:spPr>
          <a:xfrm>
            <a:off x="688729" y="1872545"/>
            <a:ext cx="4887823"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bn-BD" sz="3600" b="1" dirty="0" smtClean="0">
                <a:ln/>
                <a:solidFill>
                  <a:schemeClr val="accent6">
                    <a:lumMod val="75000"/>
                  </a:schemeClr>
                </a:solidFill>
                <a:latin typeface="NikoshBAN" pitchFamily="2" charset="0"/>
                <a:cs typeface="NikoshBAN" pitchFamily="2" charset="0"/>
              </a:rPr>
              <a:t>এই পাঠ শেষে শিক্ষার্থীরা</a:t>
            </a:r>
            <a:r>
              <a:rPr lang="en-US" sz="3600" b="1" dirty="0" smtClean="0">
                <a:ln/>
                <a:solidFill>
                  <a:schemeClr val="accent6">
                    <a:lumMod val="75000"/>
                  </a:schemeClr>
                </a:solidFill>
                <a:latin typeface="NikoshBAN" pitchFamily="2" charset="0"/>
                <a:cs typeface="NikoshBAN" pitchFamily="2" charset="0"/>
              </a:rPr>
              <a:t>…</a:t>
            </a:r>
            <a:r>
              <a:rPr lang="bn-BD" sz="3600" b="1" dirty="0" smtClean="0">
                <a:ln/>
                <a:solidFill>
                  <a:schemeClr val="accent6">
                    <a:lumMod val="75000"/>
                  </a:schemeClr>
                </a:solidFill>
                <a:latin typeface="NikoshBAN" pitchFamily="2" charset="0"/>
                <a:cs typeface="NikoshBAN" pitchFamily="2" charset="0"/>
              </a:rPr>
              <a:t> </a:t>
            </a:r>
            <a:endParaRPr lang="en-US" sz="3600" b="1" dirty="0">
              <a:ln/>
              <a:solidFill>
                <a:schemeClr val="accent6">
                  <a:lumMod val="75000"/>
                </a:schemeClr>
              </a:solidFill>
              <a:latin typeface="NikoshBAN" pitchFamily="2" charset="0"/>
              <a:cs typeface="NikoshBAN" pitchFamily="2" charset="0"/>
            </a:endParaRPr>
          </a:p>
        </p:txBody>
      </p:sp>
      <p:sp>
        <p:nvSpPr>
          <p:cNvPr id="7" name="Rectangle 3"/>
          <p:cNvSpPr txBox="1">
            <a:spLocks noChangeArrowheads="1"/>
          </p:cNvSpPr>
          <p:nvPr/>
        </p:nvSpPr>
        <p:spPr>
          <a:xfrm>
            <a:off x="1645768" y="3267706"/>
            <a:ext cx="8707100" cy="2962613"/>
          </a:xfrm>
          <a:prstGeom prst="rect">
            <a:avLst/>
          </a:prstGeom>
          <a:solidFill>
            <a:schemeClr val="accent6">
              <a:lumMod val="60000"/>
              <a:lumOff val="40000"/>
            </a:schemeClr>
          </a:solidFill>
          <a:effectLst>
            <a:glow rad="228600">
              <a:schemeClr val="accent2">
                <a:satMod val="175000"/>
                <a:alpha val="40000"/>
              </a:schemeClr>
            </a:glow>
          </a:effectLst>
          <a:scene3d>
            <a:camera prst="orthographicFront"/>
            <a:lightRig rig="threePt" dir="t"/>
          </a:scene3d>
          <a:sp3d>
            <a:bevelT w="152400" h="50800" prst="softRound"/>
          </a:sp3d>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latin typeface="NikoshBAN" panose="02000000000000000000" pitchFamily="2" charset="0"/>
                <a:cs typeface="NikoshBAN" panose="02000000000000000000" pitchFamily="2" charset="0"/>
              </a:rPr>
              <a:t>সাইবার অপরাধ কি তা বলতে পারবে। </a:t>
            </a:r>
          </a:p>
          <a:p>
            <a:r>
              <a:rPr lang="bn-IN" sz="3200" dirty="0" smtClean="0">
                <a:latin typeface="NikoshBAN" panose="02000000000000000000" pitchFamily="2" charset="0"/>
                <a:cs typeface="NikoshBAN" panose="02000000000000000000" pitchFamily="2" charset="0"/>
              </a:rPr>
              <a:t>প্রচলিত কিছু সাইবার অপরাধ</a:t>
            </a:r>
            <a:r>
              <a:rPr lang="en-US" sz="3200" dirty="0" smtClean="0">
                <a:latin typeface="NikoshBAN" panose="02000000000000000000" pitchFamily="2" charset="0"/>
                <a:cs typeface="NikoshBAN" panose="02000000000000000000" pitchFamily="2" charset="0"/>
              </a:rPr>
              <a:t> চিহ্নিত করতে পারবে। </a:t>
            </a:r>
          </a:p>
          <a:p>
            <a:r>
              <a:rPr lang="bn-IN" sz="3200" dirty="0" smtClean="0">
                <a:latin typeface="NikoshBAN" panose="02000000000000000000" pitchFamily="2" charset="0"/>
                <a:cs typeface="NikoshBAN" panose="02000000000000000000" pitchFamily="2" charset="0"/>
              </a:rPr>
              <a:t>“সাইবার অপরাধ একটি শাস্তিযোগ্য অপরাধ”-তা ব্যাখ্যা </a:t>
            </a:r>
            <a:r>
              <a:rPr lang="en-US" sz="3200" dirty="0" smtClean="0">
                <a:latin typeface="NikoshBAN" panose="02000000000000000000" pitchFamily="2" charset="0"/>
                <a:cs typeface="NikoshBAN" panose="02000000000000000000" pitchFamily="2" charset="0"/>
              </a:rPr>
              <a:t>করতে পারবে।</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217852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750" y="175363"/>
            <a:ext cx="3691371" cy="523220"/>
          </a:xfrm>
          <a:prstGeom prst="rect">
            <a:avLst/>
          </a:prstGeom>
          <a:solidFill>
            <a:schemeClr val="accent4">
              <a:lumMod val="60000"/>
              <a:lumOff val="40000"/>
            </a:schemeClr>
          </a:solidFill>
        </p:spPr>
        <p:txBody>
          <a:bodyPr wrap="square" rtlCol="0">
            <a:spAutoFit/>
          </a:bodyPr>
          <a:lstStyle/>
          <a:p>
            <a:pPr algn="ctr"/>
            <a:r>
              <a:rPr lang="en-US" sz="2800" b="1" dirty="0" err="1" smtClean="0">
                <a:latin typeface="NikoshBAN" panose="02000000000000000000" pitchFamily="2" charset="0"/>
                <a:cs typeface="NikoshBAN" panose="02000000000000000000" pitchFamily="2" charset="0"/>
              </a:rPr>
              <a:t>পাঠ</a:t>
            </a:r>
            <a:r>
              <a:rPr lang="en-US" sz="2800" b="1" dirty="0" smtClean="0">
                <a:latin typeface="NikoshBAN" panose="02000000000000000000" pitchFamily="2" charset="0"/>
                <a:cs typeface="NikoshBAN" panose="02000000000000000000" pitchFamily="2" charset="0"/>
              </a:rPr>
              <a:t> উপস্খাপন-কাজ-১</a:t>
            </a:r>
            <a:endParaRPr lang="en-US" sz="2800" b="1" dirty="0">
              <a:latin typeface="NikoshBAN" panose="02000000000000000000" pitchFamily="2" charset="0"/>
              <a:cs typeface="NikoshBAN" panose="02000000000000000000" pitchFamily="2" charset="0"/>
            </a:endParaRPr>
          </a:p>
        </p:txBody>
      </p:sp>
      <p:sp>
        <p:nvSpPr>
          <p:cNvPr id="3" name="Rectangle 2"/>
          <p:cNvSpPr/>
          <p:nvPr/>
        </p:nvSpPr>
        <p:spPr>
          <a:xfrm>
            <a:off x="600933" y="4670178"/>
            <a:ext cx="2856872" cy="584775"/>
          </a:xfrm>
          <a:prstGeom prst="rect">
            <a:avLst/>
          </a:prstGeom>
          <a:solidFill>
            <a:schemeClr val="accent2">
              <a:lumMod val="40000"/>
              <a:lumOff val="60000"/>
            </a:schemeClr>
          </a:solidFill>
          <a:scene3d>
            <a:camera prst="orthographicFront"/>
            <a:lightRig rig="threePt" dir="t"/>
          </a:scene3d>
          <a:sp3d>
            <a:bevelT w="165100" prst="coolSlant"/>
          </a:sp3d>
        </p:spPr>
        <p:txBody>
          <a:bodyPr wrap="none">
            <a:spAutoFit/>
          </a:bodyPr>
          <a:lstStyle/>
          <a:p>
            <a:r>
              <a:rPr lang="as-IN" sz="3200" dirty="0">
                <a:latin typeface="NikoshBAN" panose="02000000000000000000" pitchFamily="2" charset="0"/>
                <a:cs typeface="NikoshBAN" panose="02000000000000000000" pitchFamily="2" charset="0"/>
              </a:rPr>
              <a:t>সাইবার </a:t>
            </a:r>
            <a:r>
              <a:rPr lang="as-IN" sz="3200" dirty="0" smtClean="0">
                <a:latin typeface="NikoshBAN" panose="02000000000000000000" pitchFamily="2" charset="0"/>
                <a:cs typeface="NikoshBAN" panose="02000000000000000000" pitchFamily="2" charset="0"/>
              </a:rPr>
              <a:t>অপরাধ</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endParaRPr lang="en-US" sz="3200" dirty="0"/>
          </a:p>
        </p:txBody>
      </p:sp>
      <p:sp>
        <p:nvSpPr>
          <p:cNvPr id="4" name="Rectangle 3"/>
          <p:cNvSpPr/>
          <p:nvPr/>
        </p:nvSpPr>
        <p:spPr>
          <a:xfrm>
            <a:off x="552387" y="5540107"/>
            <a:ext cx="10031104" cy="954107"/>
          </a:xfrm>
          <a:prstGeom prst="rect">
            <a:avLst/>
          </a:prstGeom>
          <a:solidFill>
            <a:schemeClr val="accent4">
              <a:lumMod val="75000"/>
            </a:schemeClr>
          </a:solidFill>
        </p:spPr>
        <p:txBody>
          <a:bodyPr wrap="square">
            <a:spAutoFit/>
          </a:bodyPr>
          <a:lstStyle/>
          <a:p>
            <a:r>
              <a:rPr lang="as-IN" sz="2800" dirty="0">
                <a:solidFill>
                  <a:schemeClr val="bg1"/>
                </a:solidFill>
                <a:latin typeface="NikoshBAN" panose="02000000000000000000" pitchFamily="2" charset="0"/>
                <a:cs typeface="NikoshBAN" panose="02000000000000000000" pitchFamily="2" charset="0"/>
              </a:rPr>
              <a:t>‘সাইবার অপরাধ’ বলতে ইন্টারনেট ব্যবহার করে যে অপরাধ করা হয়, তাকেই বোঝানো হয়। খুব সাধারন অর্থে সাইবার অপরাধ হলো যেকোন ধরনের অনৈতিক </a:t>
            </a:r>
            <a:r>
              <a:rPr lang="as-IN" sz="2800" dirty="0" smtClean="0">
                <a:solidFill>
                  <a:schemeClr val="bg1"/>
                </a:solidFill>
                <a:latin typeface="NikoshBAN" panose="02000000000000000000" pitchFamily="2" charset="0"/>
                <a:cs typeface="NikoshBAN" panose="02000000000000000000" pitchFamily="2" charset="0"/>
              </a:rPr>
              <a:t>কাজ</a:t>
            </a:r>
            <a:r>
              <a:rPr lang="en-US" sz="2800" dirty="0">
                <a:solidFill>
                  <a:schemeClr val="bg1"/>
                </a:solidFill>
                <a:latin typeface="NikoshBAN" panose="02000000000000000000" pitchFamily="2" charset="0"/>
                <a:cs typeface="NikoshBAN" panose="02000000000000000000" pitchFamily="2" charset="0"/>
              </a:rPr>
              <a:t> </a:t>
            </a:r>
            <a:r>
              <a:rPr lang="en-US" sz="2800" dirty="0" smtClean="0">
                <a:solidFill>
                  <a:schemeClr val="bg1"/>
                </a:solidFill>
                <a:latin typeface="NikoshBAN" panose="02000000000000000000" pitchFamily="2" charset="0"/>
                <a:cs typeface="NikoshBAN" panose="02000000000000000000" pitchFamily="2" charset="0"/>
              </a:rPr>
              <a:t>করা বোঝায়।</a:t>
            </a:r>
            <a:r>
              <a:rPr lang="as-IN" sz="2800" dirty="0" smtClean="0">
                <a:solidFill>
                  <a:schemeClr val="bg1"/>
                </a:solidFill>
                <a:latin typeface="NikoshBAN" panose="02000000000000000000" pitchFamily="2" charset="0"/>
                <a:cs typeface="NikoshBAN" panose="02000000000000000000" pitchFamily="2" charset="0"/>
              </a:rPr>
              <a:t> </a:t>
            </a:r>
            <a:endParaRPr lang="en-US" sz="2800" dirty="0">
              <a:solidFill>
                <a:schemeClr val="bg1"/>
              </a:solidFill>
              <a:latin typeface="NikoshBAN" panose="02000000000000000000" pitchFamily="2" charset="0"/>
              <a:cs typeface="NikoshBAN" panose="02000000000000000000" pitchFamily="2" charset="0"/>
            </a:endParaRPr>
          </a:p>
        </p:txBody>
      </p:sp>
      <p:sp>
        <p:nvSpPr>
          <p:cNvPr id="5" name="Rectangle 4"/>
          <p:cNvSpPr/>
          <p:nvPr/>
        </p:nvSpPr>
        <p:spPr>
          <a:xfrm>
            <a:off x="5007306" y="175363"/>
            <a:ext cx="2786340" cy="646331"/>
          </a:xfrm>
          <a:prstGeom prst="rect">
            <a:avLst/>
          </a:prstGeom>
          <a:solidFill>
            <a:schemeClr val="accent4">
              <a:lumMod val="50000"/>
            </a:schemeClr>
          </a:solidFill>
          <a:effectLst>
            <a:glow rad="228600">
              <a:schemeClr val="accent5">
                <a:satMod val="175000"/>
                <a:alpha val="40000"/>
              </a:schemeClr>
            </a:glow>
          </a:effectLst>
          <a:scene3d>
            <a:camera prst="orthographicFront"/>
            <a:lightRig rig="threePt" dir="t"/>
          </a:scene3d>
          <a:sp3d>
            <a:bevelT prst="convex"/>
          </a:sp3d>
        </p:spPr>
        <p:txBody>
          <a:bodyPr wrap="none">
            <a:spAutoFit/>
          </a:bodyPr>
          <a:lstStyle/>
          <a:p>
            <a:r>
              <a:rPr lang="bn-BD" sz="3600" b="1" dirty="0">
                <a:solidFill>
                  <a:schemeClr val="bg1"/>
                </a:solidFill>
                <a:latin typeface="NikoshBAN" pitchFamily="2" charset="0"/>
                <a:cs typeface="NikoshBAN" pitchFamily="2" charset="0"/>
              </a:rPr>
              <a:t>ছবিগুলো লক্ষ্য কর</a:t>
            </a:r>
            <a:endParaRPr lang="en-US" sz="36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37" y="1326429"/>
            <a:ext cx="5151617" cy="3058595"/>
          </a:xfrm>
          <a:prstGeom prst="ellipse">
            <a:avLst/>
          </a:prstGeom>
          <a:ln>
            <a:noFill/>
          </a:ln>
          <a:effectLst>
            <a:softEdge rad="112500"/>
          </a:effec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715" t="1739" r="3337" b="5471"/>
          <a:stretch/>
        </p:blipFill>
        <p:spPr>
          <a:xfrm>
            <a:off x="7186984" y="1326429"/>
            <a:ext cx="3506845" cy="38041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8323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9600" y="416917"/>
            <a:ext cx="3691371" cy="523220"/>
          </a:xfrm>
          <a:prstGeom prst="rect">
            <a:avLst/>
          </a:prstGeom>
          <a:solidFill>
            <a:schemeClr val="accent4">
              <a:lumMod val="60000"/>
              <a:lumOff val="40000"/>
            </a:schemeClr>
          </a:solidFill>
        </p:spPr>
        <p:txBody>
          <a:bodyPr wrap="square" rtlCol="0">
            <a:spAutoFit/>
          </a:bodyPr>
          <a:lstStyle/>
          <a:p>
            <a:pPr algn="ctr"/>
            <a:r>
              <a:rPr lang="en-US" sz="2800" b="1" dirty="0" err="1" smtClean="0">
                <a:latin typeface="NikoshBAN" panose="02000000000000000000" pitchFamily="2" charset="0"/>
                <a:cs typeface="NikoshBAN" panose="02000000000000000000" pitchFamily="2" charset="0"/>
              </a:rPr>
              <a:t>পাঠ</a:t>
            </a:r>
            <a:r>
              <a:rPr lang="en-US" sz="2800" b="1" dirty="0" smtClean="0">
                <a:latin typeface="NikoshBAN" panose="02000000000000000000" pitchFamily="2" charset="0"/>
                <a:cs typeface="NikoshBAN" panose="02000000000000000000" pitchFamily="2" charset="0"/>
              </a:rPr>
              <a:t> উপস্খাপন-কাজ-২</a:t>
            </a:r>
            <a:endParaRPr lang="en-US" sz="2800" b="1" dirty="0">
              <a:latin typeface="NikoshBAN" panose="02000000000000000000" pitchFamily="2" charset="0"/>
              <a:cs typeface="NikoshBAN" panose="02000000000000000000" pitchFamily="2" charset="0"/>
            </a:endParaRPr>
          </a:p>
        </p:txBody>
      </p:sp>
      <p:sp>
        <p:nvSpPr>
          <p:cNvPr id="3" name="Rectangle 2"/>
          <p:cNvSpPr/>
          <p:nvPr/>
        </p:nvSpPr>
        <p:spPr>
          <a:xfrm>
            <a:off x="4722415" y="260834"/>
            <a:ext cx="4232902" cy="646331"/>
          </a:xfrm>
          <a:prstGeom prst="rect">
            <a:avLst/>
          </a:prstGeom>
          <a:solidFill>
            <a:srgbClr val="92D050"/>
          </a:solidFill>
          <a:effectLst>
            <a:glow rad="228600">
              <a:schemeClr val="accent2">
                <a:satMod val="175000"/>
                <a:alpha val="40000"/>
              </a:schemeClr>
            </a:glow>
          </a:effectLst>
          <a:scene3d>
            <a:camera prst="orthographicFront"/>
            <a:lightRig rig="threePt" dir="t"/>
          </a:scene3d>
          <a:sp3d>
            <a:bevelT prst="convex"/>
          </a:sp3d>
        </p:spPr>
        <p:txBody>
          <a:bodyPr wrap="square">
            <a:spAutoFit/>
          </a:bodyPr>
          <a:lstStyle/>
          <a:p>
            <a:pPr algn="ctr"/>
            <a:r>
              <a:rPr lang="bn-BD" sz="3600" b="1" dirty="0">
                <a:solidFill>
                  <a:schemeClr val="bg1"/>
                </a:solidFill>
                <a:latin typeface="NikoshBAN" pitchFamily="2" charset="0"/>
                <a:cs typeface="NikoshBAN" pitchFamily="2" charset="0"/>
              </a:rPr>
              <a:t>ছবিগুলো লক্ষ্য কর</a:t>
            </a:r>
            <a:endParaRPr lang="en-US" sz="3600" b="1" dirty="0">
              <a:solidFill>
                <a:schemeClr val="bg1"/>
              </a:solidFill>
            </a:endParaRPr>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2180" r="1153" b="12153"/>
          <a:stretch/>
        </p:blipFill>
        <p:spPr>
          <a:xfrm>
            <a:off x="4722415" y="1791506"/>
            <a:ext cx="3571412" cy="28511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5271" y="1586544"/>
            <a:ext cx="3131654" cy="29993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939" y="1633196"/>
            <a:ext cx="3229032" cy="29527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p:cNvSpPr/>
          <p:nvPr/>
        </p:nvSpPr>
        <p:spPr>
          <a:xfrm>
            <a:off x="981939" y="5526971"/>
            <a:ext cx="10102688" cy="954107"/>
          </a:xfrm>
          <a:prstGeom prst="rect">
            <a:avLst/>
          </a:prstGeom>
          <a:solidFill>
            <a:schemeClr val="accent6">
              <a:lumMod val="50000"/>
            </a:schemeClr>
          </a:solidFill>
          <a:scene3d>
            <a:camera prst="orthographicFront"/>
            <a:lightRig rig="threePt" dir="t"/>
          </a:scene3d>
          <a:sp3d>
            <a:bevelT prst="relaxedInset"/>
          </a:sp3d>
        </p:spPr>
        <p:txBody>
          <a:bodyPr wrap="square">
            <a:spAutoFit/>
          </a:bodyPr>
          <a:lstStyle/>
          <a:p>
            <a:r>
              <a:rPr lang="bn-BD" sz="2800" spc="-300" dirty="0" smtClean="0">
                <a:ln w="0"/>
                <a:solidFill>
                  <a:schemeClr val="bg1"/>
                </a:solidFill>
                <a:latin typeface="NikoshBAN" panose="02000000000000000000" pitchFamily="2" charset="0"/>
                <a:cs typeface="NikoshBAN" panose="02000000000000000000" pitchFamily="2" charset="0"/>
              </a:rPr>
              <a:t>২০১৩ সালের ১৫ এপ্রিল তারিখে মার্কিন যুক্তরাষ্ট্রের বস্টন শহরে একটি ম্যারাথন</a:t>
            </a:r>
            <a:r>
              <a:rPr lang="bn-IN" sz="2800" spc="-300" dirty="0" smtClean="0">
                <a:ln w="0"/>
                <a:solidFill>
                  <a:schemeClr val="bg1"/>
                </a:solidFill>
                <a:latin typeface="NikoshBAN" panose="02000000000000000000" pitchFamily="2" charset="0"/>
                <a:cs typeface="NikoshBAN" panose="02000000000000000000" pitchFamily="2" charset="0"/>
              </a:rPr>
              <a:t> </a:t>
            </a:r>
            <a:r>
              <a:rPr lang="bn-BD" sz="2800" spc="-300" dirty="0" smtClean="0">
                <a:ln w="0"/>
                <a:solidFill>
                  <a:schemeClr val="bg1"/>
                </a:solidFill>
                <a:latin typeface="NikoshBAN" panose="02000000000000000000" pitchFamily="2" charset="0"/>
                <a:cs typeface="NikoshBAN" panose="02000000000000000000" pitchFamily="2" charset="0"/>
              </a:rPr>
              <a:t>দৌড়ের শেষে</a:t>
            </a:r>
            <a:r>
              <a:rPr lang="bn-IN" sz="2800" spc="-300" dirty="0" smtClean="0">
                <a:ln w="0"/>
                <a:solidFill>
                  <a:schemeClr val="bg1"/>
                </a:solidFill>
                <a:latin typeface="NikoshBAN" panose="02000000000000000000" pitchFamily="2" charset="0"/>
                <a:cs typeface="NikoshBAN" panose="02000000000000000000" pitchFamily="2" charset="0"/>
              </a:rPr>
              <a:t> উপস্থিত</a:t>
            </a:r>
            <a:r>
              <a:rPr lang="bn-BD" sz="2800" spc="-300" dirty="0" smtClean="0">
                <a:ln w="0"/>
                <a:solidFill>
                  <a:schemeClr val="bg1"/>
                </a:solidFill>
                <a:latin typeface="NikoshBAN" panose="02000000000000000000" pitchFamily="2" charset="0"/>
                <a:cs typeface="NikoshBAN" panose="02000000000000000000" pitchFamily="2" charset="0"/>
              </a:rPr>
              <a:t> দর্শকের মাঝে এ</a:t>
            </a:r>
            <a:r>
              <a:rPr lang="bn-IN" sz="2800" spc="-300" dirty="0" smtClean="0">
                <a:ln w="0"/>
                <a:solidFill>
                  <a:schemeClr val="bg1"/>
                </a:solidFill>
                <a:latin typeface="NikoshBAN" panose="02000000000000000000" pitchFamily="2" charset="0"/>
                <a:cs typeface="NikoshBAN" panose="02000000000000000000" pitchFamily="2" charset="0"/>
              </a:rPr>
              <a:t>কটা </a:t>
            </a:r>
            <a:r>
              <a:rPr lang="bn-BD" sz="2800" spc="-300" dirty="0" smtClean="0">
                <a:ln w="0"/>
                <a:solidFill>
                  <a:schemeClr val="bg1"/>
                </a:solidFill>
                <a:latin typeface="NikoshBAN" panose="02000000000000000000" pitchFamily="2" charset="0"/>
                <a:cs typeface="NikoshBAN" panose="02000000000000000000" pitchFamily="2" charset="0"/>
              </a:rPr>
              <a:t>বোমা বিষ্ফোর</a:t>
            </a:r>
            <a:r>
              <a:rPr lang="bn-IN" sz="2800" spc="-300" dirty="0" smtClean="0">
                <a:ln w="0"/>
                <a:solidFill>
                  <a:schemeClr val="bg1"/>
                </a:solidFill>
                <a:latin typeface="NikoshBAN" panose="02000000000000000000" pitchFamily="2" charset="0"/>
                <a:cs typeface="NikoshBAN" panose="02000000000000000000" pitchFamily="2" charset="0"/>
              </a:rPr>
              <a:t>ণ </a:t>
            </a:r>
            <a:r>
              <a:rPr lang="bn-BD" sz="2800" spc="-300" dirty="0" smtClean="0">
                <a:ln w="0"/>
                <a:solidFill>
                  <a:schemeClr val="bg1"/>
                </a:solidFill>
                <a:latin typeface="NikoshBAN" panose="02000000000000000000" pitchFamily="2" charset="0"/>
                <a:cs typeface="NikoshBAN" panose="02000000000000000000" pitchFamily="2" charset="0"/>
              </a:rPr>
              <a:t>হয়ে ৩ জন মারা যায় এবং </a:t>
            </a:r>
            <a:r>
              <a:rPr lang="bn-IN" sz="2800" spc="-300" dirty="0" smtClean="0">
                <a:ln w="0"/>
                <a:solidFill>
                  <a:schemeClr val="bg1"/>
                </a:solidFill>
                <a:latin typeface="NikoshBAN" panose="02000000000000000000" pitchFamily="2" charset="0"/>
                <a:cs typeface="NikoshBAN" panose="02000000000000000000" pitchFamily="2" charset="0"/>
              </a:rPr>
              <a:t>দুই </a:t>
            </a:r>
            <a:r>
              <a:rPr lang="bn-BD" sz="2800" spc="-300" dirty="0" smtClean="0">
                <a:ln w="0"/>
                <a:solidFill>
                  <a:schemeClr val="bg1"/>
                </a:solidFill>
                <a:latin typeface="NikoshBAN" panose="02000000000000000000" pitchFamily="2" charset="0"/>
                <a:cs typeface="NikoshBAN" panose="02000000000000000000" pitchFamily="2" charset="0"/>
              </a:rPr>
              <a:t>শ</a:t>
            </a:r>
            <a:r>
              <a:rPr lang="bn-IN" sz="2800" spc="-300" dirty="0" smtClean="0">
                <a:ln w="0"/>
                <a:solidFill>
                  <a:schemeClr val="bg1"/>
                </a:solidFill>
                <a:latin typeface="NikoshBAN" panose="02000000000000000000" pitchFamily="2" charset="0"/>
                <a:cs typeface="NikoshBAN" panose="02000000000000000000" pitchFamily="2" charset="0"/>
              </a:rPr>
              <a:t>তাধিক</a:t>
            </a:r>
            <a:r>
              <a:rPr lang="bn-BD" sz="2800" spc="-300" dirty="0" smtClean="0">
                <a:ln w="0"/>
                <a:solidFill>
                  <a:schemeClr val="bg1"/>
                </a:solidFill>
                <a:latin typeface="NikoshBAN" panose="02000000000000000000" pitchFamily="2" charset="0"/>
                <a:cs typeface="NikoshBAN" panose="02000000000000000000" pitchFamily="2" charset="0"/>
              </a:rPr>
              <a:t> আহত হয়।  </a:t>
            </a:r>
            <a:endParaRPr lang="en-US" sz="2800" spc="-300" dirty="0">
              <a:ln w="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29031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0223" y="273101"/>
            <a:ext cx="2494594" cy="584775"/>
          </a:xfrm>
          <a:prstGeom prst="rect">
            <a:avLst/>
          </a:prstGeom>
          <a:solidFill>
            <a:schemeClr val="accent4">
              <a:lumMod val="50000"/>
            </a:schemeClr>
          </a:solidFill>
          <a:effectLst>
            <a:glow rad="228600">
              <a:schemeClr val="accent5">
                <a:satMod val="175000"/>
                <a:alpha val="40000"/>
              </a:schemeClr>
            </a:glow>
          </a:effectLst>
          <a:scene3d>
            <a:camera prst="orthographicFront"/>
            <a:lightRig rig="threePt" dir="t"/>
          </a:scene3d>
          <a:sp3d>
            <a:bevelT prst="convex"/>
          </a:sp3d>
        </p:spPr>
        <p:txBody>
          <a:bodyPr wrap="none">
            <a:spAutoFit/>
          </a:bodyPr>
          <a:lstStyle/>
          <a:p>
            <a:r>
              <a:rPr lang="bn-BD" sz="3200" dirty="0">
                <a:solidFill>
                  <a:schemeClr val="bg1"/>
                </a:solidFill>
                <a:latin typeface="NikoshBAN" pitchFamily="2" charset="0"/>
                <a:cs typeface="NikoshBAN" pitchFamily="2" charset="0"/>
              </a:rPr>
              <a:t>ছবিগুলো লক্ষ্য কর</a:t>
            </a:r>
            <a:endParaRPr lang="en-US" sz="32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33" y="1802143"/>
            <a:ext cx="5044122" cy="33277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305" y="1802143"/>
            <a:ext cx="5068982" cy="34667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1119117" y="5751235"/>
            <a:ext cx="9405942" cy="954107"/>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r>
              <a:rPr lang="bn-BD" sz="2800" b="0" cap="none" spc="0" dirty="0" smtClean="0">
                <a:ln w="0"/>
                <a:solidFill>
                  <a:schemeClr val="tx1"/>
                </a:solidFill>
                <a:latin typeface="NikoshBAN" panose="02000000000000000000" pitchFamily="2" charset="0"/>
                <a:cs typeface="NikoshBAN" panose="02000000000000000000" pitchFamily="2" charset="0"/>
              </a:rPr>
              <a:t>২০১২ সালের সেপ্টেম্বরের ৩০ তারিখ চট্টগ্রামের রামুতে রাতের অন্ধকারে অসংখ্য বৌদ্ধবিহার পুড়িয়ে</a:t>
            </a:r>
            <a:r>
              <a:rPr lang="bn-IN" sz="2800" b="0" cap="none" spc="0" dirty="0" smtClean="0">
                <a:ln w="0"/>
                <a:solidFill>
                  <a:schemeClr val="tx1"/>
                </a:solidFill>
                <a:latin typeface="NikoshBAN" panose="02000000000000000000" pitchFamily="2" charset="0"/>
                <a:cs typeface="NikoshBAN" panose="02000000000000000000" pitchFamily="2" charset="0"/>
              </a:rPr>
              <a:t> </a:t>
            </a:r>
            <a:r>
              <a:rPr lang="bn-BD" sz="2800" b="0" cap="none" spc="0" dirty="0" smtClean="0">
                <a:ln w="0"/>
                <a:solidFill>
                  <a:schemeClr val="tx1"/>
                </a:solidFill>
                <a:latin typeface="NikoshBAN" panose="02000000000000000000" pitchFamily="2" charset="0"/>
                <a:cs typeface="NikoshBAN" panose="02000000000000000000" pitchFamily="2" charset="0"/>
              </a:rPr>
              <a:t>দে</a:t>
            </a:r>
            <a:r>
              <a:rPr lang="bn-IN" sz="2800" b="0" cap="none" spc="0" dirty="0" smtClean="0">
                <a:ln w="0"/>
                <a:solidFill>
                  <a:schemeClr val="tx1"/>
                </a:solidFill>
                <a:latin typeface="NikoshBAN" panose="02000000000000000000" pitchFamily="2" charset="0"/>
                <a:cs typeface="NikoshBAN" panose="02000000000000000000" pitchFamily="2" charset="0"/>
              </a:rPr>
              <a:t>ও</a:t>
            </a:r>
            <a:r>
              <a:rPr lang="bn-BD" sz="2800" b="0" cap="none" spc="0" dirty="0" smtClean="0">
                <a:ln w="0"/>
                <a:solidFill>
                  <a:schemeClr val="tx1"/>
                </a:solidFill>
                <a:latin typeface="NikoshBAN" panose="02000000000000000000" pitchFamily="2" charset="0"/>
                <a:cs typeface="NikoshBAN" panose="02000000000000000000" pitchFamily="2" charset="0"/>
              </a:rPr>
              <a:t>য়া</a:t>
            </a:r>
            <a:r>
              <a:rPr lang="bn-IN" sz="2800" b="0" cap="none" spc="0" dirty="0" smtClean="0">
                <a:ln w="0"/>
                <a:solidFill>
                  <a:schemeClr val="tx1"/>
                </a:solidFill>
                <a:latin typeface="NikoshBAN" panose="02000000000000000000" pitchFamily="2" charset="0"/>
                <a:cs typeface="NikoshBAN" panose="02000000000000000000" pitchFamily="2" charset="0"/>
              </a:rPr>
              <a:t>  </a:t>
            </a:r>
            <a:r>
              <a:rPr lang="bn-BD" sz="2800" b="0" cap="none" spc="0" dirty="0" smtClean="0">
                <a:ln w="0"/>
                <a:solidFill>
                  <a:schemeClr val="tx1"/>
                </a:solidFill>
                <a:latin typeface="NikoshBAN" panose="02000000000000000000" pitchFamily="2" charset="0"/>
                <a:cs typeface="NikoshBAN" panose="02000000000000000000" pitchFamily="2" charset="0"/>
              </a:rPr>
              <a:t>হয়েছিল।</a:t>
            </a:r>
            <a:endParaRPr lang="en-US" sz="2800" b="0" cap="none" spc="0" dirty="0">
              <a:ln w="0"/>
              <a:solidFill>
                <a:schemeClr val="tx1"/>
              </a:solidFill>
              <a:latin typeface="NikoshBAN" panose="02000000000000000000" pitchFamily="2" charset="0"/>
              <a:cs typeface="NikoshBAN" panose="02000000000000000000" pitchFamily="2" charset="0"/>
            </a:endParaRPr>
          </a:p>
        </p:txBody>
      </p:sp>
      <p:sp>
        <p:nvSpPr>
          <p:cNvPr id="6" name="TextBox 5"/>
          <p:cNvSpPr txBox="1"/>
          <p:nvPr/>
        </p:nvSpPr>
        <p:spPr>
          <a:xfrm>
            <a:off x="163139" y="401419"/>
            <a:ext cx="3691371" cy="584775"/>
          </a:xfrm>
          <a:prstGeom prst="rect">
            <a:avLst/>
          </a:prstGeom>
          <a:solidFill>
            <a:schemeClr val="accent4">
              <a:lumMod val="60000"/>
              <a:lumOff val="40000"/>
            </a:schemeClr>
          </a:solidFill>
        </p:spPr>
        <p:txBody>
          <a:bodyPr wrap="square" rtlCol="0">
            <a:spAutoFit/>
          </a:bodyPr>
          <a:lstStyle/>
          <a:p>
            <a:pPr algn="ctr"/>
            <a:r>
              <a:rPr lang="en-US" sz="3200" b="1" dirty="0" err="1" smtClean="0">
                <a:latin typeface="NikoshBAN" panose="02000000000000000000" pitchFamily="2" charset="0"/>
                <a:cs typeface="NikoshBAN" panose="02000000000000000000" pitchFamily="2" charset="0"/>
              </a:rPr>
              <a:t>পাঠ</a:t>
            </a:r>
            <a:r>
              <a:rPr lang="en-US" sz="3200" b="1" dirty="0" smtClean="0">
                <a:latin typeface="NikoshBAN" panose="02000000000000000000" pitchFamily="2" charset="0"/>
                <a:cs typeface="NikoshBAN" panose="02000000000000000000" pitchFamily="2" charset="0"/>
              </a:rPr>
              <a:t> উপস্খাপন-কাজ-৩</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65895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1413" y="151101"/>
            <a:ext cx="2849218" cy="707886"/>
          </a:xfrm>
          <a:prstGeom prst="rect">
            <a:avLst/>
          </a:prstGeom>
          <a:solidFill>
            <a:srgbClr val="00B050"/>
          </a:solidFill>
          <a:effectLst>
            <a:glow rad="228600">
              <a:schemeClr val="accent5">
                <a:satMod val="175000"/>
                <a:alpha val="40000"/>
              </a:schemeClr>
            </a:glow>
          </a:effectLst>
          <a:scene3d>
            <a:camera prst="orthographicFront"/>
            <a:lightRig rig="threePt" dir="t"/>
          </a:scene3d>
          <a:sp3d>
            <a:bevelT w="114300" prst="hardEdge"/>
          </a:sp3d>
        </p:spPr>
        <p:txBody>
          <a:bodyPr wrap="square">
            <a:spAutoFit/>
          </a:bodyPr>
          <a:lstStyle/>
          <a:p>
            <a:pPr algn="ctr"/>
            <a:r>
              <a:rPr lang="bn-IN" sz="4000" b="1" dirty="0" smtClean="0">
                <a:solidFill>
                  <a:schemeClr val="bg1"/>
                </a:solidFill>
                <a:latin typeface="NikoshBAN" pitchFamily="2" charset="0"/>
                <a:cs typeface="NikoshBAN" pitchFamily="2" charset="0"/>
              </a:rPr>
              <a:t>প্রতারণা</a:t>
            </a:r>
            <a:endParaRPr lang="en-US" sz="4000"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260" y="1532619"/>
            <a:ext cx="6589485" cy="2864757"/>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p:cNvSpPr/>
          <p:nvPr/>
        </p:nvSpPr>
        <p:spPr>
          <a:xfrm>
            <a:off x="1249293" y="4911763"/>
            <a:ext cx="9682564" cy="1077218"/>
          </a:xfrm>
          <a:prstGeom prst="rect">
            <a:avLst/>
          </a:prstGeom>
          <a:solidFill>
            <a:schemeClr val="accent3">
              <a:lumMod val="50000"/>
            </a:schemeClr>
          </a:solidFill>
        </p:spPr>
        <p:txBody>
          <a:bodyPr wrap="square">
            <a:spAutoFit/>
          </a:bodyPr>
          <a:lstStyle/>
          <a:p>
            <a:r>
              <a:rPr lang="en-US" sz="3200" b="1" dirty="0">
                <a:solidFill>
                  <a:schemeClr val="bg1"/>
                </a:solidFill>
                <a:latin typeface="NikoshBAN" panose="02000000000000000000" pitchFamily="2" charset="0"/>
                <a:cs typeface="NikoshBAN" panose="02000000000000000000" pitchFamily="2" charset="0"/>
              </a:rPr>
              <a:t>মোবাইল ফোন, </a:t>
            </a:r>
            <a:r>
              <a:rPr lang="en-US" sz="3200" b="1" dirty="0" smtClean="0">
                <a:solidFill>
                  <a:schemeClr val="bg1"/>
                </a:solidFill>
                <a:latin typeface="NikoshBAN" panose="02000000000000000000" pitchFamily="2" charset="0"/>
                <a:cs typeface="NikoshBAN" panose="02000000000000000000" pitchFamily="2" charset="0"/>
              </a:rPr>
              <a:t>ফেসবুক</a:t>
            </a:r>
            <a:r>
              <a:rPr lang="bn-IN" sz="3200" b="1" dirty="0" smtClean="0">
                <a:solidFill>
                  <a:schemeClr val="bg1"/>
                </a:solidFill>
                <a:latin typeface="NikoshBAN" panose="02000000000000000000" pitchFamily="2" charset="0"/>
                <a:cs typeface="NikoshBAN" panose="02000000000000000000" pitchFamily="2" charset="0"/>
              </a:rPr>
              <a:t> </a:t>
            </a:r>
            <a:r>
              <a:rPr lang="en-US" sz="3200" b="1" dirty="0" smtClean="0">
                <a:solidFill>
                  <a:schemeClr val="bg1"/>
                </a:solidFill>
                <a:latin typeface="NikoshBAN" panose="02000000000000000000" pitchFamily="2" charset="0"/>
                <a:cs typeface="NikoshBAN" panose="02000000000000000000" pitchFamily="2" charset="0"/>
              </a:rPr>
              <a:t>সহ </a:t>
            </a:r>
            <a:r>
              <a:rPr lang="en-US" sz="3200" b="1" dirty="0">
                <a:solidFill>
                  <a:schemeClr val="bg1"/>
                </a:solidFill>
                <a:latin typeface="NikoshBAN" panose="02000000000000000000" pitchFamily="2" charset="0"/>
                <a:cs typeface="NikoshBAN" panose="02000000000000000000" pitchFamily="2" charset="0"/>
              </a:rPr>
              <a:t>নানা সামাজিক যোগাযোগ মাধ্যম ব্যবহার করে নানাভাবে প্রতরণা করে।</a:t>
            </a:r>
          </a:p>
        </p:txBody>
      </p:sp>
      <p:sp>
        <p:nvSpPr>
          <p:cNvPr id="5" name="TextBox 4"/>
          <p:cNvSpPr txBox="1"/>
          <p:nvPr/>
        </p:nvSpPr>
        <p:spPr>
          <a:xfrm>
            <a:off x="139712" y="195684"/>
            <a:ext cx="3691371" cy="584775"/>
          </a:xfrm>
          <a:prstGeom prst="rect">
            <a:avLst/>
          </a:prstGeom>
          <a:solidFill>
            <a:schemeClr val="accent4">
              <a:lumMod val="60000"/>
              <a:lumOff val="40000"/>
            </a:schemeClr>
          </a:solidFill>
        </p:spPr>
        <p:txBody>
          <a:bodyPr wrap="square" rtlCol="0">
            <a:spAutoFit/>
          </a:bodyPr>
          <a:lstStyle/>
          <a:p>
            <a:pPr algn="ctr"/>
            <a:r>
              <a:rPr lang="en-US" sz="3200" b="1" dirty="0" err="1" smtClean="0">
                <a:latin typeface="NikoshBAN" panose="02000000000000000000" pitchFamily="2" charset="0"/>
                <a:cs typeface="NikoshBAN" panose="02000000000000000000" pitchFamily="2" charset="0"/>
              </a:rPr>
              <a:t>পাঠ</a:t>
            </a:r>
            <a:r>
              <a:rPr lang="en-US" sz="3200" b="1" dirty="0" smtClean="0">
                <a:latin typeface="NikoshBAN" panose="02000000000000000000" pitchFamily="2" charset="0"/>
                <a:cs typeface="NikoshBAN" panose="02000000000000000000" pitchFamily="2" charset="0"/>
              </a:rPr>
              <a:t> উপস্খাপন-কাজ-৪</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23607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496</Words>
  <Application>Microsoft Office PowerPoint</Application>
  <PresentationFormat>Widescreen</PresentationFormat>
  <Paragraphs>61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ABU SAYED</dc:creator>
  <cp:lastModifiedBy>ABU SAYED</cp:lastModifiedBy>
  <cp:revision>50</cp:revision>
  <dcterms:created xsi:type="dcterms:W3CDTF">2019-12-23T12:49:10Z</dcterms:created>
  <dcterms:modified xsi:type="dcterms:W3CDTF">2019-12-24T01:24:24Z</dcterms:modified>
</cp:coreProperties>
</file>