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7"/>
  </p:notesMasterIdLst>
  <p:sldIdLst>
    <p:sldId id="282" r:id="rId2"/>
    <p:sldId id="256" r:id="rId3"/>
    <p:sldId id="281" r:id="rId4"/>
    <p:sldId id="341" r:id="rId5"/>
    <p:sldId id="274" r:id="rId6"/>
    <p:sldId id="269" r:id="rId7"/>
    <p:sldId id="337" r:id="rId8"/>
    <p:sldId id="299" r:id="rId9"/>
    <p:sldId id="320" r:id="rId10"/>
    <p:sldId id="342" r:id="rId11"/>
    <p:sldId id="331" r:id="rId12"/>
    <p:sldId id="325" r:id="rId13"/>
    <p:sldId id="328" r:id="rId14"/>
    <p:sldId id="327" r:id="rId15"/>
    <p:sldId id="326" r:id="rId16"/>
    <p:sldId id="333" r:id="rId17"/>
    <p:sldId id="343" r:id="rId18"/>
    <p:sldId id="324" r:id="rId19"/>
    <p:sldId id="340" r:id="rId20"/>
    <p:sldId id="276" r:id="rId21"/>
    <p:sldId id="298" r:id="rId22"/>
    <p:sldId id="334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C"/>
    <a:srgbClr val="00CCFF"/>
    <a:srgbClr val="3333FF"/>
    <a:srgbClr val="CCFFFF"/>
    <a:srgbClr val="C2FFA3"/>
    <a:srgbClr val="CCFF66"/>
    <a:srgbClr val="99FF66"/>
    <a:srgbClr val="CCFF33"/>
    <a:srgbClr val="B3F1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296" y="-96"/>
      </p:cViewPr>
      <p:guideLst>
        <p:guide orient="horz" pos="22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5913-E6C3-4E51-A8A3-10C72388182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D7C1-5CD7-4D25-8C5E-40F3B236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3E5C-C145-4F31-BE6A-2D92A64C1C1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875" y="274212"/>
            <a:ext cx="3839667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মলিনা বিশ্বাস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মলি)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   মোবাইলঃ   ০১৭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৪৭৪৮৯৪৯২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9245" y="3746113"/>
            <a:ext cx="4732538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বিজ্ঞান  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দশম 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লবণ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সময়ঃ  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  <p:pic>
        <p:nvPicPr>
          <p:cNvPr id="6" name="Picture 2" descr="C:\Users\Tumpa\Desktop\M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776" y="274212"/>
            <a:ext cx="2155086" cy="208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88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27" y="2309751"/>
            <a:ext cx="8603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এসিডের প্রতিস্থাপনীয় হাইড্রোজেন পরমাণু কোনো ধাতু বা ধাতুর ন্যায় ক্রিয়াশীল মূলক দ্বারা আংশিক বা সম্পূর্নরূপে প্রতিস্থাপিত যে যৌগ উৎপন্ন করে তাকে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বলে।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29346" y="1233578"/>
            <a:ext cx="1905000" cy="681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3493" y="1263134"/>
            <a:ext cx="3390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লবণের প্রকারভেদ 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74074" y="2272145"/>
            <a:ext cx="8035636" cy="3505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হাইড্রোক্লোরিক এসিড থেকে উৎপন্ন লবণ - ক্লোরাইড লবণ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সালফিউরিক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থেকে উৎপন্ন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    - সালফেট লবণ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নাইট্রিক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থেকে উৎপন্ন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        - নাইট্রেট লবণ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কার্বনিক এসিড থেকে উৎপন্ন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        - কার্বনেট লবণ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9856" y="1894068"/>
            <a:ext cx="36229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NaOH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0"/>
              </a:spcBef>
              <a:defRPr/>
            </a:pP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KOH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0"/>
              </a:spcBef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CaO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0"/>
              </a:spcBef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Ca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(OH)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bn-BD" sz="3200" baseline="-25000" dirty="0">
              <a:latin typeface="Times New Roman" pitchFamily="18" charset="0"/>
              <a:cs typeface="NikoshBAN" pitchFamily="2" charset="0"/>
            </a:endParaRPr>
          </a:p>
          <a:p>
            <a:pPr lvl="0">
              <a:spcBef>
                <a:spcPct val="0"/>
              </a:spcBef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Al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bn-BD" sz="3200" baseline="-25000" dirty="0">
              <a:latin typeface="Times New Roman" pitchFamily="18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5614" y="856429"/>
            <a:ext cx="4544291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ক্ষারকের সংকেত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4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5055" y="216603"/>
            <a:ext cx="3325090" cy="681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এসিডের সংকেত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35929" y="2678667"/>
                <a:ext cx="2272144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HCl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𝑁𝑂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𝑆𝑂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929" y="2678667"/>
                <a:ext cx="2272144" cy="2062103"/>
              </a:xfrm>
              <a:prstGeom prst="rect">
                <a:avLst/>
              </a:prstGeom>
              <a:blipFill rotWithShape="1">
                <a:blip r:embed="rId2"/>
                <a:stretch>
                  <a:fillRect t="-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9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5527" y="2302394"/>
                <a:ext cx="836814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ক্ষারক  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এসিড                লবণ             পানি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bn-IN" sz="3200" dirty="0" smtClean="0">
                    <a:latin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→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dirty="0" err="1" smtClean="0">
                    <a:latin typeface="Century Gothic"/>
                  </a:rPr>
                  <a:t>NaCl</a:t>
                </a:r>
                <a:r>
                  <a:rPr lang="en-US" sz="3200" dirty="0" smtClean="0">
                    <a:latin typeface="Century Gothic"/>
                  </a:rPr>
                  <a:t>   </a:t>
                </a:r>
                <a:r>
                  <a:rPr lang="bn-IN" sz="3200" dirty="0" smtClean="0">
                    <a:latin typeface="Century Gothic"/>
                  </a:rPr>
                  <a:t>   </a:t>
                </a:r>
                <a:r>
                  <a:rPr lang="en-US" sz="3200" dirty="0" smtClean="0">
                    <a:latin typeface="Century Gothic"/>
                  </a:rPr>
                  <a:t>+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sz="3200" dirty="0" smtClean="0">
                    <a:latin typeface="Century Gothic"/>
                  </a:rPr>
                  <a:t>  </a:t>
                </a:r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KOH    +  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𝑁𝑂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4000" dirty="0" smtClean="0">
                    <a:latin typeface="Century Gothic"/>
                    <a:cs typeface="Times New Roman" pitchFamily="18" charset="0"/>
                  </a:rPr>
                  <a:t>→</a:t>
                </a:r>
                <a:r>
                  <a:rPr lang="en-US" sz="3200" dirty="0" smtClean="0">
                    <a:latin typeface="Century Gothic"/>
                    <a:cs typeface="Times New Roman" pitchFamily="18" charset="0"/>
                  </a:rPr>
                  <a:t> K</a:t>
                </a:r>
                <a:r>
                  <a:rPr lang="en-US" sz="3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𝑁𝑂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Century Gothic"/>
                    <a:cs typeface="Times New Roman" pitchFamily="18" charset="0"/>
                  </a:rPr>
                  <a:t>      +</a:t>
                </a:r>
                <a:r>
                  <a:rPr lang="en-US" sz="32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𝑂</m:t>
                    </m:r>
                  </m:oMath>
                </a14:m>
                <a:endParaRPr lang="en-US" sz="3200" dirty="0" smtClean="0">
                  <a:latin typeface="Century Gothic"/>
                </a:endParaRPr>
              </a:p>
              <a:p>
                <a:r>
                  <a:rPr lang="en-US" sz="3200" dirty="0" smtClean="0">
                    <a:latin typeface="Century Gothic"/>
                  </a:rPr>
                  <a:t>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Ca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(OH)</a:t>
                </a:r>
                <a:r>
                  <a:rPr lang="en-US" sz="32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 smtClean="0">
                    <a:latin typeface="Century Gothic"/>
                  </a:rPr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𝑆𝑂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4000" dirty="0" smtClean="0">
                    <a:latin typeface="Century Gothic"/>
                    <a:cs typeface="Times New Roman" pitchFamily="18" charset="0"/>
                  </a:rPr>
                  <a:t>→</a:t>
                </a:r>
                <a:r>
                  <a:rPr lang="en-US" sz="3200" dirty="0" smtClean="0">
                    <a:latin typeface="Century Gothic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Century Gothic"/>
                    <a:cs typeface="Times New Roman" pitchFamily="18" charset="0"/>
                  </a:rPr>
                  <a:t>Ca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𝑆𝑂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𝑂</m:t>
                    </m:r>
                  </m:oMath>
                </a14:m>
                <a:endParaRPr lang="en-US" sz="3200" dirty="0">
                  <a:latin typeface="Century Gothic"/>
                </a:endParaRPr>
              </a:p>
              <a:p>
                <a:pPr lvl="0"/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+ 2HCl    </a:t>
                </a:r>
                <a:r>
                  <a:rPr lang="en-US" sz="4000" dirty="0" smtClean="0">
                    <a:latin typeface="Century Gothic"/>
                    <a:cs typeface="Times New Roman" pitchFamily="18" charset="0"/>
                  </a:rPr>
                  <a:t>→</a:t>
                </a:r>
                <a:r>
                  <a:rPr lang="en-US" sz="4000" dirty="0">
                    <a:latin typeface="Century Gothic"/>
                  </a:rPr>
                  <a:t> </a:t>
                </a:r>
                <a:r>
                  <a:rPr lang="en-US" sz="2800" dirty="0" err="1">
                    <a:latin typeface="Century Gothic"/>
                  </a:rPr>
                  <a:t>NaCl</a:t>
                </a:r>
                <a:r>
                  <a:rPr lang="en-US" sz="2800" dirty="0">
                    <a:latin typeface="Century Gothic"/>
                  </a:rPr>
                  <a:t>  </a:t>
                </a:r>
                <a:r>
                  <a:rPr lang="bn-IN" sz="2800" dirty="0" smtClean="0">
                    <a:latin typeface="Century Gothic"/>
                  </a:rPr>
                  <a:t>      </a:t>
                </a:r>
                <a:r>
                  <a:rPr lang="en-US" sz="2800" dirty="0" smtClean="0">
                    <a:latin typeface="Century Gothic"/>
                  </a:rPr>
                  <a:t> </a:t>
                </a:r>
                <a:r>
                  <a:rPr lang="en-US" sz="2800" dirty="0">
                    <a:latin typeface="Century Gothic"/>
                  </a:rPr>
                  <a:t>+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2800" dirty="0">
                    <a:latin typeface="Century Gothic"/>
                  </a:rPr>
                  <a:t> </a:t>
                </a:r>
                <a:r>
                  <a:rPr lang="en-US" sz="2800" dirty="0" smtClean="0">
                    <a:latin typeface="Century Gothic"/>
                  </a:rPr>
                  <a:t>+C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7" y="2302394"/>
                <a:ext cx="8368146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1895" t="-2600" b="-7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510330" y="1251649"/>
            <a:ext cx="55306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নিচের বিক্রিয়া গুলো লক্ষ করঃ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9841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82436" y="3228946"/>
                <a:ext cx="65532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Mg +   2HCl   </a:t>
                </a:r>
                <a:r>
                  <a:rPr lang="en-US" sz="3200" dirty="0" smtClean="0">
                    <a:latin typeface="Century Gothic"/>
                    <a:cs typeface="Times New Roman" pitchFamily="18" charset="0"/>
                  </a:rPr>
                  <a:t>→ Mg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𝐶𝑙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entury Gothic"/>
                    <a:cs typeface="NikoshBAN" pitchFamily="2" charset="0"/>
                  </a:rPr>
                  <a:t>↑</a:t>
                </a: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2800" dirty="0" smtClean="0">
                    <a:latin typeface="Century Gothic"/>
                    <a:cs typeface="NikoshBAN" pitchFamily="2" charset="0"/>
                  </a:rPr>
                  <a:t>Na  + 2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800" dirty="0" smtClean="0">
                    <a:latin typeface="Century Gothic"/>
                    <a:cs typeface="Times New Roman" pitchFamily="18" charset="0"/>
                  </a:rPr>
                  <a:t>→   </a:t>
                </a:r>
                <a:r>
                  <a:rPr lang="en-US" sz="2800" dirty="0" err="1" smtClean="0">
                    <a:latin typeface="Century Gothic"/>
                    <a:cs typeface="Times New Roman" pitchFamily="18" charset="0"/>
                  </a:rPr>
                  <a:t>NaCl</a:t>
                </a:r>
                <a:r>
                  <a:rPr lang="en-US" sz="2800" dirty="0" smtClean="0">
                    <a:latin typeface="Century Gothic"/>
                    <a:cs typeface="Times New Roman" pitchFamily="18" charset="0"/>
                  </a:rPr>
                  <a:t>       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entury Gothic"/>
                    <a:cs typeface="NikoshBAN" pitchFamily="2" charset="0"/>
                  </a:rPr>
                  <a:t>↑ </a:t>
                </a:r>
                <a:endParaRPr lang="en-US" sz="2800" dirty="0">
                  <a:latin typeface="Century Gothic"/>
                  <a:cs typeface="NikoshBAN" pitchFamily="2" charset="0"/>
                </a:endParaRPr>
              </a:p>
              <a:p>
                <a:pPr>
                  <a:spcBef>
                    <a:spcPct val="0"/>
                  </a:spcBef>
                  <a:defRPr/>
                </a:pP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36" y="3228946"/>
                <a:ext cx="6553200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2326" t="-6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82436" y="856429"/>
            <a:ext cx="6705600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ধাতু ও এসিডের মধ্যে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0681" y="1923641"/>
                <a:ext cx="8342483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খাবার লবণ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সোডিয়াম ক্লোরাইড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n w="11430"/>
                    <a:latin typeface="Times New Roman" pitchFamily="18" charset="0"/>
                    <a:cs typeface="Times New Roman" pitchFamily="18" charset="0"/>
                  </a:rPr>
                  <a:t>NaCl</a:t>
                </a:r>
                <a:endParaRPr lang="bn-IN" sz="3200" dirty="0" smtClean="0">
                  <a:ln w="11430"/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খাবার সোডা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= সোডিয়াম হাইড্রোজেন কার্বনেট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 err="1" smtClean="0">
                    <a:ln w="11430"/>
                    <a:latin typeface="Times New Roman" pitchFamily="18" charset="0"/>
                    <a:cs typeface="Times New Roman" pitchFamily="18" charset="0"/>
                  </a:rPr>
                  <a:t>NaH</a:t>
                </a:r>
                <a:r>
                  <a:rPr lang="en-US" sz="3200" dirty="0" err="1" smtClean="0">
                    <a:latin typeface="Century Gothic"/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সাবান 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= সোডিয়াম স্টিয়ারেট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11430"/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n w="11430"/>
                            <a:latin typeface="Cambria Math"/>
                            <a:cs typeface="NikoshBAN" pitchFamily="2" charset="0"/>
                          </a:rPr>
                          <m:t>17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11430"/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n w="11430"/>
                            <a:latin typeface="Cambria Math"/>
                            <a:cs typeface="NikoshBAN" pitchFamily="2" charset="0"/>
                          </a:rPr>
                          <m:t>35</m:t>
                        </m:r>
                      </m:sub>
                    </m:sSub>
                    <m:r>
                      <a:rPr lang="en-US" sz="3200" b="0" i="1" smtClean="0">
                        <a:ln w="11430"/>
                        <a:latin typeface="Cambria Math"/>
                        <a:cs typeface="NikoshBAN" pitchFamily="2" charset="0"/>
                      </a:rPr>
                      <m:t>𝐶𝑂𝑂𝑁𝑎</m:t>
                    </m:r>
                  </m:oMath>
                </a14:m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কাপড় কাচার সোডা = সোডিয়াম কার্বনেট 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n w="11430"/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en-US" sz="3200" dirty="0" err="1" smtClean="0">
                    <a:latin typeface="Century Gothic"/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 smtClean="0">
                    <a:ln w="11430"/>
                    <a:latin typeface="Times New Roman" pitchFamily="18" charset="0"/>
                    <a:cs typeface="Times New Roman" pitchFamily="18" charset="0"/>
                  </a:rPr>
                  <a:t>.10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𝑂</m:t>
                    </m:r>
                  </m:oMath>
                </a14:m>
                <a:endParaRPr lang="en-US" sz="3200" dirty="0">
                  <a:latin typeface="Century Gothic"/>
                </a:endParaRPr>
              </a:p>
              <a:p>
                <a:endParaRPr lang="bn-IN" sz="3200" dirty="0" smtClean="0">
                  <a:ln w="11430"/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তুঁতে 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= কপার সালফেট 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>
                    <a:ln w="11430"/>
                    <a:latin typeface="Times New Roman" pitchFamily="18" charset="0"/>
                    <a:cs typeface="Times New Roman" pitchFamily="18" charset="0"/>
                  </a:rPr>
                  <a:t>Cu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𝑆𝑂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en-US" sz="3200" dirty="0">
                    <a:ln w="11430"/>
                    <a:latin typeface="Times New Roman" pitchFamily="18" charset="0"/>
                    <a:cs typeface="Times New Roman" pitchFamily="18" charset="0"/>
                  </a:rPr>
                  <a:t>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𝑂</m:t>
                    </m:r>
                  </m:oMath>
                </a14:m>
                <a:endParaRPr lang="en-US" sz="3200" dirty="0">
                  <a:latin typeface="Century Gothic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81" y="1923641"/>
                <a:ext cx="8342483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1826" t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90681" y="152401"/>
            <a:ext cx="8453319" cy="1299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আমাদের দৈনন্দিন জীবনে ব্যবহৃত কয়েকটি লবণের নাম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7636" y="387927"/>
            <a:ext cx="6691746" cy="1064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কি কাজে লবণের ব্যবহার করা  হয় ? নিচের ভিডিওটি লক্ষ করঃ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214958"/>
              </p:ext>
            </p:extLst>
          </p:nvPr>
        </p:nvGraphicFramePr>
        <p:xfrm>
          <a:off x="4279900" y="3086100"/>
          <a:ext cx="584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Packager Shell Object" showAsIcon="1" r:id="rId3" imgW="584280" imgH="685800" progId="Package">
                  <p:embed/>
                </p:oleObj>
              </mc:Choice>
              <mc:Fallback>
                <p:oleObj name="Packager Shell Object" showAsIcon="1" r:id="rId3" imgW="5842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9900" y="3086100"/>
                        <a:ext cx="584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6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910" y="3592164"/>
            <a:ext cx="8340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১।  অগ্নি নিবারণ দ্রব হিসাবে এই লবণ ব্যবহৃত হয়। </a:t>
            </a:r>
          </a:p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২। বড় আকারের আগুন নিভানোতে না পারলেও ছোট আকারের আগুনকে খুব সহজে নিভানো যায়। </a:t>
            </a:r>
          </a:p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৩। ডিমের কুসুম মেঝে পড়ে ফেটে গেলে তা পরিস্কার হয়ে যায়।  </a:t>
            </a:r>
          </a:p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৪। ব্রাস বা তামার সরঞ্জাম খুব সহজে পরিস্কার করা যায়।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0800" y="770523"/>
            <a:ext cx="3948545" cy="681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লবণের ব্যবহার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Tumpa\Desktop\New folder (2)\images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93250"/>
            <a:ext cx="3048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9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268" y="2812863"/>
            <a:ext cx="86301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n w="11430"/>
                <a:latin typeface="NikoshBAN" pitchFamily="2" charset="0"/>
                <a:cs typeface="NikoshBAN" pitchFamily="2" charset="0"/>
              </a:rPr>
              <a:t>১। একটি বিকারে  সোডিয়াম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ক্লোরাইড এর দ্রবণ নিয়ে উহার মধ্যে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লাল বা নীল দুই ধরনের লিটমাসকে কাগজ ভিজাই । রঙ এর কোন পরিবর্তন করে না। এ থেকে বুঝা যায় </a:t>
            </a:r>
            <a:r>
              <a:rPr lang="bn-IN" sz="2800" dirty="0" smtClean="0">
                <a:ln w="11430"/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এর দ্রবণ অম্ল বা ক্ষার ধর্মী কোনটিই নয়। </a:t>
            </a:r>
          </a:p>
          <a:p>
            <a:r>
              <a:rPr lang="bn-IN" sz="2800" dirty="0" smtClean="0">
                <a:ln w="11430"/>
                <a:latin typeface="NikoshBAN" pitchFamily="2" charset="0"/>
                <a:cs typeface="NikoshBAN" pitchFamily="2" charset="0"/>
              </a:rPr>
              <a:t>২ । যদি এসিড ও ক্ষারের রাসায়নিক বিক্রিয়ায় ফলে লবণ উৎপন্ন হয় বলে লবণ সাধারণত নিরপেক্ষ যৌগিক পদার্থ । </a:t>
            </a:r>
          </a:p>
          <a:p>
            <a:r>
              <a:rPr lang="bn-IN" sz="2800" dirty="0" smtClean="0">
                <a:ln w="11430"/>
                <a:latin typeface="NikoshBAN" pitchFamily="2" charset="0"/>
                <a:cs typeface="NikoshBAN" pitchFamily="2" charset="0"/>
              </a:rPr>
              <a:t>৩। সোডিয়াম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ক্লোরাইড এর জলীয় দ্রবণ নিরপেক্ষ যৌগ তাই সোডিয়াম ক্লোরাইড এর জলীয় দ্রবণ লাল বা নীল লিটমাসের রঙ এর কোনো পরিবর্তন করে না। এ থেকে বুঝা যায় সোডিয়াম ক্লোরাইড একটি লবণ। </a:t>
            </a:r>
            <a:endParaRPr lang="bn-IN" sz="28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8059" y="362589"/>
            <a:ext cx="6199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Century Gothic"/>
              </a:rPr>
              <a:t> </a:t>
            </a:r>
            <a:r>
              <a:rPr lang="en-US" sz="3200" dirty="0" err="1" smtClean="0">
                <a:latin typeface="Century Gothic"/>
              </a:rPr>
              <a:t>NaCl</a:t>
            </a:r>
            <a:r>
              <a:rPr lang="en-US" sz="3200" dirty="0" smtClean="0">
                <a:latin typeface="Century Gothic"/>
              </a:rPr>
              <a:t> </a:t>
            </a:r>
            <a:r>
              <a:rPr lang="bn-IN" sz="3200" dirty="0" smtClean="0">
                <a:latin typeface="Century Gothic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যে একটি লবণ তার যৌক্তিক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প্রমাণঃ  </a:t>
            </a:r>
            <a:endParaRPr lang="en-US" sz="3200" dirty="0"/>
          </a:p>
        </p:txBody>
      </p:sp>
      <p:pic>
        <p:nvPicPr>
          <p:cNvPr id="2050" name="Picture 2" descr="C:\Users\Tumpa\Desktop\bik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2" y="1288472"/>
            <a:ext cx="1233055" cy="10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mpa\Desktop\New folder (2)\index6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085" y="1219199"/>
            <a:ext cx="1233489" cy="9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arallelogram 6"/>
          <p:cNvSpPr/>
          <p:nvPr/>
        </p:nvSpPr>
        <p:spPr>
          <a:xfrm>
            <a:off x="6954982" y="1135877"/>
            <a:ext cx="498763" cy="1441068"/>
          </a:xfrm>
          <a:prstGeom prst="parallelogram">
            <a:avLst/>
          </a:prstGeom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4698319" y="1468582"/>
            <a:ext cx="1162154" cy="1108363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6109855" y="1135876"/>
            <a:ext cx="526473" cy="1524391"/>
          </a:xfrm>
          <a:prstGeom prst="parallelogram">
            <a:avLst>
              <a:gd name="adj" fmla="val 2803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1018 L -0.02326 -0.10741 C -0.02864 -0.13009 -0.03784 -0.14305 -0.04878 -0.14629 C -0.06093 -0.14676 -0.0717 -0.13657 -0.08055 -0.11782 L -0.12205 -0.02824 " pathEditMode="relative" rAng="11187242" ptsTypes="FffFF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9907 L 0.00018 0.1488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5995 L -0.06181 -0.10208 C -0.075 -0.11134 -0.09341 -0.11389 -0.10938 -0.11273 C -0.13108 -0.10972 -0.14618 -0.10069 -0.15643 -0.08819 L -0.20747 -0.03171 " pathEditMode="relative" rAng="-11158567" ptsTypes="FffFF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7" grpId="1" animBg="1"/>
      <p:bldP spid="10" grpId="0" animBg="1"/>
      <p:bldP spid="11" grpId="0" animBg="1"/>
      <p:bldP spid="11" grpId="1" animBg="1"/>
      <p:bldP spid="1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mpa\Desktop\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92" y="1828801"/>
            <a:ext cx="6151418" cy="41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581" y="411125"/>
            <a:ext cx="2646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সু-স্বাগতম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735615" y="135992"/>
            <a:ext cx="4544291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35" y="2555611"/>
            <a:ext cx="80079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প্রশ্নঃ  ক্যালসিয়াম হাইড্রোক্সাইড এর সাথে </a:t>
            </a:r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সালফিউরিক এসিড বিক্রিয়া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করে কী উৎপন্ন হয় বিক্রিয়াসহ লিখ? </a:t>
            </a:r>
          </a:p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প্রশ্নঃ অ্যামোনিয়াম ক্লোরাইড এর সাথে সোডিয়াম হাইড্রোক্সাইড বিক্রিয়া করলে কী উৎপন্ন হয় বিক্রিয়াসহ লিখ?  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26" y="633623"/>
            <a:ext cx="3408219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46561" y="3113315"/>
            <a:ext cx="4862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 লবণের  নাম লিখ।</a:t>
            </a:r>
          </a:p>
        </p:txBody>
      </p:sp>
    </p:spTree>
    <p:extLst>
      <p:ext uri="{BB962C8B-B14F-4D97-AF65-F5344CB8AC3E}">
        <p14:creationId xmlns:p14="http://schemas.microsoft.com/office/powerpoint/2010/main" val="4314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9219" y="489788"/>
            <a:ext cx="3005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n w="11430"/>
                <a:latin typeface="NikoshBAN" pitchFamily="2" charset="0"/>
                <a:cs typeface="NikoshBAN" pitchFamily="2" charset="0"/>
              </a:rPr>
              <a:t>বহুনির্বাচনি প্রশ্ন</a:t>
            </a:r>
            <a:endParaRPr lang="bn-IN" sz="48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918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প্রশ্নঃআবির একদিন জিঙ্ক অক্সাইড ও হাইড্রোক্লোরিক এসিডের বিক্রিয়া ঘটালো।</a:t>
            </a:r>
          </a:p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১। বিক্রিয়াটিতে উৎপন্ন যৌগ হলো- </a:t>
            </a:r>
          </a:p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IN" sz="3200" dirty="0" smtClean="0">
                <a:ln w="11430"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লবণ          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ক্ষার</a:t>
            </a:r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পানি</a:t>
            </a:r>
          </a:p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 নিচের কোনটি সঠিক ? </a:t>
            </a:r>
          </a:p>
          <a:p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i, ii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খ 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i, iii.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ii., iii.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  ঘ </a:t>
            </a:r>
            <a:r>
              <a:rPr lang="en-US" sz="3200" dirty="0" err="1" smtClean="0">
                <a:ln w="11430"/>
                <a:latin typeface="Times New Roman" pitchFamily="18" charset="0"/>
                <a:cs typeface="Times New Roman" pitchFamily="18" charset="0"/>
              </a:rPr>
              <a:t>i.ii.,iii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২। কার্বনেটযুক্ত লবণের সাথে দ্বিতীয় যৌগটির বিক্রিয়া ঘটলে কী উৎপন্ন হয়? </a:t>
            </a:r>
          </a:p>
          <a:p>
            <a:pPr lvl="0"/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খ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IN" sz="3200" baseline="-250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গ  </a:t>
            </a:r>
            <a:r>
              <a:rPr lang="en-US" sz="3200" dirty="0" smtClean="0"/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IN" sz="3200" baseline="-250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       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ঘ 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/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34674" y="4465926"/>
            <a:ext cx="290946" cy="3602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854" y="328114"/>
            <a:ext cx="3103419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6496" y="2569686"/>
            <a:ext cx="710963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সালফিউরিক এসিড থেকে উৎপন্ন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লবণকে কী বলে 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কার্বনিক এসিড থেকে উৎপন্ন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লবণকে কী বলে 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ক্যালসিয়াম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সালফেট হলো কী 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এসিডের সাথে ধাতুর বিক্রিয়ায় কী উৎপন্ন হয়?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6109" y="507998"/>
            <a:ext cx="3283527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709" y="3173304"/>
            <a:ext cx="7973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প্রশ্নঃ এসিড , ক্ষারক ও লবণ এই যৌগসমূহের মধ্যে পার্থক্য করে আনবে।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4334" y="684250"/>
            <a:ext cx="316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 descr="C:\Users\Tumpa\Desktop\v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2" y="2566987"/>
            <a:ext cx="5597235" cy="386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83746" y="1144277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018" y="411124"/>
            <a:ext cx="417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চিত্র লক্ষ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Tumpa\Desktop\indexNM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52" y="1868199"/>
            <a:ext cx="3028950" cy="191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Tumpa\Desktop\imagesOP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72" y="1849148"/>
            <a:ext cx="2952750" cy="193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Tumpa\Desktop\indexL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0" y="4498395"/>
            <a:ext cx="3169154" cy="21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umpa\Desktop\nacl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72" y="4668980"/>
            <a:ext cx="29527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9180" y="5992739"/>
            <a:ext cx="6343002" cy="58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দেখে তোমরা বুঝতে পারছি 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2545" y="609601"/>
            <a:ext cx="3990110" cy="66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 গুলো লক্ষ করঃ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62545" y="2690152"/>
                <a:ext cx="5195455" cy="2357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Ca(OH)</a:t>
                </a:r>
                <a:r>
                  <a:rPr lang="en-US" sz="1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baseline="-250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bn-IN" sz="3600" baseline="-25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600" i="1" baseline="-2500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 baseline="-2500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600" i="1" baseline="-2500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IN" sz="3600" i="1" baseline="-2500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 baseline="-25000">
                            <a:latin typeface="Cambria Math"/>
                          </a:rPr>
                          <m:t>𝑆𝑂</m:t>
                        </m:r>
                      </m:e>
                      <m:sub>
                        <m:r>
                          <a:rPr lang="en-US" sz="3600" i="1" baseline="-2500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bn-IN" sz="3600" baseline="-25000" dirty="0" smtClean="0">
                    <a:latin typeface="Century Gothic"/>
                    <a:cs typeface="Times New Roman" pitchFamily="18" charset="0"/>
                  </a:rPr>
                  <a:t>→</a:t>
                </a:r>
                <a:r>
                  <a:rPr lang="en-US" sz="3600" baseline="-25000" dirty="0" err="1" smtClean="0">
                    <a:latin typeface="Century Gothic"/>
                    <a:cs typeface="Times New Roman" pitchFamily="18" charset="0"/>
                  </a:rPr>
                  <a:t>Ca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baseline="-2500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600" b="0" i="1" baseline="-25000" smtClean="0">
                            <a:latin typeface="Cambria Math"/>
                            <a:cs typeface="Times New Roman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3600" b="0" i="1" baseline="-25000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baseline="-25000" dirty="0" smtClean="0">
                    <a:latin typeface="Times New Roman" pitchFamily="18" charset="0"/>
                    <a:cs typeface="NikoshBAN" pitchFamily="2" charset="0"/>
                  </a:rPr>
                  <a:t>+2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baseline="-25000" dirty="0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b="0" i="1" baseline="-25000" dirty="0" smtClean="0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baseline="-25000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baseline="-25000" dirty="0" smtClean="0">
                    <a:latin typeface="Times New Roman" pitchFamily="18" charset="0"/>
                    <a:cs typeface="NikoshBAN" pitchFamily="2" charset="0"/>
                  </a:rPr>
                  <a:t>O</a:t>
                </a:r>
              </a:p>
              <a:p>
                <a:pPr>
                  <a:spcBef>
                    <a:spcPct val="0"/>
                  </a:spcBef>
                </a:pPr>
                <a:endParaRPr lang="bn-BD" sz="3600" baseline="-25000" dirty="0">
                  <a:latin typeface="Times New Roman" pitchFamily="18" charset="0"/>
                  <a:cs typeface="NikoshBAN" pitchFamily="2" charset="0"/>
                </a:endParaRPr>
              </a:p>
              <a:p>
                <a:pPr lvl="0">
                  <a:spcBef>
                    <a:spcPct val="0"/>
                  </a:spcBef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→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NaCl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0"/>
                  </a:spcBef>
                </a:pPr>
                <a:endParaRPr lang="bn-BD" sz="3600" dirty="0">
                  <a:latin typeface="NikoshBAN" pitchFamily="2" charset="0"/>
                  <a:cs typeface="NikoshBAN" pitchFamily="2" charset="0"/>
                </a:endParaRPr>
              </a:p>
              <a:p>
                <a:pPr lvl="0">
                  <a:spcBef>
                    <a:spcPct val="0"/>
                  </a:spcBef>
                </a:pPr>
                <a:endParaRPr lang="bn-BD" sz="3600" baseline="-25000" dirty="0">
                  <a:latin typeface="Times New Roman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45" y="2690152"/>
                <a:ext cx="5195455" cy="2357120"/>
              </a:xfrm>
              <a:prstGeom prst="rect">
                <a:avLst/>
              </a:prstGeom>
              <a:blipFill rotWithShape="1">
                <a:blip r:embed="rId2"/>
                <a:stretch>
                  <a:fillRect l="-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6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3602182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5418" y="2286045"/>
            <a:ext cx="11512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Tumpa\Desktop\indexC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73" y="3391263"/>
            <a:ext cx="3311237" cy="216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0582" y="845127"/>
            <a:ext cx="405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আচরনিক উদ্দেশ্য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727" y="2532849"/>
            <a:ext cx="82988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লবণ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২।লবণের প্রকারভেদ বলতে  পারবে।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।এসিড ও ক্ষারকের বিক্রিয়ার ফলে লবণ উৎপন্ন হয় তা ব্যাখ্যা করতে পারবে।  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৪।  </a:t>
            </a:r>
            <a:r>
              <a:rPr lang="en-US" sz="3200" dirty="0" err="1" smtClean="0">
                <a:latin typeface="Century Gothic"/>
              </a:rPr>
              <a:t>NaCl</a:t>
            </a:r>
            <a:r>
              <a:rPr lang="en-US" sz="3200" dirty="0" smtClean="0">
                <a:latin typeface="Century Gothic"/>
              </a:rPr>
              <a:t> </a:t>
            </a:r>
            <a:r>
              <a:rPr lang="bn-IN" sz="3200" dirty="0" smtClean="0">
                <a:latin typeface="Century Gothic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একটি লবণ তার যৌক্তিক প্রমাণ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9064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8634" y="6089613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ক্যালসিয়াম ক্লোরাইড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3113" y="2604043"/>
            <a:ext cx="23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ম্যাগনেসিয়াম ক্লোরাইড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275" y="2788709"/>
            <a:ext cx="166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ক্যালসিয়াম সালফেট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8799" y="6258594"/>
            <a:ext cx="4735876" cy="58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কি ল্যাবটরিতে দেখেছ?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Tumpa\Desktop\indexcas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9" y="340667"/>
            <a:ext cx="20955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umpa\Desktop\imagesmgc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44" y="207386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umpa\Desktop\indexCaC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6" y="36043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umpa\Desktop\nacl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06" y="34290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73440" y="5562806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সোডিয়াম ক্লোরাইড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9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3148" y="3132426"/>
            <a:ext cx="167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সোডিয়াম কার্বনেট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Tumpa\Desktop\Na2C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7" y="860282"/>
            <a:ext cx="28860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mpa\Desktop\imageskn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20" y="5840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83420" y="2898197"/>
            <a:ext cx="167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প্টাসিয়াম কার্বনেট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Tumpa\Desktop\indexL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6" y="4257675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umpa\Desktop\imagesm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155" y="3722110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488188" y="5966733"/>
            <a:ext cx="4735876" cy="58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কি ল্যাবটরিতে দেখেছ?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umpa\Desktop\index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591" y="5114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umpa\Desktop\indexBN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66" y="3698724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Tumpa\Desktop\indexNaO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33" y="78592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umpa\Desktop\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407079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88188" y="5966733"/>
            <a:ext cx="4735876" cy="58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কি ল্যাবটরিতে দেখেছ?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17013</TotalTime>
  <Words>844</Words>
  <Application>Microsoft Office PowerPoint</Application>
  <PresentationFormat>On-screen Show (4:3)</PresentationFormat>
  <Paragraphs>109</Paragraphs>
  <Slides>25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Tumpa</cp:lastModifiedBy>
  <cp:revision>1493</cp:revision>
  <dcterms:created xsi:type="dcterms:W3CDTF">2015-11-14T15:10:43Z</dcterms:created>
  <dcterms:modified xsi:type="dcterms:W3CDTF">2019-12-25T08:30:27Z</dcterms:modified>
</cp:coreProperties>
</file>