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468" r:id="rId2"/>
    <p:sldId id="525" r:id="rId3"/>
    <p:sldId id="540" r:id="rId4"/>
    <p:sldId id="476" r:id="rId5"/>
    <p:sldId id="477" r:id="rId6"/>
    <p:sldId id="481" r:id="rId7"/>
    <p:sldId id="482" r:id="rId8"/>
    <p:sldId id="483" r:id="rId9"/>
    <p:sldId id="567" r:id="rId10"/>
    <p:sldId id="568" r:id="rId11"/>
    <p:sldId id="569" r:id="rId12"/>
    <p:sldId id="548" r:id="rId13"/>
    <p:sldId id="487" r:id="rId14"/>
    <p:sldId id="502" r:id="rId15"/>
    <p:sldId id="573" r:id="rId16"/>
    <p:sldId id="574" r:id="rId17"/>
    <p:sldId id="549" r:id="rId18"/>
    <p:sldId id="576" r:id="rId19"/>
    <p:sldId id="577" r:id="rId20"/>
    <p:sldId id="579" r:id="rId21"/>
    <p:sldId id="580" r:id="rId22"/>
    <p:sldId id="545" r:id="rId23"/>
    <p:sldId id="582" r:id="rId24"/>
    <p:sldId id="498" r:id="rId25"/>
    <p:sldId id="508" r:id="rId26"/>
    <p:sldId id="509" r:id="rId27"/>
    <p:sldId id="514" r:id="rId28"/>
    <p:sldId id="526" r:id="rId29"/>
    <p:sldId id="518" r:id="rId30"/>
    <p:sldId id="533" r:id="rId31"/>
    <p:sldId id="534" r:id="rId32"/>
    <p:sldId id="535" r:id="rId33"/>
    <p:sldId id="562" r:id="rId34"/>
    <p:sldId id="520" r:id="rId35"/>
    <p:sldId id="571" r:id="rId36"/>
    <p:sldId id="58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E289"/>
    <a:srgbClr val="76D6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150E-FD65-4E55-A5E4-E02A82280D33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A08C0-A712-4CE4-92D3-527642026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7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tmp"/><Relationship Id="rId4" Type="http://schemas.openxmlformats.org/officeDocument/2006/relationships/image" Target="../media/image6.gif"/><Relationship Id="rId9" Type="http://schemas.openxmlformats.org/officeDocument/2006/relationships/image" Target="../media/image11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Z1PC8EOIAs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6nUNTiNMcNg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9.xml"/><Relationship Id="rId18" Type="http://schemas.openxmlformats.org/officeDocument/2006/relationships/slide" Target="slide29.xml"/><Relationship Id="rId3" Type="http://schemas.openxmlformats.org/officeDocument/2006/relationships/image" Target="../media/image5.jpeg"/><Relationship Id="rId21" Type="http://schemas.openxmlformats.org/officeDocument/2006/relationships/slide" Target="slide9.xml"/><Relationship Id="rId7" Type="http://schemas.openxmlformats.org/officeDocument/2006/relationships/slide" Target="slide5.xml"/><Relationship Id="rId12" Type="http://schemas.openxmlformats.org/officeDocument/2006/relationships/slide" Target="slide21.xml"/><Relationship Id="rId17" Type="http://schemas.openxmlformats.org/officeDocument/2006/relationships/slide" Target="slide20.xml"/><Relationship Id="rId2" Type="http://schemas.openxmlformats.org/officeDocument/2006/relationships/image" Target="../media/image4.jpeg"/><Relationship Id="rId16" Type="http://schemas.openxmlformats.org/officeDocument/2006/relationships/slide" Target="slide13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8.xml"/><Relationship Id="rId5" Type="http://schemas.openxmlformats.org/officeDocument/2006/relationships/hyperlink" Target="Ataur_Cl5_B&amp;G_Garo.pptx#-1,4,Slide 4" TargetMode="External"/><Relationship Id="rId15" Type="http://schemas.openxmlformats.org/officeDocument/2006/relationships/slide" Target="slide24.xml"/><Relationship Id="rId23" Type="http://schemas.openxmlformats.org/officeDocument/2006/relationships/slide" Target="slide12.xml"/><Relationship Id="rId10" Type="http://schemas.openxmlformats.org/officeDocument/2006/relationships/slide" Target="slide14.xml"/><Relationship Id="rId19" Type="http://schemas.openxmlformats.org/officeDocument/2006/relationships/slide" Target="slide33.xml"/><Relationship Id="rId4" Type="http://schemas.openxmlformats.org/officeDocument/2006/relationships/hyperlink" Target="http://www.fb.com/jrliton77" TargetMode="External"/><Relationship Id="rId9" Type="http://schemas.openxmlformats.org/officeDocument/2006/relationships/slide" Target="slide8.xml"/><Relationship Id="rId14" Type="http://schemas.openxmlformats.org/officeDocument/2006/relationships/slide" Target="slide25.xml"/><Relationship Id="rId22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jrliton77@gmail.com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5.xml"/><Relationship Id="rId9" Type="http://schemas.openxmlformats.org/officeDocument/2006/relationships/hyperlink" Target="http://www.fb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5.jpeg"/><Relationship Id="rId7" Type="http://schemas.openxmlformats.org/officeDocument/2006/relationships/slide" Target="slide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7.gif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2.jpeg"/><Relationship Id="rId5" Type="http://schemas.openxmlformats.org/officeDocument/2006/relationships/audio" Target="../media/audio4.wav"/><Relationship Id="rId10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19A04B-CB28-4DF0-9B27-10FFCD6ACA5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C56C2FEC-69CF-4562-B707-B0FDE6DAF915}"/>
              </a:ext>
            </a:extLst>
          </p:cNvPr>
          <p:cNvSpPr/>
          <p:nvPr/>
        </p:nvSpPr>
        <p:spPr>
          <a:xfrm>
            <a:off x="178157" y="247917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CAB1C589-1A03-42A3-B5DE-465913245217}"/>
              </a:ext>
            </a:extLst>
          </p:cNvPr>
          <p:cNvSpPr/>
          <p:nvPr/>
        </p:nvSpPr>
        <p:spPr>
          <a:xfrm>
            <a:off x="47116" y="71872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2478C886-0C72-46DC-A965-632B0DAAB236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2B7C43A1-63D4-4342-A6D3-1DCB4603636A}"/>
              </a:ext>
            </a:extLst>
          </p:cNvPr>
          <p:cNvSpPr/>
          <p:nvPr/>
        </p:nvSpPr>
        <p:spPr>
          <a:xfrm rot="5400000">
            <a:off x="11177183" y="59948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EAD18A9D-20BA-4802-8633-E76BA306063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18748D-F1F2-4DC5-AAE4-560B6BA991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" y="3445244"/>
            <a:ext cx="3048000" cy="341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E82922-03F7-4470-B8DA-6CDBCB0E2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62357" y="3445244"/>
            <a:ext cx="3085224" cy="3384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F:\New folder (2)\Animated gif\img8.gif">
            <a:extLst>
              <a:ext uri="{FF2B5EF4-FFF2-40B4-BE49-F238E27FC236}">
                <a16:creationId xmlns:a16="http://schemas.microsoft.com/office/drawing/2014/main" id="{F8666DFA-F340-4E66-BEFB-266F91F845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2632" y="2514195"/>
            <a:ext cx="3457407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>
            <a:extLst>
              <a:ext uri="{FF2B5EF4-FFF2-40B4-BE49-F238E27FC236}">
                <a16:creationId xmlns:a16="http://schemas.microsoft.com/office/drawing/2014/main" id="{D2119B94-B736-44F9-BB75-4C6574EA6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50160">
            <a:off x="9181786" y="2080753"/>
            <a:ext cx="2904116" cy="16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>
            <a:extLst>
              <a:ext uri="{FF2B5EF4-FFF2-40B4-BE49-F238E27FC236}">
                <a16:creationId xmlns:a16="http://schemas.microsoft.com/office/drawing/2014/main" id="{751B68E4-7B38-4F8C-8315-57EC3C86CC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732" y="4632714"/>
            <a:ext cx="2904116" cy="16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>
            <a:extLst>
              <a:ext uri="{FF2B5EF4-FFF2-40B4-BE49-F238E27FC236}">
                <a16:creationId xmlns:a16="http://schemas.microsoft.com/office/drawing/2014/main" id="{CC0C9041-7920-4B30-A4DA-78E1CA02AC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9" y="4667113"/>
            <a:ext cx="3673194" cy="20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>
            <a:extLst>
              <a:ext uri="{FF2B5EF4-FFF2-40B4-BE49-F238E27FC236}">
                <a16:creationId xmlns:a16="http://schemas.microsoft.com/office/drawing/2014/main" id="{8A10A06D-8936-4139-9F7B-B816E08818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06" y="2994810"/>
            <a:ext cx="3965794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>
            <a:extLst>
              <a:ext uri="{FF2B5EF4-FFF2-40B4-BE49-F238E27FC236}">
                <a16:creationId xmlns:a16="http://schemas.microsoft.com/office/drawing/2014/main" id="{726ED24D-DFB4-42F5-B91F-DB03D3EFC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532" y="3939734"/>
            <a:ext cx="3156961" cy="17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New folder (2)\Animated gif\img8.gif">
            <a:extLst>
              <a:ext uri="{FF2B5EF4-FFF2-40B4-BE49-F238E27FC236}">
                <a16:creationId xmlns:a16="http://schemas.microsoft.com/office/drawing/2014/main" id="{ADD925DF-77BE-4A41-B534-F288986959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212" y="4775429"/>
            <a:ext cx="4389314" cy="24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New folder (2)\Animated gif\img8.gif">
            <a:extLst>
              <a:ext uri="{FF2B5EF4-FFF2-40B4-BE49-F238E27FC236}">
                <a16:creationId xmlns:a16="http://schemas.microsoft.com/office/drawing/2014/main" id="{AD6BC3F8-699B-4E4D-8EA0-35B01378B9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120" y="2503702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New folder (2)\Animated gif\img8.gif">
            <a:extLst>
              <a:ext uri="{FF2B5EF4-FFF2-40B4-BE49-F238E27FC236}">
                <a16:creationId xmlns:a16="http://schemas.microsoft.com/office/drawing/2014/main" id="{37B80217-A9D8-426C-89A6-D93C29163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92" y="4524697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>
            <a:extLst>
              <a:ext uri="{FF2B5EF4-FFF2-40B4-BE49-F238E27FC236}">
                <a16:creationId xmlns:a16="http://schemas.microsoft.com/office/drawing/2014/main" id="{889DC9E8-BCEF-4647-8267-5D4CCC2E82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606" y="4906440"/>
            <a:ext cx="3965794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>
            <a:extLst>
              <a:ext uri="{FF2B5EF4-FFF2-40B4-BE49-F238E27FC236}">
                <a16:creationId xmlns:a16="http://schemas.microsoft.com/office/drawing/2014/main" id="{90EC718B-E454-464E-829B-98DFE90C8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861" y="3600381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F:\New folder (2)\Animated gif\img8.gif">
            <a:extLst>
              <a:ext uri="{FF2B5EF4-FFF2-40B4-BE49-F238E27FC236}">
                <a16:creationId xmlns:a16="http://schemas.microsoft.com/office/drawing/2014/main" id="{844FB93D-2628-488A-9E39-88EE66D59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2510" y="4896185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3870C7-9130-40BA-A7BC-DA070F7F0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047" y="338481"/>
            <a:ext cx="7534698" cy="623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CC84182-094D-4A36-8DC8-8D3261B56ABF}"/>
              </a:ext>
            </a:extLst>
          </p:cNvPr>
          <p:cNvSpPr/>
          <p:nvPr/>
        </p:nvSpPr>
        <p:spPr>
          <a:xfrm>
            <a:off x="10557574" y="6630989"/>
            <a:ext cx="1523502" cy="178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www.fb.com/jrliton77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F9AA38-DBFA-490A-B7F7-AC8C323398E9}"/>
              </a:ext>
            </a:extLst>
          </p:cNvPr>
          <p:cNvSpPr/>
          <p:nvPr/>
        </p:nvSpPr>
        <p:spPr>
          <a:xfrm>
            <a:off x="3906194" y="2689273"/>
            <a:ext cx="507251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1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400" b="1" kern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55CC21-4089-4780-AF0F-A5CD4A26FE0F}"/>
              </a:ext>
            </a:extLst>
          </p:cNvPr>
          <p:cNvSpPr txBox="1"/>
          <p:nvPr/>
        </p:nvSpPr>
        <p:spPr>
          <a:xfrm>
            <a:off x="2143064" y="1080859"/>
            <a:ext cx="866629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kern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kern="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kern="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kern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C047364-D1C0-4AA5-B895-2EECA335B0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75050" y="200935"/>
            <a:ext cx="1866584" cy="1515858"/>
          </a:xfrm>
          <a:prstGeom prst="rect">
            <a:avLst/>
          </a:prstGeom>
        </p:spPr>
      </p:pic>
      <p:sp>
        <p:nvSpPr>
          <p:cNvPr id="37" name="32-Point Star 7">
            <a:extLst>
              <a:ext uri="{FF2B5EF4-FFF2-40B4-BE49-F238E27FC236}">
                <a16:creationId xmlns:a16="http://schemas.microsoft.com/office/drawing/2014/main" id="{134E6EE8-45D9-4AF5-9F1D-C538B2A3A499}"/>
              </a:ext>
            </a:extLst>
          </p:cNvPr>
          <p:cNvSpPr/>
          <p:nvPr/>
        </p:nvSpPr>
        <p:spPr>
          <a:xfrm>
            <a:off x="62169" y="102461"/>
            <a:ext cx="2057400" cy="1524000"/>
          </a:xfrm>
          <a:prstGeom prst="star32">
            <a:avLst>
              <a:gd name="adj" fmla="val 2704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BAC6C72-7D02-4B0E-90F6-B916C37192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25" y="213600"/>
            <a:ext cx="7759800" cy="6485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30EEF7-2C30-4601-8ABD-A5E0A6AD3B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7861" y="-23512"/>
            <a:ext cx="6273217" cy="69375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B55DC9B-251D-491D-9D7F-D7D5FE30D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9671" y="-23511"/>
            <a:ext cx="6062801" cy="69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0F5D819-CB54-4410-9164-4D54CC105B28}"/>
              </a:ext>
            </a:extLst>
          </p:cNvPr>
          <p:cNvSpPr/>
          <p:nvPr/>
        </p:nvSpPr>
        <p:spPr>
          <a:xfrm>
            <a:off x="3360108" y="406677"/>
            <a:ext cx="5446037" cy="769441"/>
          </a:xfrm>
          <a:prstGeom prst="downArrow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ভাষা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A58FA-17D9-4FB1-ADD0-3C0C8DA815AD}"/>
              </a:ext>
            </a:extLst>
          </p:cNvPr>
          <p:cNvSpPr/>
          <p:nvPr/>
        </p:nvSpPr>
        <p:spPr>
          <a:xfrm>
            <a:off x="3519452" y="5979293"/>
            <a:ext cx="555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গারোদের নিজস্ব ভাষার নাম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আচিক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F9D4A5E9-6ACE-444D-83DB-91D156947B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50" y="1434626"/>
            <a:ext cx="4426037" cy="4212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4DE858-548D-4587-BFCA-F7B035AD3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101" y="1399700"/>
            <a:ext cx="4475808" cy="42604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8" name="Picture 7" descr="indffex.jpg">
            <a:extLst>
              <a:ext uri="{FF2B5EF4-FFF2-40B4-BE49-F238E27FC236}">
                <a16:creationId xmlns:a16="http://schemas.microsoft.com/office/drawing/2014/main" id="{38B26DC7-B37C-44BD-A94D-7AB6E7B5E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16" y="1525366"/>
            <a:ext cx="5465736" cy="3995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imagffes.jpg">
            <a:extLst>
              <a:ext uri="{FF2B5EF4-FFF2-40B4-BE49-F238E27FC236}">
                <a16:creationId xmlns:a16="http://schemas.microsoft.com/office/drawing/2014/main" id="{60E9F24D-33AD-48A1-AA15-190A26B4B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892" y="1515427"/>
            <a:ext cx="5237318" cy="3969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1C740405-8EDF-4769-A2BB-E544B1E81029}"/>
              </a:ext>
            </a:extLst>
          </p:cNvPr>
          <p:cNvSpPr/>
          <p:nvPr/>
        </p:nvSpPr>
        <p:spPr>
          <a:xfrm>
            <a:off x="3118016" y="412902"/>
            <a:ext cx="6078511" cy="882243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গারোদের ধর্ম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36455-1C39-4311-B2EA-19020F088010}"/>
              </a:ext>
            </a:extLst>
          </p:cNvPr>
          <p:cNvSpPr txBox="1"/>
          <p:nvPr/>
        </p:nvSpPr>
        <p:spPr>
          <a:xfrm>
            <a:off x="827494" y="5872951"/>
            <a:ext cx="475098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সাংসারেক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1268B-90BC-4739-9B2E-CE8E34FC27FD}"/>
              </a:ext>
            </a:extLst>
          </p:cNvPr>
          <p:cNvSpPr txBox="1"/>
          <p:nvPr/>
        </p:nvSpPr>
        <p:spPr>
          <a:xfrm>
            <a:off x="6488959" y="5837238"/>
            <a:ext cx="49231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খ্রিষ্ট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ধর্মাবল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ম্বী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623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7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A9E57-D9CA-4C4E-ACC8-12620BE36757}"/>
              </a:ext>
            </a:extLst>
          </p:cNvPr>
          <p:cNvSpPr txBox="1"/>
          <p:nvPr/>
        </p:nvSpPr>
        <p:spPr>
          <a:xfrm>
            <a:off x="3276600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79FAA-AC02-4736-88AD-4ECDE45CBFD2}"/>
              </a:ext>
            </a:extLst>
          </p:cNvPr>
          <p:cNvSpPr txBox="1"/>
          <p:nvPr/>
        </p:nvSpPr>
        <p:spPr>
          <a:xfrm>
            <a:off x="4114800" y="251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A83C724-937B-4887-95A0-08FC495042FD}"/>
              </a:ext>
            </a:extLst>
          </p:cNvPr>
          <p:cNvSpPr/>
          <p:nvPr/>
        </p:nvSpPr>
        <p:spPr>
          <a:xfrm>
            <a:off x="2625797" y="469897"/>
            <a:ext cx="6418377" cy="606756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2BB49D-3085-414E-89DD-56AA53E8A681}"/>
              </a:ext>
            </a:extLst>
          </p:cNvPr>
          <p:cNvSpPr/>
          <p:nvPr/>
        </p:nvSpPr>
        <p:spPr>
          <a:xfrm>
            <a:off x="852073" y="1287465"/>
            <a:ext cx="7142000" cy="4358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জনগোষ্ঠী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190AA6-C058-4C03-8242-37420424CAB2}"/>
              </a:ext>
            </a:extLst>
          </p:cNvPr>
          <p:cNvSpPr/>
          <p:nvPr/>
        </p:nvSpPr>
        <p:spPr>
          <a:xfrm>
            <a:off x="847802" y="1783029"/>
            <a:ext cx="7141999" cy="426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D49423-530F-450C-A26C-EC56C3497045}"/>
              </a:ext>
            </a:extLst>
          </p:cNvPr>
          <p:cNvSpPr/>
          <p:nvPr/>
        </p:nvSpPr>
        <p:spPr>
          <a:xfrm>
            <a:off x="830299" y="2529276"/>
            <a:ext cx="7159502" cy="435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জনগোষ্ঠী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 বাংলাদেশে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44DD77-79B5-48CA-9E7C-D25194C7E810}"/>
              </a:ext>
            </a:extLst>
          </p:cNvPr>
          <p:cNvSpPr/>
          <p:nvPr/>
        </p:nvSpPr>
        <p:spPr>
          <a:xfrm>
            <a:off x="830298" y="3016134"/>
            <a:ext cx="7159502" cy="426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তিব্বত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AF0605-C7DA-420C-9A16-C9F8F1999D23}"/>
              </a:ext>
            </a:extLst>
          </p:cNvPr>
          <p:cNvSpPr txBox="1"/>
          <p:nvPr/>
        </p:nvSpPr>
        <p:spPr>
          <a:xfrm>
            <a:off x="804013" y="4270667"/>
            <a:ext cx="109403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গারো জনগোষ্ঠী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18642F-3719-4FEC-9074-D0C5C7F438BC}"/>
              </a:ext>
            </a:extLst>
          </p:cNvPr>
          <p:cNvSpPr/>
          <p:nvPr/>
        </p:nvSpPr>
        <p:spPr>
          <a:xfrm>
            <a:off x="804013" y="5401062"/>
            <a:ext cx="718578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নিজস্ব ভাষা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AEB4F8-BEFD-4015-BDFF-50A9B7441462}"/>
              </a:ext>
            </a:extLst>
          </p:cNvPr>
          <p:cNvSpPr txBox="1"/>
          <p:nvPr/>
        </p:nvSpPr>
        <p:spPr>
          <a:xfrm>
            <a:off x="804013" y="3769408"/>
            <a:ext cx="718578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জনগোষ্ঠী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8512EB-2127-4581-B1B8-874D176425E4}"/>
              </a:ext>
            </a:extLst>
          </p:cNvPr>
          <p:cNvSpPr/>
          <p:nvPr/>
        </p:nvSpPr>
        <p:spPr>
          <a:xfrm>
            <a:off x="804012" y="5931292"/>
            <a:ext cx="71857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গারোদের নিজস্ব ভাষা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আচিক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2EF908F-4EA1-4050-8640-79B1100603DE}"/>
              </a:ext>
            </a:extLst>
          </p:cNvPr>
          <p:cNvSpPr/>
          <p:nvPr/>
        </p:nvSpPr>
        <p:spPr>
          <a:xfrm>
            <a:off x="9235034" y="417976"/>
            <a:ext cx="2415961" cy="50898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47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57" y="257064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55138-B65B-4936-BF60-8C1695598BAE}"/>
              </a:ext>
            </a:extLst>
          </p:cNvPr>
          <p:cNvSpPr txBox="1"/>
          <p:nvPr/>
        </p:nvSpPr>
        <p:spPr>
          <a:xfrm>
            <a:off x="1150027" y="5949346"/>
            <a:ext cx="3678684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 সমাজ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মাতৃতান্ত্রিক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reebordi+Correspondejjnt+24-9-2011-.jpg">
            <a:extLst>
              <a:ext uri="{FF2B5EF4-FFF2-40B4-BE49-F238E27FC236}">
                <a16:creationId xmlns:a16="http://schemas.microsoft.com/office/drawing/2014/main" id="{F08B9C1A-005C-4C19-ACCA-6E6FDDBAF4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0418" y="1492708"/>
            <a:ext cx="5024078" cy="18984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imggges.jpg">
            <a:extLst>
              <a:ext uri="{FF2B5EF4-FFF2-40B4-BE49-F238E27FC236}">
                <a16:creationId xmlns:a16="http://schemas.microsoft.com/office/drawing/2014/main" id="{ED185544-C499-4502-938E-68305E3B0E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2785" y="3933949"/>
            <a:ext cx="1231036" cy="12016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ight Arrow 11">
            <a:extLst>
              <a:ext uri="{FF2B5EF4-FFF2-40B4-BE49-F238E27FC236}">
                <a16:creationId xmlns:a16="http://schemas.microsoft.com/office/drawing/2014/main" id="{940CCBAC-9874-411A-91F3-936AEF5FFCC1}"/>
              </a:ext>
            </a:extLst>
          </p:cNvPr>
          <p:cNvSpPr/>
          <p:nvPr/>
        </p:nvSpPr>
        <p:spPr>
          <a:xfrm>
            <a:off x="7725801" y="5509611"/>
            <a:ext cx="522557" cy="3192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2">
            <a:extLst>
              <a:ext uri="{FF2B5EF4-FFF2-40B4-BE49-F238E27FC236}">
                <a16:creationId xmlns:a16="http://schemas.microsoft.com/office/drawing/2014/main" id="{F7D15F2D-254E-40EA-9252-335D12224424}"/>
              </a:ext>
            </a:extLst>
          </p:cNvPr>
          <p:cNvSpPr/>
          <p:nvPr/>
        </p:nvSpPr>
        <p:spPr>
          <a:xfrm>
            <a:off x="9805658" y="5502144"/>
            <a:ext cx="522557" cy="3097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99261-912A-4C71-98CC-5E917496DAF1}"/>
              </a:ext>
            </a:extLst>
          </p:cNvPr>
          <p:cNvSpPr txBox="1"/>
          <p:nvPr/>
        </p:nvSpPr>
        <p:spPr>
          <a:xfrm>
            <a:off x="6570144" y="5478895"/>
            <a:ext cx="82069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1FFD9-C502-4F45-9521-4774D8F09DBA}"/>
              </a:ext>
            </a:extLst>
          </p:cNvPr>
          <p:cNvSpPr txBox="1"/>
          <p:nvPr/>
        </p:nvSpPr>
        <p:spPr>
          <a:xfrm>
            <a:off x="8716309" y="5333316"/>
            <a:ext cx="82069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মেয়ে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3C087-AB2D-463C-B210-433A59144F76}"/>
              </a:ext>
            </a:extLst>
          </p:cNvPr>
          <p:cNvSpPr txBox="1"/>
          <p:nvPr/>
        </p:nvSpPr>
        <p:spPr>
          <a:xfrm>
            <a:off x="10572618" y="5473203"/>
            <a:ext cx="91187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নাতনী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D29E8F-720A-4A22-9B6F-5DF1D9A8A246}"/>
              </a:ext>
            </a:extLst>
          </p:cNvPr>
          <p:cNvSpPr txBox="1"/>
          <p:nvPr/>
        </p:nvSpPr>
        <p:spPr>
          <a:xfrm>
            <a:off x="1725419" y="5497262"/>
            <a:ext cx="252790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মা হলেন পরিবার ও সমাজ প্রধান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BB77756-2B23-443A-A4B6-2AB121E44ACE}"/>
              </a:ext>
            </a:extLst>
          </p:cNvPr>
          <p:cNvSpPr/>
          <p:nvPr/>
        </p:nvSpPr>
        <p:spPr>
          <a:xfrm>
            <a:off x="2514661" y="406512"/>
            <a:ext cx="7030185" cy="712160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সমাজ ব্যবস্থা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9A735F-9554-4DAC-9D2F-0711C3605B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71" y="3996453"/>
            <a:ext cx="1276630" cy="1144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24CCBC-87EC-4906-9EAC-F75F3118ED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706" y="3939027"/>
            <a:ext cx="1231036" cy="12016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46350Bandarban-ccom-pic-2.10.2014.jpg">
            <a:extLst>
              <a:ext uri="{FF2B5EF4-FFF2-40B4-BE49-F238E27FC236}">
                <a16:creationId xmlns:a16="http://schemas.microsoft.com/office/drawing/2014/main" id="{4198C5C1-37E2-443F-B034-6261DD99408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03" y="1492708"/>
            <a:ext cx="5024078" cy="36515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3F964D-690F-4AE6-90EA-566C60A5B313}"/>
              </a:ext>
            </a:extLst>
          </p:cNvPr>
          <p:cNvSpPr txBox="1"/>
          <p:nvPr/>
        </p:nvSpPr>
        <p:spPr>
          <a:xfrm>
            <a:off x="5228018" y="5937818"/>
            <a:ext cx="6040679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মায়ের সূত্র ধরেই দল, গোত্র ও বংশ গড়ে ওঠে।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64919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71F2D-FAFA-4CFD-A083-F7AE1566A9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76" y="3971500"/>
            <a:ext cx="4350562" cy="2332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59C9D4-0977-4982-89C7-159C6D6CE0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862" y="3928876"/>
            <a:ext cx="4379240" cy="2332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EF38BC-3785-4D97-996D-093E30B272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86" y="1253340"/>
            <a:ext cx="4326341" cy="23320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69DF22-3CA2-4F10-A804-8D887F40CB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483" y="1207321"/>
            <a:ext cx="4326341" cy="2418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7C621F88-AC78-44F9-89A9-D6390D79E5E5}"/>
              </a:ext>
            </a:extLst>
          </p:cNvPr>
          <p:cNvSpPr/>
          <p:nvPr/>
        </p:nvSpPr>
        <p:spPr>
          <a:xfrm>
            <a:off x="2563599" y="413848"/>
            <a:ext cx="7038325" cy="751119"/>
          </a:xfrm>
          <a:prstGeom prst="downArrow">
            <a:avLst/>
          </a:prstGeom>
          <a:solidFill>
            <a:srgbClr val="92D050"/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ব্যবস্থা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A7F9775-5C20-421D-8B14-FAD6A22D659A}"/>
              </a:ext>
            </a:extLst>
          </p:cNvPr>
          <p:cNvSpPr/>
          <p:nvPr/>
        </p:nvSpPr>
        <p:spPr>
          <a:xfrm>
            <a:off x="686752" y="194185"/>
            <a:ext cx="2150942" cy="78268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ভিডিওটি দেখি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5045BCFA-E806-41AA-8947-D0C45087E772}"/>
              </a:ext>
            </a:extLst>
          </p:cNvPr>
          <p:cNvSpPr/>
          <p:nvPr/>
        </p:nvSpPr>
        <p:spPr>
          <a:xfrm>
            <a:off x="8341643" y="380844"/>
            <a:ext cx="3738446" cy="54575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ভিডিওটি দেখতে এখানে ক্লিক করুন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8" name="Picture 7" descr="2016021311ff2036.png">
            <a:extLst>
              <a:ext uri="{FF2B5EF4-FFF2-40B4-BE49-F238E27FC236}">
                <a16:creationId xmlns:a16="http://schemas.microsoft.com/office/drawing/2014/main" id="{5D4A67C2-71C2-4176-A9C1-6F0EC79335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46" y="1137141"/>
            <a:ext cx="3650568" cy="1400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D3F6FC-66A6-4EB1-AF7C-63BAFC770DFD}"/>
              </a:ext>
            </a:extLst>
          </p:cNvPr>
          <p:cNvSpPr txBox="1"/>
          <p:nvPr/>
        </p:nvSpPr>
        <p:spPr>
          <a:xfrm>
            <a:off x="1814846" y="2777289"/>
            <a:ext cx="89248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jj8.jpg">
            <a:extLst>
              <a:ext uri="{FF2B5EF4-FFF2-40B4-BE49-F238E27FC236}">
                <a16:creationId xmlns:a16="http://schemas.microsoft.com/office/drawing/2014/main" id="{F602ACF3-503F-4FDC-945F-7098AFC9E7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92" y="3678764"/>
            <a:ext cx="3752079" cy="15751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8CC593-7924-437D-A4E6-15580FBB1404}"/>
              </a:ext>
            </a:extLst>
          </p:cNvPr>
          <p:cNvSpPr txBox="1"/>
          <p:nvPr/>
        </p:nvSpPr>
        <p:spPr>
          <a:xfrm>
            <a:off x="2057769" y="5490026"/>
            <a:ext cx="87132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tt.jpg">
            <a:extLst>
              <a:ext uri="{FF2B5EF4-FFF2-40B4-BE49-F238E27FC236}">
                <a16:creationId xmlns:a16="http://schemas.microsoft.com/office/drawing/2014/main" id="{5A94195C-51BD-4D55-807D-48A339981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252" y="1133354"/>
            <a:ext cx="3650567" cy="1400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3E0702-BD4B-4F5B-A29E-6F160903FB11}"/>
              </a:ext>
            </a:extLst>
          </p:cNvPr>
          <p:cNvSpPr txBox="1"/>
          <p:nvPr/>
        </p:nvSpPr>
        <p:spPr>
          <a:xfrm>
            <a:off x="9344472" y="2771873"/>
            <a:ext cx="89248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hhges.jpg">
            <a:extLst>
              <a:ext uri="{FF2B5EF4-FFF2-40B4-BE49-F238E27FC236}">
                <a16:creationId xmlns:a16="http://schemas.microsoft.com/office/drawing/2014/main" id="{A7C23B33-7976-493D-BB48-4D52185C82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2252" y="3508458"/>
            <a:ext cx="3650567" cy="16380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F9409A-618D-4B5F-BC8E-4867E4A51D9A}"/>
              </a:ext>
            </a:extLst>
          </p:cNvPr>
          <p:cNvSpPr txBox="1"/>
          <p:nvPr/>
        </p:nvSpPr>
        <p:spPr>
          <a:xfrm>
            <a:off x="9344472" y="5398530"/>
            <a:ext cx="117288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শাকসবজ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B5781CB-53FC-4D7E-A8DC-853F1115E183}"/>
              </a:ext>
            </a:extLst>
          </p:cNvPr>
          <p:cNvSpPr/>
          <p:nvPr/>
        </p:nvSpPr>
        <p:spPr>
          <a:xfrm>
            <a:off x="3721269" y="384027"/>
            <a:ext cx="4616970" cy="751119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ব্যবস্থা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A3F2F-CA46-47A6-999D-21F7C8AA55AA}"/>
              </a:ext>
            </a:extLst>
          </p:cNvPr>
          <p:cNvSpPr txBox="1"/>
          <p:nvPr/>
        </p:nvSpPr>
        <p:spPr>
          <a:xfrm>
            <a:off x="2576410" y="5959782"/>
            <a:ext cx="7024502" cy="52322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 প্রধান খাবার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শাকসবজি।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7145E4-6B9E-4C1F-A8E2-A979F97A4797}"/>
              </a:ext>
            </a:extLst>
          </p:cNvPr>
          <p:cNvSpPr/>
          <p:nvPr/>
        </p:nvSpPr>
        <p:spPr>
          <a:xfrm>
            <a:off x="1395081" y="5871263"/>
            <a:ext cx="9721637" cy="584775"/>
          </a:xfrm>
          <a:prstGeom prst="rect">
            <a:avLst/>
          </a:prstGeom>
          <a:solidFill>
            <a:srgbClr val="92D050"/>
          </a:solidFill>
          <a:effectLst>
            <a:outerShdw blurRad="76200" dist="50800" dir="5400000" rotWithShape="0">
              <a:srgbClr val="4E3B30">
                <a:alpha val="6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গারোদের ঐতি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হ্যবাহী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একটি খাবার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বাঁশের কোড়ল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তৈরি করা হয়।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fvvf.PNG">
            <a:extLst>
              <a:ext uri="{FF2B5EF4-FFF2-40B4-BE49-F238E27FC236}">
                <a16:creationId xmlns:a16="http://schemas.microsoft.com/office/drawing/2014/main" id="{DF32FA8D-ABD4-445D-BE1B-51247F5C9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74" y="1255444"/>
            <a:ext cx="5350889" cy="3679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308903-EA22-4118-A0C2-00287407C0C0}"/>
              </a:ext>
            </a:extLst>
          </p:cNvPr>
          <p:cNvSpPr/>
          <p:nvPr/>
        </p:nvSpPr>
        <p:spPr>
          <a:xfrm>
            <a:off x="2077512" y="5233048"/>
            <a:ext cx="20453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বাঁশের কোড়ল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10" descr="BG201608  20123733.jpg">
            <a:extLst>
              <a:ext uri="{FF2B5EF4-FFF2-40B4-BE49-F238E27FC236}">
                <a16:creationId xmlns:a16="http://schemas.microsoft.com/office/drawing/2014/main" id="{A0392063-2F28-439D-83FD-161FA148C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70" y="1255443"/>
            <a:ext cx="5350889" cy="3679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3B90CF-221B-4BBE-B6B8-5C6D1880D592}"/>
              </a:ext>
            </a:extLst>
          </p:cNvPr>
          <p:cNvSpPr/>
          <p:nvPr/>
        </p:nvSpPr>
        <p:spPr>
          <a:xfrm>
            <a:off x="6224022" y="5247555"/>
            <a:ext cx="557763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বাঁশের কোড়ল দিয়ে তৈরি একটি খাবার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DC57809-4714-4157-A8EB-C6B55BC271E9}"/>
              </a:ext>
            </a:extLst>
          </p:cNvPr>
          <p:cNvSpPr/>
          <p:nvPr/>
        </p:nvSpPr>
        <p:spPr>
          <a:xfrm>
            <a:off x="3721269" y="348394"/>
            <a:ext cx="4616970" cy="751119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ব্যবস্থা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44E72D7-DD5F-42E4-A386-4E3B5470C1DC}"/>
              </a:ext>
            </a:extLst>
          </p:cNvPr>
          <p:cNvSpPr/>
          <p:nvPr/>
        </p:nvSpPr>
        <p:spPr>
          <a:xfrm>
            <a:off x="713256" y="310749"/>
            <a:ext cx="2150942" cy="693181"/>
          </a:xfrm>
          <a:prstGeom prst="rightArrow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ভিডিওটি 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Up 15">
            <a:hlinkClick r:id="rId6"/>
            <a:extLst>
              <a:ext uri="{FF2B5EF4-FFF2-40B4-BE49-F238E27FC236}">
                <a16:creationId xmlns:a16="http://schemas.microsoft.com/office/drawing/2014/main" id="{0EF82ADA-F172-4340-8A7D-0F1E089295B2}"/>
              </a:ext>
            </a:extLst>
          </p:cNvPr>
          <p:cNvSpPr/>
          <p:nvPr/>
        </p:nvSpPr>
        <p:spPr>
          <a:xfrm>
            <a:off x="7956913" y="384462"/>
            <a:ext cx="3738446" cy="545754"/>
          </a:xfrm>
          <a:prstGeom prst="upArrow">
            <a:avLst/>
          </a:prstGeom>
          <a:solidFill>
            <a:schemeClr val="accent2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দেখতে এখানে ক্লিক করুন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7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79FAA-AC02-4736-88AD-4ECDE45CBFD2}"/>
              </a:ext>
            </a:extLst>
          </p:cNvPr>
          <p:cNvSpPr txBox="1"/>
          <p:nvPr/>
        </p:nvSpPr>
        <p:spPr>
          <a:xfrm>
            <a:off x="4114800" y="2514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65650C-8DF7-4170-BDD6-F2019574F76F}"/>
              </a:ext>
            </a:extLst>
          </p:cNvPr>
          <p:cNvSpPr txBox="1"/>
          <p:nvPr/>
        </p:nvSpPr>
        <p:spPr>
          <a:xfrm>
            <a:off x="956659" y="1298212"/>
            <a:ext cx="808751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 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C0B4F7-C044-46F5-9D0A-50EF0FF45453}"/>
              </a:ext>
            </a:extLst>
          </p:cNvPr>
          <p:cNvSpPr txBox="1"/>
          <p:nvPr/>
        </p:nvSpPr>
        <p:spPr>
          <a:xfrm>
            <a:off x="956660" y="2653099"/>
            <a:ext cx="808751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৬। 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ধর্মাবল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F0F1B-10C5-4B91-82EF-3A5D7CD665F8}"/>
              </a:ext>
            </a:extLst>
          </p:cNvPr>
          <p:cNvSpPr txBox="1"/>
          <p:nvPr/>
        </p:nvSpPr>
        <p:spPr>
          <a:xfrm>
            <a:off x="956659" y="1859614"/>
            <a:ext cx="808751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সাংসারেক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FD3535-C7FE-4DBF-BB77-BD9A6781DBC0}"/>
              </a:ext>
            </a:extLst>
          </p:cNvPr>
          <p:cNvSpPr txBox="1"/>
          <p:nvPr/>
        </p:nvSpPr>
        <p:spPr>
          <a:xfrm>
            <a:off x="955308" y="3236456"/>
            <a:ext cx="80888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খ্রিষ্ট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ধর্মাবল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ম্বী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965517-ED9D-463F-9B48-F1D45EE0E1DC}"/>
              </a:ext>
            </a:extLst>
          </p:cNvPr>
          <p:cNvSpPr txBox="1"/>
          <p:nvPr/>
        </p:nvSpPr>
        <p:spPr>
          <a:xfrm>
            <a:off x="955308" y="4581402"/>
            <a:ext cx="808886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 সমাজ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মাতৃতান্ত্রিক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মায়ের সূত্র ধরেই দল, গোত্র ও বংশ গড়ে ওঠে।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F5DCC5-EFB1-4934-8522-19BE3C05B5A4}"/>
              </a:ext>
            </a:extLst>
          </p:cNvPr>
          <p:cNvSpPr txBox="1"/>
          <p:nvPr/>
        </p:nvSpPr>
        <p:spPr>
          <a:xfrm>
            <a:off x="978790" y="4012310"/>
            <a:ext cx="806538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সমাজ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F3DC33-F42B-4D25-9FAD-F35D48DD6106}"/>
              </a:ext>
            </a:extLst>
          </p:cNvPr>
          <p:cNvSpPr txBox="1"/>
          <p:nvPr/>
        </p:nvSpPr>
        <p:spPr>
          <a:xfrm>
            <a:off x="993467" y="5902908"/>
            <a:ext cx="808751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 প্রধান খাবার </a:t>
            </a: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ভাত,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শাকসবজি। 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DBE3CB-D620-438A-8DAB-AD5FDA1ADB50}"/>
              </a:ext>
            </a:extLst>
          </p:cNvPr>
          <p:cNvSpPr txBox="1"/>
          <p:nvPr/>
        </p:nvSpPr>
        <p:spPr>
          <a:xfrm>
            <a:off x="978790" y="5319551"/>
            <a:ext cx="806538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প্রধান খাবার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7D18F04-70E4-4DAF-A0E9-661ABAA796D8}"/>
              </a:ext>
            </a:extLst>
          </p:cNvPr>
          <p:cNvSpPr/>
          <p:nvPr/>
        </p:nvSpPr>
        <p:spPr>
          <a:xfrm>
            <a:off x="2625797" y="469897"/>
            <a:ext cx="6418377" cy="606756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2F85E6CF-E43B-45B4-B94B-F248BC75A286}"/>
              </a:ext>
            </a:extLst>
          </p:cNvPr>
          <p:cNvSpPr/>
          <p:nvPr/>
        </p:nvSpPr>
        <p:spPr>
          <a:xfrm>
            <a:off x="9235034" y="417976"/>
            <a:ext cx="2415961" cy="50898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5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1" grpId="0" animBg="1"/>
      <p:bldP spid="36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1C1A4-D4B9-4EE7-B04F-9740DDEB9FA5}"/>
              </a:ext>
            </a:extLst>
          </p:cNvPr>
          <p:cNvSpPr txBox="1"/>
          <p:nvPr/>
        </p:nvSpPr>
        <p:spPr>
          <a:xfrm>
            <a:off x="6029754" y="5917701"/>
            <a:ext cx="5182538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করোগেটেড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টিনের তৈরি বাড়ি।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cc.jpg">
            <a:extLst>
              <a:ext uri="{FF2B5EF4-FFF2-40B4-BE49-F238E27FC236}">
                <a16:creationId xmlns:a16="http://schemas.microsoft.com/office/drawing/2014/main" id="{FDA1E323-370F-4369-9358-F8BF504248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70" y="1417059"/>
            <a:ext cx="5171344" cy="3593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A98611-580C-468B-A039-9F4CF78472F2}"/>
              </a:ext>
            </a:extLst>
          </p:cNvPr>
          <p:cNvSpPr/>
          <p:nvPr/>
        </p:nvSpPr>
        <p:spPr>
          <a:xfrm>
            <a:off x="2546626" y="5306911"/>
            <a:ext cx="1069524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নকমান্দি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1" name="Picture 10" descr="imagecccs.jpg">
            <a:extLst>
              <a:ext uri="{FF2B5EF4-FFF2-40B4-BE49-F238E27FC236}">
                <a16:creationId xmlns:a16="http://schemas.microsoft.com/office/drawing/2014/main" id="{45316EAC-FFAE-4768-83B5-E2DD79F2B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787" y="1417058"/>
            <a:ext cx="5052075" cy="35938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D11181-8367-44DF-B0BC-EAC343FA376D}"/>
              </a:ext>
            </a:extLst>
          </p:cNvPr>
          <p:cNvSpPr/>
          <p:nvPr/>
        </p:nvSpPr>
        <p:spPr>
          <a:xfrm>
            <a:off x="8575851" y="5325608"/>
            <a:ext cx="1787669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টিনের তৈরি বাড়ি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D00D455-3687-4C82-AC30-E9854E43A19E}"/>
              </a:ext>
            </a:extLst>
          </p:cNvPr>
          <p:cNvSpPr/>
          <p:nvPr/>
        </p:nvSpPr>
        <p:spPr>
          <a:xfrm>
            <a:off x="2789674" y="355524"/>
            <a:ext cx="6586905" cy="698366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গারোদের বাড়ি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EDFD5F-09CB-45AB-B377-ED524D4FBA50}"/>
              </a:ext>
            </a:extLst>
          </p:cNvPr>
          <p:cNvSpPr/>
          <p:nvPr/>
        </p:nvSpPr>
        <p:spPr>
          <a:xfrm>
            <a:off x="812639" y="5876604"/>
            <a:ext cx="5012911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গারোদের পূর্বের বাড়ির নাম নকমান্দি।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95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8" name="Picture 7" descr="147956257gg3.jpg">
            <a:extLst>
              <a:ext uri="{FF2B5EF4-FFF2-40B4-BE49-F238E27FC236}">
                <a16:creationId xmlns:a16="http://schemas.microsoft.com/office/drawing/2014/main" id="{C5A92AF3-1304-4541-BF5E-8F3A7EDCE0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21" y="1253102"/>
            <a:ext cx="4495800" cy="37676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DBF3F1-56BE-497E-9521-F4CA4B870636}"/>
              </a:ext>
            </a:extLst>
          </p:cNvPr>
          <p:cNvSpPr/>
          <p:nvPr/>
        </p:nvSpPr>
        <p:spPr>
          <a:xfrm>
            <a:off x="3346448" y="5193839"/>
            <a:ext cx="1116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দকবান্দা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dealdetailsff1.jpg">
            <a:extLst>
              <a:ext uri="{FF2B5EF4-FFF2-40B4-BE49-F238E27FC236}">
                <a16:creationId xmlns:a16="http://schemas.microsoft.com/office/drawing/2014/main" id="{2D78F190-5D2C-4EF2-A65B-F2B180E8D6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035702"/>
            <a:ext cx="2326502" cy="246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ffages.jpg">
            <a:extLst>
              <a:ext uri="{FF2B5EF4-FFF2-40B4-BE49-F238E27FC236}">
                <a16:creationId xmlns:a16="http://schemas.microsoft.com/office/drawing/2014/main" id="{28DC9B6D-7E4E-4971-8EC4-76AEC10AD5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1295400"/>
            <a:ext cx="1569549" cy="1735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ndeccx.jpg">
            <a:extLst>
              <a:ext uri="{FF2B5EF4-FFF2-40B4-BE49-F238E27FC236}">
                <a16:creationId xmlns:a16="http://schemas.microsoft.com/office/drawing/2014/main" id="{089FD358-239D-4FB4-BC18-E3196DC9B4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598561"/>
            <a:ext cx="1700892" cy="15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BBFB77-73C7-48CA-848B-4DA57C2337FC}"/>
              </a:ext>
            </a:extLst>
          </p:cNvPr>
          <p:cNvSpPr/>
          <p:nvPr/>
        </p:nvSpPr>
        <p:spPr>
          <a:xfrm>
            <a:off x="7406930" y="466788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শার্ট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D3076E-A0C0-40CF-95DC-739E344CD246}"/>
              </a:ext>
            </a:extLst>
          </p:cNvPr>
          <p:cNvSpPr/>
          <p:nvPr/>
        </p:nvSpPr>
        <p:spPr>
          <a:xfrm>
            <a:off x="9448800" y="3105027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লুঙ্গি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F4B846-A8DE-456D-90BC-08112A85499D}"/>
              </a:ext>
            </a:extLst>
          </p:cNvPr>
          <p:cNvSpPr/>
          <p:nvPr/>
        </p:nvSpPr>
        <p:spPr>
          <a:xfrm>
            <a:off x="9402935" y="5118470"/>
            <a:ext cx="617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ধূতি</a:t>
            </a:r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1C79CBF-7E52-40A0-8B15-01A12FD50A4B}"/>
              </a:ext>
            </a:extLst>
          </p:cNvPr>
          <p:cNvSpPr/>
          <p:nvPr/>
        </p:nvSpPr>
        <p:spPr>
          <a:xfrm>
            <a:off x="2980801" y="357656"/>
            <a:ext cx="6992398" cy="78535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পোশাক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3690CB-9D61-4C67-ACCD-2D9ADFE6A3D6}"/>
              </a:ext>
            </a:extLst>
          </p:cNvPr>
          <p:cNvSpPr txBox="1"/>
          <p:nvPr/>
        </p:nvSpPr>
        <p:spPr>
          <a:xfrm>
            <a:off x="360218" y="5908138"/>
            <a:ext cx="645771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গারো নারীদের ঐতিহ্যবাহী পোষাকের নাম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দকবান্দা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দকসারি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C13DAC-9169-4548-9740-15168E0D4511}"/>
              </a:ext>
            </a:extLst>
          </p:cNvPr>
          <p:cNvSpPr txBox="1"/>
          <p:nvPr/>
        </p:nvSpPr>
        <p:spPr>
          <a:xfrm>
            <a:off x="6997606" y="5892607"/>
            <a:ext cx="479501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গারো পুরুষেরা পরিধান করেন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শার্ট,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ধূতি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7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8" name="TextBox 27">
            <a:hlinkClick r:id="rId4"/>
            <a:extLst>
              <a:ext uri="{FF2B5EF4-FFF2-40B4-BE49-F238E27FC236}">
                <a16:creationId xmlns:a16="http://schemas.microsoft.com/office/drawing/2014/main" id="{0C029949-9E77-48BB-A168-6176B2ADFD87}"/>
              </a:ext>
            </a:extLst>
          </p:cNvPr>
          <p:cNvSpPr txBox="1"/>
          <p:nvPr/>
        </p:nvSpPr>
        <p:spPr>
          <a:xfrm>
            <a:off x="5044267" y="456662"/>
            <a:ext cx="2785357" cy="908864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</a:p>
        </p:txBody>
      </p:sp>
      <p:sp>
        <p:nvSpPr>
          <p:cNvPr id="29" name="TextBox 28">
            <a:hlinkClick r:id="rId5" action="ppaction://hlinkpres?slideindex=4&amp;slidetitle=Slide 4"/>
            <a:extLst>
              <a:ext uri="{FF2B5EF4-FFF2-40B4-BE49-F238E27FC236}">
                <a16:creationId xmlns:a16="http://schemas.microsoft.com/office/drawing/2014/main" id="{DF928237-69B1-42CF-A0AB-47008B2618F4}"/>
              </a:ext>
            </a:extLst>
          </p:cNvPr>
          <p:cNvSpPr txBox="1"/>
          <p:nvPr/>
        </p:nvSpPr>
        <p:spPr>
          <a:xfrm>
            <a:off x="724256" y="1560426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পাঠ ঘোষণা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D7250DAD-3445-4B52-8FD4-5CB26E696F9D}"/>
              </a:ext>
            </a:extLst>
          </p:cNvPr>
          <p:cNvSpPr txBox="1"/>
          <p:nvPr/>
        </p:nvSpPr>
        <p:spPr>
          <a:xfrm>
            <a:off x="724256" y="2400217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শিখনফল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9" action="ppaction://hlinksldjump"/>
            <a:extLst>
              <a:ext uri="{FF2B5EF4-FFF2-40B4-BE49-F238E27FC236}">
                <a16:creationId xmlns:a16="http://schemas.microsoft.com/office/drawing/2014/main" id="{700C351B-BCAE-4A58-BC06-6CB3C2CC20E8}"/>
              </a:ext>
            </a:extLst>
          </p:cNvPr>
          <p:cNvSpPr txBox="1"/>
          <p:nvPr/>
        </p:nvSpPr>
        <p:spPr>
          <a:xfrm>
            <a:off x="712527" y="3251844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10" action="ppaction://hlinksldjump"/>
            <a:extLst>
              <a:ext uri="{FF2B5EF4-FFF2-40B4-BE49-F238E27FC236}">
                <a16:creationId xmlns:a16="http://schemas.microsoft.com/office/drawing/2014/main" id="{AA1CA98E-1130-44C0-B5E6-39FF851CA0EB}"/>
              </a:ext>
            </a:extLst>
          </p:cNvPr>
          <p:cNvSpPr txBox="1"/>
          <p:nvPr/>
        </p:nvSpPr>
        <p:spPr>
          <a:xfrm>
            <a:off x="4533900" y="4083743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া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ড়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ি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12" action="ppaction://hlinksldjump"/>
            <a:extLst>
              <a:ext uri="{FF2B5EF4-FFF2-40B4-BE49-F238E27FC236}">
                <a16:creationId xmlns:a16="http://schemas.microsoft.com/office/drawing/2014/main" id="{50308370-9AD7-4CBE-B92A-451CE45C521B}"/>
              </a:ext>
            </a:extLst>
          </p:cNvPr>
          <p:cNvSpPr txBox="1"/>
          <p:nvPr/>
        </p:nvSpPr>
        <p:spPr>
          <a:xfrm>
            <a:off x="4533900" y="4955098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 পোষাক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/>
            <a:extLst>
              <a:ext uri="{FF2B5EF4-FFF2-40B4-BE49-F238E27FC236}">
                <a16:creationId xmlns:a16="http://schemas.microsoft.com/office/drawing/2014/main" id="{BA8C0E4B-1545-47F7-8CAF-5C60EB251220}"/>
              </a:ext>
            </a:extLst>
          </p:cNvPr>
          <p:cNvSpPr txBox="1"/>
          <p:nvPr/>
        </p:nvSpPr>
        <p:spPr>
          <a:xfrm>
            <a:off x="4562100" y="3224336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 খাদ্য 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14" action="ppaction://hlinksldjump"/>
            <a:extLst>
              <a:ext uri="{FF2B5EF4-FFF2-40B4-BE49-F238E27FC236}">
                <a16:creationId xmlns:a16="http://schemas.microsoft.com/office/drawing/2014/main" id="{E6A462FC-6014-4088-BBE4-35D841984802}"/>
              </a:ext>
            </a:extLst>
          </p:cNvPr>
          <p:cNvSpPr txBox="1"/>
          <p:nvPr/>
        </p:nvSpPr>
        <p:spPr>
          <a:xfrm>
            <a:off x="8343544" y="1575757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ত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ু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শব্দ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জেনে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নেই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16" action="ppaction://hlinksldjump"/>
            <a:extLst>
              <a:ext uri="{FF2B5EF4-FFF2-40B4-BE49-F238E27FC236}">
                <a16:creationId xmlns:a16="http://schemas.microsoft.com/office/drawing/2014/main" id="{FF77DA4D-CD7F-4C96-9B14-81337C5BAD75}"/>
              </a:ext>
            </a:extLst>
          </p:cNvPr>
          <p:cNvSpPr txBox="1"/>
          <p:nvPr/>
        </p:nvSpPr>
        <p:spPr>
          <a:xfrm>
            <a:off x="4526561" y="5789675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 উৎসব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18" action="ppaction://hlinksldjump"/>
            <a:extLst>
              <a:ext uri="{FF2B5EF4-FFF2-40B4-BE49-F238E27FC236}">
                <a16:creationId xmlns:a16="http://schemas.microsoft.com/office/drawing/2014/main" id="{645DE0E8-BF96-4C41-8636-046F4B3A62A2}"/>
              </a:ext>
            </a:extLst>
          </p:cNvPr>
          <p:cNvSpPr txBox="1"/>
          <p:nvPr/>
        </p:nvSpPr>
        <p:spPr>
          <a:xfrm>
            <a:off x="8355273" y="3224336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9" action="ppaction://hlinksldjump"/>
            <a:extLst>
              <a:ext uri="{FF2B5EF4-FFF2-40B4-BE49-F238E27FC236}">
                <a16:creationId xmlns:a16="http://schemas.microsoft.com/office/drawing/2014/main" id="{AE1850B9-23D8-4262-BBED-09CDBE2E07B7}"/>
              </a:ext>
            </a:extLst>
          </p:cNvPr>
          <p:cNvSpPr txBox="1"/>
          <p:nvPr/>
        </p:nvSpPr>
        <p:spPr>
          <a:xfrm>
            <a:off x="8355273" y="4955098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র্ক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4" action="ppaction://hlinksldjump"/>
            <a:extLst>
              <a:ext uri="{FF2B5EF4-FFF2-40B4-BE49-F238E27FC236}">
                <a16:creationId xmlns:a16="http://schemas.microsoft.com/office/drawing/2014/main" id="{55C61C9A-F714-48C9-A534-D1760AE246F6}"/>
              </a:ext>
            </a:extLst>
          </p:cNvPr>
          <p:cNvSpPr txBox="1"/>
          <p:nvPr/>
        </p:nvSpPr>
        <p:spPr>
          <a:xfrm>
            <a:off x="8343544" y="2372140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20" action="ppaction://hlinksldjump"/>
            <a:extLst>
              <a:ext uri="{FF2B5EF4-FFF2-40B4-BE49-F238E27FC236}">
                <a16:creationId xmlns:a16="http://schemas.microsoft.com/office/drawing/2014/main" id="{E604819D-E423-44F1-9D62-82CFDE6F6A20}"/>
              </a:ext>
            </a:extLst>
          </p:cNvPr>
          <p:cNvSpPr txBox="1"/>
          <p:nvPr/>
        </p:nvSpPr>
        <p:spPr>
          <a:xfrm>
            <a:off x="8355273" y="4101372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3" name="TextBox 22">
            <a:hlinkClick r:id="rId9" action="ppaction://hlinksldjump"/>
            <a:extLst>
              <a:ext uri="{FF2B5EF4-FFF2-40B4-BE49-F238E27FC236}">
                <a16:creationId xmlns:a16="http://schemas.microsoft.com/office/drawing/2014/main" id="{DFCDE01A-FF21-4342-9945-453D33BBA787}"/>
              </a:ext>
            </a:extLst>
          </p:cNvPr>
          <p:cNvSpPr txBox="1"/>
          <p:nvPr/>
        </p:nvSpPr>
        <p:spPr>
          <a:xfrm>
            <a:off x="712527" y="4103471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 বাসস্থান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rId22" action="ppaction://hlinksldjump"/>
            <a:extLst>
              <a:ext uri="{FF2B5EF4-FFF2-40B4-BE49-F238E27FC236}">
                <a16:creationId xmlns:a16="http://schemas.microsoft.com/office/drawing/2014/main" id="{D0E31775-CE2E-4982-818C-2924258ADFB3}"/>
              </a:ext>
            </a:extLst>
          </p:cNvPr>
          <p:cNvSpPr txBox="1"/>
          <p:nvPr/>
        </p:nvSpPr>
        <p:spPr>
          <a:xfrm>
            <a:off x="712527" y="4955098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ভ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া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ষা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rId9" action="ppaction://hlinksldjump"/>
            <a:extLst>
              <a:ext uri="{FF2B5EF4-FFF2-40B4-BE49-F238E27FC236}">
                <a16:creationId xmlns:a16="http://schemas.microsoft.com/office/drawing/2014/main" id="{8C60A5F5-A0D5-42DD-95F4-C54EE573461E}"/>
              </a:ext>
            </a:extLst>
          </p:cNvPr>
          <p:cNvSpPr txBox="1"/>
          <p:nvPr/>
        </p:nvSpPr>
        <p:spPr>
          <a:xfrm>
            <a:off x="712527" y="5801266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ধর্ম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16" action="ppaction://hlinksldjump"/>
            <a:extLst>
              <a:ext uri="{FF2B5EF4-FFF2-40B4-BE49-F238E27FC236}">
                <a16:creationId xmlns:a16="http://schemas.microsoft.com/office/drawing/2014/main" id="{A25D6A9E-A48B-4DA0-AAC3-7644F01F432D}"/>
              </a:ext>
            </a:extLst>
          </p:cNvPr>
          <p:cNvSpPr txBox="1"/>
          <p:nvPr/>
        </p:nvSpPr>
        <p:spPr>
          <a:xfrm>
            <a:off x="4562100" y="2370613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স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ম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া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জ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ব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্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য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স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্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থা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hlinkClick r:id="rId23" action="ppaction://hlinksldjump"/>
            <a:extLst>
              <a:ext uri="{FF2B5EF4-FFF2-40B4-BE49-F238E27FC236}">
                <a16:creationId xmlns:a16="http://schemas.microsoft.com/office/drawing/2014/main" id="{6C3DB5E6-8DF7-477D-B061-1A30CE3A407B}"/>
              </a:ext>
            </a:extLst>
          </p:cNvPr>
          <p:cNvSpPr txBox="1"/>
          <p:nvPr/>
        </p:nvSpPr>
        <p:spPr>
          <a:xfrm>
            <a:off x="4533900" y="1560426"/>
            <a:ext cx="3124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জোড়ায় কাজ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3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EE542-F209-44E8-95BD-95FE9390B320}"/>
              </a:ext>
            </a:extLst>
          </p:cNvPr>
          <p:cNvSpPr txBox="1"/>
          <p:nvPr/>
        </p:nvSpPr>
        <p:spPr>
          <a:xfrm>
            <a:off x="2144259" y="5186378"/>
            <a:ext cx="185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ওয়াংগালা উৎসব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zzex.jpg">
            <a:extLst>
              <a:ext uri="{FF2B5EF4-FFF2-40B4-BE49-F238E27FC236}">
                <a16:creationId xmlns:a16="http://schemas.microsoft.com/office/drawing/2014/main" id="{731BDD3D-945A-45EB-97E5-353495F33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961" y="1225390"/>
            <a:ext cx="4926925" cy="36647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0564BE-8316-4251-83FA-90E0B613A892}"/>
              </a:ext>
            </a:extLst>
          </p:cNvPr>
          <p:cNvSpPr txBox="1"/>
          <p:nvPr/>
        </p:nvSpPr>
        <p:spPr>
          <a:xfrm>
            <a:off x="8112204" y="5186584"/>
            <a:ext cx="193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সূর্য দেবতা সালজং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9997CDA-8C4E-4114-B448-00EE7DDD2EAB}"/>
              </a:ext>
            </a:extLst>
          </p:cNvPr>
          <p:cNvSpPr/>
          <p:nvPr/>
        </p:nvSpPr>
        <p:spPr>
          <a:xfrm>
            <a:off x="2516736" y="315315"/>
            <a:ext cx="7158528" cy="66928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উৎসব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E521AB-AF06-4B65-B101-F165C9DDD0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70" y="1275369"/>
            <a:ext cx="4926927" cy="3614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5A7239-8AE9-4BDF-A2E8-8A767B08BE74}"/>
              </a:ext>
            </a:extLst>
          </p:cNvPr>
          <p:cNvSpPr txBox="1"/>
          <p:nvPr/>
        </p:nvSpPr>
        <p:spPr>
          <a:xfrm>
            <a:off x="489226" y="5707158"/>
            <a:ext cx="464565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গারোদের ঐতিহ্যবাহী  উৎসবের নাম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ওয়াংগালা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8BD7D-7BBB-4F92-821F-FC535F4F4D1C}"/>
              </a:ext>
            </a:extLst>
          </p:cNvPr>
          <p:cNvSpPr txBox="1"/>
          <p:nvPr/>
        </p:nvSpPr>
        <p:spPr>
          <a:xfrm>
            <a:off x="5151053" y="5707158"/>
            <a:ext cx="657454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সময়ে তাঁরা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 দেবতা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সালজং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এর প্রতি নতুন শস্য উৎসর্গ করেন।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7C612EA-C99F-464E-A203-13ECA98513C4}"/>
              </a:ext>
            </a:extLst>
          </p:cNvPr>
          <p:cNvSpPr/>
          <p:nvPr/>
        </p:nvSpPr>
        <p:spPr>
          <a:xfrm>
            <a:off x="2750669" y="373231"/>
            <a:ext cx="7155331" cy="66928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উৎসব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E442-33A5-44EB-8A41-3D44E9080A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07" y="1351128"/>
            <a:ext cx="5372669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CCD5C0-8653-4BF5-A61C-293AC5FCC7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331" y="1314054"/>
            <a:ext cx="4945039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45B02F-8BF0-4639-9A64-B43E70A7AE24}"/>
              </a:ext>
            </a:extLst>
          </p:cNvPr>
          <p:cNvSpPr txBox="1"/>
          <p:nvPr/>
        </p:nvSpPr>
        <p:spPr>
          <a:xfrm>
            <a:off x="1029091" y="6087022"/>
            <a:ext cx="561829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 ধরণের বাজনা বাজিয়ে এই উৎসবটি পালন করা হয়।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55114-4211-475A-A917-54328756DADB}"/>
              </a:ext>
            </a:extLst>
          </p:cNvPr>
          <p:cNvSpPr txBox="1"/>
          <p:nvPr/>
        </p:nvSpPr>
        <p:spPr>
          <a:xfrm>
            <a:off x="1794872" y="5362801"/>
            <a:ext cx="2403795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ওয়াংগালা উৎসব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86E0E6EE-437C-4CBF-9CE2-D87BCCF5E085}"/>
              </a:ext>
            </a:extLst>
          </p:cNvPr>
          <p:cNvSpPr/>
          <p:nvPr/>
        </p:nvSpPr>
        <p:spPr>
          <a:xfrm>
            <a:off x="6131378" y="5543946"/>
            <a:ext cx="6342814" cy="85784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ওয়াংগালা উৎস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কটি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7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A9E57-D9CA-4C4E-ACC8-12620BE36757}"/>
              </a:ext>
            </a:extLst>
          </p:cNvPr>
          <p:cNvSpPr txBox="1"/>
          <p:nvPr/>
        </p:nvSpPr>
        <p:spPr>
          <a:xfrm>
            <a:off x="3276600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79FAA-AC02-4736-88AD-4ECDE45CBFD2}"/>
              </a:ext>
            </a:extLst>
          </p:cNvPr>
          <p:cNvSpPr txBox="1"/>
          <p:nvPr/>
        </p:nvSpPr>
        <p:spPr>
          <a:xfrm>
            <a:off x="4114800" y="251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B229AA-8EFB-47AA-B438-3DB49A81FB8B}"/>
              </a:ext>
            </a:extLst>
          </p:cNvPr>
          <p:cNvSpPr txBox="1"/>
          <p:nvPr/>
        </p:nvSpPr>
        <p:spPr>
          <a:xfrm>
            <a:off x="975990" y="1375290"/>
            <a:ext cx="68518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৯। 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নারীদের ঐতিহ্যবাহী পোষাকের নাম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AAC87A-8512-44DC-AC9F-E0ED03A59FDB}"/>
              </a:ext>
            </a:extLst>
          </p:cNvPr>
          <p:cNvSpPr txBox="1"/>
          <p:nvPr/>
        </p:nvSpPr>
        <p:spPr>
          <a:xfrm>
            <a:off x="975751" y="1940854"/>
            <a:ext cx="685206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 নারীদের ঐতিহ্যবাহী পোষাকের নাম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দকবান্দা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বা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দকসারি।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57662A-294A-43FF-8E97-7201741A96C3}"/>
              </a:ext>
            </a:extLst>
          </p:cNvPr>
          <p:cNvSpPr txBox="1"/>
          <p:nvPr/>
        </p:nvSpPr>
        <p:spPr>
          <a:xfrm>
            <a:off x="975750" y="2647107"/>
            <a:ext cx="685182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১০। 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পুরুষেরা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পরিধান করেন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F0C20C-B499-41DC-9C88-13DB2E57C0F3}"/>
              </a:ext>
            </a:extLst>
          </p:cNvPr>
          <p:cNvSpPr txBox="1"/>
          <p:nvPr/>
        </p:nvSpPr>
        <p:spPr>
          <a:xfrm>
            <a:off x="975751" y="3182261"/>
            <a:ext cx="685182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 পুরুষেরা পরিধান করেন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শার্ট,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ধূতি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E519DC-3962-422D-A3FA-F92B0F680807}"/>
              </a:ext>
            </a:extLst>
          </p:cNvPr>
          <p:cNvSpPr txBox="1"/>
          <p:nvPr/>
        </p:nvSpPr>
        <p:spPr>
          <a:xfrm>
            <a:off x="975750" y="3979052"/>
            <a:ext cx="68518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ঐতিহ্যবাহী  উৎসবের নাম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AAB01-E82F-4B70-A657-72188799F83D}"/>
              </a:ext>
            </a:extLst>
          </p:cNvPr>
          <p:cNvSpPr txBox="1"/>
          <p:nvPr/>
        </p:nvSpPr>
        <p:spPr>
          <a:xfrm>
            <a:off x="975990" y="4545010"/>
            <a:ext cx="685158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 ঐতিহ্যবাহী  উৎসবের নাম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ওয়াংগালা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082C0D-F017-4BC3-BDAD-AEE84D9D8D88}"/>
              </a:ext>
            </a:extLst>
          </p:cNvPr>
          <p:cNvSpPr txBox="1"/>
          <p:nvPr/>
        </p:nvSpPr>
        <p:spPr>
          <a:xfrm>
            <a:off x="975990" y="5853261"/>
            <a:ext cx="685158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ধরণের বাজনা বাজিয়ে এই উৎসবটি পালন করা হয়।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E952DB-2937-4ECD-BA0A-0615C6BED58A}"/>
              </a:ext>
            </a:extLst>
          </p:cNvPr>
          <p:cNvSpPr txBox="1"/>
          <p:nvPr/>
        </p:nvSpPr>
        <p:spPr>
          <a:xfrm>
            <a:off x="975990" y="5307082"/>
            <a:ext cx="685158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ওয়াংগালা উৎসবটি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 ক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রেন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79EA915-586A-483B-94E9-0B2C34B5FC36}"/>
              </a:ext>
            </a:extLst>
          </p:cNvPr>
          <p:cNvSpPr/>
          <p:nvPr/>
        </p:nvSpPr>
        <p:spPr>
          <a:xfrm>
            <a:off x="2625797" y="469897"/>
            <a:ext cx="6418377" cy="606756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CE32FF21-7337-40A2-A899-A663DD091676}"/>
              </a:ext>
            </a:extLst>
          </p:cNvPr>
          <p:cNvSpPr/>
          <p:nvPr/>
        </p:nvSpPr>
        <p:spPr>
          <a:xfrm>
            <a:off x="9235034" y="417976"/>
            <a:ext cx="2415961" cy="50898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78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3082E-6715-4907-8EDD-E2A9A711D880}"/>
              </a:ext>
            </a:extLst>
          </p:cNvPr>
          <p:cNvSpPr txBox="1"/>
          <p:nvPr/>
        </p:nvSpPr>
        <p:spPr>
          <a:xfrm>
            <a:off x="1626300" y="468202"/>
            <a:ext cx="8806907" cy="12261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GB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445DC-3A21-473C-BDAF-BF0D857F6361}"/>
              </a:ext>
            </a:extLst>
          </p:cNvPr>
          <p:cNvSpPr txBox="1"/>
          <p:nvPr/>
        </p:nvSpPr>
        <p:spPr>
          <a:xfrm>
            <a:off x="1398258" y="5865425"/>
            <a:ext cx="9528004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B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</a:t>
            </a:r>
            <a:r>
              <a:rPr lang="bn-BD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৮২</a:t>
            </a:r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B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নিরবে পড়।</a:t>
            </a:r>
            <a:endParaRPr lang="en-GB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277D43-4977-434D-8F03-D45ECC1DDA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48" y="1762144"/>
            <a:ext cx="7885043" cy="40487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0000"/>
            </a:solidFill>
            <a:prstDash val="sysDash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D58232-4BD8-41EA-9955-9D0901797A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74" y="2694510"/>
            <a:ext cx="1749286" cy="2043615"/>
          </a:xfrm>
          <a:prstGeom prst="rect">
            <a:avLst/>
          </a:prstGeom>
          <a:ln w="19050">
            <a:solidFill>
              <a:srgbClr val="00B0F0"/>
            </a:solidFill>
            <a:prstDash val="solid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46105F-2F06-4B10-A2A6-7635440078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487" y="2706750"/>
            <a:ext cx="1749285" cy="2043616"/>
          </a:xfrm>
          <a:prstGeom prst="rect">
            <a:avLst/>
          </a:prstGeom>
          <a:ln w="19050">
            <a:solidFill>
              <a:srgbClr val="00B0F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5097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251791" y="278892"/>
            <a:ext cx="1169580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23554" y="2438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46605" y="595955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42707" y="2357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0E15A-EF21-4686-B467-9C6721153789}"/>
              </a:ext>
            </a:extLst>
          </p:cNvPr>
          <p:cNvSpPr txBox="1"/>
          <p:nvPr/>
        </p:nvSpPr>
        <p:spPr>
          <a:xfrm>
            <a:off x="488672" y="1682004"/>
            <a:ext cx="1335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নৃ-গোষ্ঠীঃ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B2994-CB91-4E5A-AB1B-59E07FD04707}"/>
              </a:ext>
            </a:extLst>
          </p:cNvPr>
          <p:cNvSpPr txBox="1"/>
          <p:nvPr/>
        </p:nvSpPr>
        <p:spPr>
          <a:xfrm>
            <a:off x="488672" y="308276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মাতৃতান্ত্রিকঃ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B50B0-DC9E-4345-BE63-21D9BF07BA21}"/>
              </a:ext>
            </a:extLst>
          </p:cNvPr>
          <p:cNvSpPr txBox="1"/>
          <p:nvPr/>
        </p:nvSpPr>
        <p:spPr>
          <a:xfrm>
            <a:off x="584829" y="451091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নকমান্দিঃ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3227A-923C-477E-9E70-986219FD7BD8}"/>
              </a:ext>
            </a:extLst>
          </p:cNvPr>
          <p:cNvSpPr txBox="1"/>
          <p:nvPr/>
        </p:nvSpPr>
        <p:spPr>
          <a:xfrm>
            <a:off x="4816263" y="3054317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 সমাজ ব্যবস্থায় পরিবারে প্রধান থাকেন মা।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C0294-B5DA-49B3-883B-C5B3EB0F95DC}"/>
              </a:ext>
            </a:extLst>
          </p:cNvPr>
          <p:cNvSpPr txBox="1"/>
          <p:nvPr/>
        </p:nvSpPr>
        <p:spPr>
          <a:xfrm>
            <a:off x="4872506" y="428456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পূর্বে গারো জনগোষ্ঠীর ঘরের নাম।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acc.jpg">
            <a:extLst>
              <a:ext uri="{FF2B5EF4-FFF2-40B4-BE49-F238E27FC236}">
                <a16:creationId xmlns:a16="http://schemas.microsoft.com/office/drawing/2014/main" id="{05D680AD-6B65-4817-9443-15DE14FD57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147" y="4116105"/>
            <a:ext cx="1670841" cy="1061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79C0A9-42D8-4E47-B32F-F04B8EF970A8}"/>
              </a:ext>
            </a:extLst>
          </p:cNvPr>
          <p:cNvSpPr txBox="1"/>
          <p:nvPr/>
        </p:nvSpPr>
        <p:spPr>
          <a:xfrm>
            <a:off x="4816263" y="1661756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কোন ভিন্ন সংস্কৃতির ক্ষুদ্র মানুষের দল।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4a8b6800f24e74ccnnd5ce4bbe96f1a644-17.jpg">
            <a:extLst>
              <a:ext uri="{FF2B5EF4-FFF2-40B4-BE49-F238E27FC236}">
                <a16:creationId xmlns:a16="http://schemas.microsoft.com/office/drawing/2014/main" id="{C1A58027-6207-4407-9BE7-E4D031D749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583" y="1361841"/>
            <a:ext cx="1670842" cy="1044276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2BEDA97C-AD35-4765-AE01-AE095D7D8B67}"/>
              </a:ext>
            </a:extLst>
          </p:cNvPr>
          <p:cNvSpPr/>
          <p:nvPr/>
        </p:nvSpPr>
        <p:spPr>
          <a:xfrm>
            <a:off x="1658935" y="418459"/>
            <a:ext cx="9024728" cy="73775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শব্দগুলোর অর্থ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853B45-1A94-454E-8CDC-381ACCF4FF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583" y="2723552"/>
            <a:ext cx="1670842" cy="10442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0FC17B-40CB-4FCB-B058-5C397709FA79}"/>
              </a:ext>
            </a:extLst>
          </p:cNvPr>
          <p:cNvSpPr txBox="1"/>
          <p:nvPr/>
        </p:nvSpPr>
        <p:spPr>
          <a:xfrm>
            <a:off x="641072" y="581180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দকবান্দা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F6B7DE-5F0B-4E0F-AFCA-F9C3431CB7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856" y="5478091"/>
            <a:ext cx="1651632" cy="10618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FCA6A9-55ED-43A6-866D-C6A3D03D53BB}"/>
              </a:ext>
            </a:extLst>
          </p:cNvPr>
          <p:cNvSpPr txBox="1"/>
          <p:nvPr/>
        </p:nvSpPr>
        <p:spPr>
          <a:xfrm>
            <a:off x="4816263" y="5785883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গারো নারীদের ঐতিহ্যবাহী পোশাকের নাম।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6" grpId="0" animBg="1"/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7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0452" y="83295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85805" y="59264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31517" y="22298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4024" y="5862465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93A439-378E-40D6-9CCB-780160258358}"/>
              </a:ext>
            </a:extLst>
          </p:cNvPr>
          <p:cNvSpPr txBox="1"/>
          <p:nvPr/>
        </p:nvSpPr>
        <p:spPr>
          <a:xfrm>
            <a:off x="4904319" y="479967"/>
            <a:ext cx="2279472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BED65-EB62-4D8D-A793-02F8A498E7F1}"/>
              </a:ext>
            </a:extLst>
          </p:cNvPr>
          <p:cNvSpPr txBox="1"/>
          <p:nvPr/>
        </p:nvSpPr>
        <p:spPr>
          <a:xfrm>
            <a:off x="677838" y="1246213"/>
            <a:ext cx="10836322" cy="5170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জনগোষ্ঠী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 পূর্বে তিব্বত থেকে এসে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বিভিন্ন স্থানে বসবাস শুরু করে।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নিজস্ব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 ........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গারো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র্তমানে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 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.............।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প্রাধান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ধরেই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গোত্র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A22BDC-844B-42F9-BB96-F7D46651DAFC}"/>
              </a:ext>
            </a:extLst>
          </p:cNvPr>
          <p:cNvSpPr txBox="1"/>
          <p:nvPr/>
        </p:nvSpPr>
        <p:spPr>
          <a:xfrm>
            <a:off x="3810265" y="2031756"/>
            <a:ext cx="80983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আচিক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308C81-AE1A-412F-BC73-5F344EC9C0A4}"/>
              </a:ext>
            </a:extLst>
          </p:cNvPr>
          <p:cNvSpPr txBox="1"/>
          <p:nvPr/>
        </p:nvSpPr>
        <p:spPr>
          <a:xfrm>
            <a:off x="2742943" y="4202293"/>
            <a:ext cx="131048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মার্তৃতান্ত্রিক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5C8396-9F23-428C-ADAF-6FEB63ECDEB3}"/>
              </a:ext>
            </a:extLst>
          </p:cNvPr>
          <p:cNvSpPr txBox="1"/>
          <p:nvPr/>
        </p:nvSpPr>
        <p:spPr>
          <a:xfrm>
            <a:off x="3151937" y="1294234"/>
            <a:ext cx="61414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৪০০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4CF1AF-9BFF-4532-8697-47C7178142DD}"/>
              </a:ext>
            </a:extLst>
          </p:cNvPr>
          <p:cNvSpPr txBox="1"/>
          <p:nvPr/>
        </p:nvSpPr>
        <p:spPr>
          <a:xfrm>
            <a:off x="3724512" y="2779887"/>
            <a:ext cx="11798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ংসারেক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2D88B1-A9BE-4686-BDD6-9A3B13222AF4}"/>
              </a:ext>
            </a:extLst>
          </p:cNvPr>
          <p:cNvSpPr txBox="1"/>
          <p:nvPr/>
        </p:nvSpPr>
        <p:spPr>
          <a:xfrm>
            <a:off x="3810265" y="3494380"/>
            <a:ext cx="63832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as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CE3A22-6B05-4644-8118-2E8BC469C142}"/>
              </a:ext>
            </a:extLst>
          </p:cNvPr>
          <p:cNvSpPr txBox="1"/>
          <p:nvPr/>
        </p:nvSpPr>
        <p:spPr>
          <a:xfrm>
            <a:off x="1793331" y="4950791"/>
            <a:ext cx="79234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as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9E3684-DCB0-4E5F-89FD-5EC078152580}"/>
              </a:ext>
            </a:extLst>
          </p:cNvPr>
          <p:cNvSpPr txBox="1"/>
          <p:nvPr/>
        </p:nvSpPr>
        <p:spPr>
          <a:xfrm>
            <a:off x="1201789" y="5695656"/>
            <a:ext cx="79234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মায়ের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80AFB8-5700-43FA-934C-2DFBE559362B}"/>
              </a:ext>
            </a:extLst>
          </p:cNvPr>
          <p:cNvSpPr txBox="1"/>
          <p:nvPr/>
        </p:nvSpPr>
        <p:spPr>
          <a:xfrm>
            <a:off x="6899571" y="5869038"/>
            <a:ext cx="457380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ি।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90053825-23E1-421F-AF76-980DB41C35DF}"/>
              </a:ext>
            </a:extLst>
          </p:cNvPr>
          <p:cNvSpPr/>
          <p:nvPr/>
        </p:nvSpPr>
        <p:spPr>
          <a:xfrm>
            <a:off x="9102436" y="389823"/>
            <a:ext cx="2147103" cy="52321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5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9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7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5C79B-8825-4789-91FA-C353662B482D}"/>
              </a:ext>
            </a:extLst>
          </p:cNvPr>
          <p:cNvSpPr txBox="1"/>
          <p:nvPr/>
        </p:nvSpPr>
        <p:spPr>
          <a:xfrm>
            <a:off x="671777" y="1249397"/>
            <a:ext cx="10836322" cy="5170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৮।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.......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........... 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৯। 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  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.................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টিন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পোশাকের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দকবান্দা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......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ঐতিহ্যবাহী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................।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াংগালা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 দেবতা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এ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প্রতি ন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শস্য উৎসর্গ করে।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ও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াংগালা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...............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6660F-8AD0-4085-BDD7-0E75318E70FA}"/>
              </a:ext>
            </a:extLst>
          </p:cNvPr>
          <p:cNvSpPr txBox="1"/>
          <p:nvPr/>
        </p:nvSpPr>
        <p:spPr>
          <a:xfrm>
            <a:off x="2737679" y="2036236"/>
            <a:ext cx="114159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নকমা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ি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D8A94-52EF-4D1E-889F-A6E1105DE0DB}"/>
              </a:ext>
            </a:extLst>
          </p:cNvPr>
          <p:cNvSpPr txBox="1"/>
          <p:nvPr/>
        </p:nvSpPr>
        <p:spPr>
          <a:xfrm>
            <a:off x="4885791" y="4937867"/>
            <a:ext cx="995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জং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BB7AF0-6AC1-4E41-84EB-0791AB9F755B}"/>
              </a:ext>
            </a:extLst>
          </p:cNvPr>
          <p:cNvSpPr txBox="1"/>
          <p:nvPr/>
        </p:nvSpPr>
        <p:spPr>
          <a:xfrm>
            <a:off x="4724554" y="4236596"/>
            <a:ext cx="118463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াংগালা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BA0A46-5A75-4B88-AEE1-2FDA95FBC2CD}"/>
              </a:ext>
            </a:extLst>
          </p:cNvPr>
          <p:cNvSpPr txBox="1"/>
          <p:nvPr/>
        </p:nvSpPr>
        <p:spPr>
          <a:xfrm>
            <a:off x="3600847" y="2753537"/>
            <a:ext cx="140986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করোগে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ড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17D84A-C7A6-49F2-9836-07950EF29BA3}"/>
              </a:ext>
            </a:extLst>
          </p:cNvPr>
          <p:cNvSpPr txBox="1"/>
          <p:nvPr/>
        </p:nvSpPr>
        <p:spPr>
          <a:xfrm>
            <a:off x="5134885" y="509234"/>
            <a:ext cx="2230581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37E97E-24F1-453C-BCE1-76C99E044D5F}"/>
              </a:ext>
            </a:extLst>
          </p:cNvPr>
          <p:cNvSpPr txBox="1"/>
          <p:nvPr/>
        </p:nvSpPr>
        <p:spPr>
          <a:xfrm>
            <a:off x="5273496" y="1302105"/>
            <a:ext cx="209197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কোরল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9324D1-B2F2-4AAC-B989-2084A2D09FE2}"/>
              </a:ext>
            </a:extLst>
          </p:cNvPr>
          <p:cNvSpPr txBox="1"/>
          <p:nvPr/>
        </p:nvSpPr>
        <p:spPr>
          <a:xfrm>
            <a:off x="4227432" y="5678424"/>
            <a:ext cx="97879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র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E5313B-887A-469E-88B3-9DF4D69DCD3C}"/>
              </a:ext>
            </a:extLst>
          </p:cNvPr>
          <p:cNvSpPr txBox="1"/>
          <p:nvPr/>
        </p:nvSpPr>
        <p:spPr>
          <a:xfrm>
            <a:off x="6761905" y="5830361"/>
            <a:ext cx="446598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D1F42C-C81C-4AF4-9CF6-62D7689A3165}"/>
              </a:ext>
            </a:extLst>
          </p:cNvPr>
          <p:cNvSpPr txBox="1"/>
          <p:nvPr/>
        </p:nvSpPr>
        <p:spPr>
          <a:xfrm>
            <a:off x="6319481" y="3485640"/>
            <a:ext cx="104598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দকসারি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29728E89-04CD-4CF7-B116-E2D6592E920B}"/>
              </a:ext>
            </a:extLst>
          </p:cNvPr>
          <p:cNvSpPr/>
          <p:nvPr/>
        </p:nvSpPr>
        <p:spPr>
          <a:xfrm>
            <a:off x="9102436" y="378382"/>
            <a:ext cx="2230581" cy="45204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98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35" grpId="0" animBg="1"/>
      <p:bldP spid="37" grpId="0" animBg="1"/>
      <p:bldP spid="24" grpId="0" animBg="1"/>
      <p:bldP spid="25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85496" y="228600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F0AEC-22BB-49DD-8B58-0876D29AF105}"/>
              </a:ext>
            </a:extLst>
          </p:cNvPr>
          <p:cNvSpPr txBox="1"/>
          <p:nvPr/>
        </p:nvSpPr>
        <p:spPr>
          <a:xfrm>
            <a:off x="4872543" y="5893092"/>
            <a:ext cx="2461591" cy="52322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মিলিয়ে দেখি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770D37-C098-4815-A33D-CEE5FBF9D49C}"/>
              </a:ext>
            </a:extLst>
          </p:cNvPr>
          <p:cNvSpPr/>
          <p:nvPr/>
        </p:nvSpPr>
        <p:spPr>
          <a:xfrm>
            <a:off x="2281221" y="1809689"/>
            <a:ext cx="3634680" cy="3886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2C0138-8B44-45BF-A93C-FB03CFFDB788}"/>
              </a:ext>
            </a:extLst>
          </p:cNvPr>
          <p:cNvSpPr txBox="1"/>
          <p:nvPr/>
        </p:nvSpPr>
        <p:spPr>
          <a:xfrm>
            <a:off x="2366020" y="2027871"/>
            <a:ext cx="35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োষ্ঠী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C952B-AE48-4D67-A4DC-1327D29BC722}"/>
              </a:ext>
            </a:extLst>
          </p:cNvPr>
          <p:cNvSpPr txBox="1"/>
          <p:nvPr/>
        </p:nvSpPr>
        <p:spPr>
          <a:xfrm>
            <a:off x="2366020" y="2697248"/>
            <a:ext cx="332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গারোদের ভাষা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9DCDA5-FE13-4D0D-A656-79324E3AF79A}"/>
              </a:ext>
            </a:extLst>
          </p:cNvPr>
          <p:cNvSpPr txBox="1"/>
          <p:nvPr/>
        </p:nvSpPr>
        <p:spPr>
          <a:xfrm>
            <a:off x="2366021" y="3459248"/>
            <a:ext cx="332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ধ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র্ম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35B65F-9D2D-4A6F-A55C-53A95D18D5AF}"/>
              </a:ext>
            </a:extLst>
          </p:cNvPr>
          <p:cNvSpPr txBox="1"/>
          <p:nvPr/>
        </p:nvSpPr>
        <p:spPr>
          <a:xfrm>
            <a:off x="2366021" y="4273835"/>
            <a:ext cx="354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গারোদের সমাজ ব্যবস্থা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46E9B9-9DDD-4B69-B794-03BD13130C36}"/>
              </a:ext>
            </a:extLst>
          </p:cNvPr>
          <p:cNvSpPr txBox="1"/>
          <p:nvPr/>
        </p:nvSpPr>
        <p:spPr>
          <a:xfrm>
            <a:off x="2366021" y="5072230"/>
            <a:ext cx="332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ঙ)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7CE6B6-DA87-46D7-B216-493D3E4B734E}"/>
              </a:ext>
            </a:extLst>
          </p:cNvPr>
          <p:cNvSpPr/>
          <p:nvPr/>
        </p:nvSpPr>
        <p:spPr>
          <a:xfrm>
            <a:off x="6276101" y="1805031"/>
            <a:ext cx="3634680" cy="3886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EAD282-0657-493B-A265-BBD02978D840}"/>
              </a:ext>
            </a:extLst>
          </p:cNvPr>
          <p:cNvSpPr txBox="1"/>
          <p:nvPr/>
        </p:nvSpPr>
        <p:spPr>
          <a:xfrm>
            <a:off x="6395630" y="3507157"/>
            <a:ext cx="327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508089-5890-46F3-9CBF-09DBA5462039}"/>
              </a:ext>
            </a:extLst>
          </p:cNvPr>
          <p:cNvSpPr txBox="1"/>
          <p:nvPr/>
        </p:nvSpPr>
        <p:spPr>
          <a:xfrm>
            <a:off x="6360266" y="2732313"/>
            <a:ext cx="331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মাতৃতান্ত্রিক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287280-E963-4791-AEDD-9A3DA1EB4632}"/>
              </a:ext>
            </a:extLst>
          </p:cNvPr>
          <p:cNvSpPr txBox="1"/>
          <p:nvPr/>
        </p:nvSpPr>
        <p:spPr>
          <a:xfrm>
            <a:off x="6395630" y="1957470"/>
            <a:ext cx="327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আচিক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DE0BED-5ACD-4C3E-9A74-302FC9F21308}"/>
              </a:ext>
            </a:extLst>
          </p:cNvPr>
          <p:cNvSpPr txBox="1"/>
          <p:nvPr/>
        </p:nvSpPr>
        <p:spPr>
          <a:xfrm>
            <a:off x="6360266" y="5107357"/>
            <a:ext cx="331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তিব্বত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95D05A-A388-46C5-808D-9BD4019034FE}"/>
              </a:ext>
            </a:extLst>
          </p:cNvPr>
          <p:cNvSpPr txBox="1"/>
          <p:nvPr/>
        </p:nvSpPr>
        <p:spPr>
          <a:xfrm>
            <a:off x="6395630" y="4332513"/>
            <a:ext cx="327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সাংসারেক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Action Button: Back or Previous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B7BFC53-4B1D-455B-8D1C-2D3621C93400}"/>
              </a:ext>
            </a:extLst>
          </p:cNvPr>
          <p:cNvSpPr/>
          <p:nvPr/>
        </p:nvSpPr>
        <p:spPr>
          <a:xfrm>
            <a:off x="685800" y="6324600"/>
            <a:ext cx="685800" cy="30480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E94882-3D6B-401E-BD84-F3D77DE8CDE6}"/>
              </a:ext>
            </a:extLst>
          </p:cNvPr>
          <p:cNvSpPr/>
          <p:nvPr/>
        </p:nvSpPr>
        <p:spPr>
          <a:xfrm>
            <a:off x="2223761" y="999034"/>
            <a:ext cx="7936349" cy="4527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ব্দগুলোর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11A2257-809E-4FC2-8222-DA2FBD9623EC}"/>
              </a:ext>
            </a:extLst>
          </p:cNvPr>
          <p:cNvSpPr/>
          <p:nvPr/>
        </p:nvSpPr>
        <p:spPr>
          <a:xfrm>
            <a:off x="4656491" y="295355"/>
            <a:ext cx="2879018" cy="50203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00195 1.48148E-6 C -0.00273 1.48148E-6 -0.00377 -0.12732 -0.00377 -0.23056 L -0.00377 -0.46111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305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0185 L -0.04153 0.02824 C -0.04974 0.03472 -0.05429 0.04421 -0.05429 0.05417 C -0.05429 0.06551 -0.04974 0.07454 -0.04153 0.08102 L -0.0052 0.11134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564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0235 4.44444E-6 C 0.00339 4.44444E-6 0.00469 -0.03496 0.00469 -0.06343 L 0.00469 -0.12662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634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00162 L -0.04127 0.06389 C -0.04961 0.07778 -0.05429 0.09861 -0.05429 0.12014 C -0.05429 0.14468 -0.04961 0.16435 -0.04127 0.17824 L -0.00377 0.24398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1226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393 L 0.04102 0.06574 C 0.04922 0.0787 0.05391 0.09814 0.05391 0.11851 C 0.05391 0.14166 0.04922 0.16018 0.04102 0.17314 L 0.00469 0.23518 " pathEditMode="relative" rAng="0" ptsTypes="AAAAA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7" grpId="0"/>
      <p:bldP spid="18" grpId="0"/>
      <p:bldP spid="19" grpId="0"/>
      <p:bldP spid="20" grpId="0"/>
      <p:bldP spid="21" grpId="0"/>
      <p:bldP spid="9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85496" y="228600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8" name="Action Button: Back or Previous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B7BFC53-4B1D-455B-8D1C-2D3621C93400}"/>
              </a:ext>
            </a:extLst>
          </p:cNvPr>
          <p:cNvSpPr/>
          <p:nvPr/>
        </p:nvSpPr>
        <p:spPr>
          <a:xfrm>
            <a:off x="685800" y="6324600"/>
            <a:ext cx="685800" cy="30480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1D95D70C-634B-4BA7-B467-7EF01C62036F}"/>
              </a:ext>
            </a:extLst>
          </p:cNvPr>
          <p:cNvSpPr/>
          <p:nvPr/>
        </p:nvSpPr>
        <p:spPr>
          <a:xfrm>
            <a:off x="185496" y="228600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18D318-E3A7-4BD5-8A45-DEE026CC2D6F}"/>
              </a:ext>
            </a:extLst>
          </p:cNvPr>
          <p:cNvSpPr txBox="1"/>
          <p:nvPr/>
        </p:nvSpPr>
        <p:spPr>
          <a:xfrm>
            <a:off x="4951824" y="6029873"/>
            <a:ext cx="2461591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মিলিয়ে দেখি 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29C3A7-34A2-4C9C-AA89-8E1942DD8AB1}"/>
              </a:ext>
            </a:extLst>
          </p:cNvPr>
          <p:cNvSpPr/>
          <p:nvPr/>
        </p:nvSpPr>
        <p:spPr>
          <a:xfrm>
            <a:off x="1949546" y="1702980"/>
            <a:ext cx="3966355" cy="4059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E12343-297E-4837-AC31-E5D447EF332D}"/>
              </a:ext>
            </a:extLst>
          </p:cNvPr>
          <p:cNvSpPr txBox="1"/>
          <p:nvPr/>
        </p:nvSpPr>
        <p:spPr>
          <a:xfrm>
            <a:off x="2366020" y="1894710"/>
            <a:ext cx="35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D821E-C2C8-45CD-B0DC-562E3B95A4B2}"/>
              </a:ext>
            </a:extLst>
          </p:cNvPr>
          <p:cNvSpPr txBox="1"/>
          <p:nvPr/>
        </p:nvSpPr>
        <p:spPr>
          <a:xfrm>
            <a:off x="2415116" y="2456834"/>
            <a:ext cx="3451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নেংমিনজা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  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সাংমা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E1E883-CC89-4BCC-B394-83B757D71F91}"/>
              </a:ext>
            </a:extLst>
          </p:cNvPr>
          <p:cNvSpPr txBox="1"/>
          <p:nvPr/>
        </p:nvSpPr>
        <p:spPr>
          <a:xfrm>
            <a:off x="2400438" y="3495260"/>
            <a:ext cx="332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ওয়াংগালা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A38810-EAFB-404D-9FA9-BFC2169DD1B5}"/>
              </a:ext>
            </a:extLst>
          </p:cNvPr>
          <p:cNvSpPr txBox="1"/>
          <p:nvPr/>
        </p:nvSpPr>
        <p:spPr>
          <a:xfrm>
            <a:off x="2400438" y="4029499"/>
            <a:ext cx="354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সালজং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C649A1-3173-4D1A-99F0-43D640A5C552}"/>
              </a:ext>
            </a:extLst>
          </p:cNvPr>
          <p:cNvSpPr txBox="1"/>
          <p:nvPr/>
        </p:nvSpPr>
        <p:spPr>
          <a:xfrm>
            <a:off x="2385760" y="4549926"/>
            <a:ext cx="3481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ঙ)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0DE7C2-BD5E-4403-8078-1C5A50143765}"/>
              </a:ext>
            </a:extLst>
          </p:cNvPr>
          <p:cNvSpPr/>
          <p:nvPr/>
        </p:nvSpPr>
        <p:spPr>
          <a:xfrm>
            <a:off x="6516114" y="1730756"/>
            <a:ext cx="3966355" cy="4059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D5726F-8904-47F5-A7A4-DDCAA56D0DBF}"/>
              </a:ext>
            </a:extLst>
          </p:cNvPr>
          <p:cNvSpPr txBox="1"/>
          <p:nvPr/>
        </p:nvSpPr>
        <p:spPr>
          <a:xfrm>
            <a:off x="6600279" y="3282685"/>
            <a:ext cx="327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১৮৭২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98829A-2CD4-47C9-AF26-6A23359CD8CA}"/>
              </a:ext>
            </a:extLst>
          </p:cNvPr>
          <p:cNvSpPr txBox="1"/>
          <p:nvPr/>
        </p:nvSpPr>
        <p:spPr>
          <a:xfrm>
            <a:off x="6635644" y="2367678"/>
            <a:ext cx="331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দেবতা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4D0FA4-2C5A-4723-BDE5-C78D35A29630}"/>
              </a:ext>
            </a:extLst>
          </p:cNvPr>
          <p:cNvSpPr txBox="1"/>
          <p:nvPr/>
        </p:nvSpPr>
        <p:spPr>
          <a:xfrm>
            <a:off x="6600280" y="1782903"/>
            <a:ext cx="327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গারো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বীর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যোদ্ধা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F1DE6E-AAAC-44B9-B4EB-B766AE9F0BD7}"/>
              </a:ext>
            </a:extLst>
          </p:cNvPr>
          <p:cNvSpPr txBox="1"/>
          <p:nvPr/>
        </p:nvSpPr>
        <p:spPr>
          <a:xfrm>
            <a:off x="6564915" y="4521510"/>
            <a:ext cx="331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নকমান্দি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D63B1-DEB7-4F79-9F78-C9F574779F32}"/>
              </a:ext>
            </a:extLst>
          </p:cNvPr>
          <p:cNvSpPr/>
          <p:nvPr/>
        </p:nvSpPr>
        <p:spPr>
          <a:xfrm>
            <a:off x="1949546" y="1052202"/>
            <a:ext cx="8532923" cy="4527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ব্দগুলোর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F8126752-B57A-4A09-9B14-2C19DF76A7F6}"/>
              </a:ext>
            </a:extLst>
          </p:cNvPr>
          <p:cNvSpPr/>
          <p:nvPr/>
        </p:nvSpPr>
        <p:spPr>
          <a:xfrm>
            <a:off x="4743111" y="384343"/>
            <a:ext cx="2879018" cy="53236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E48273-4744-4E73-8DAA-B7FDA01BF25C}"/>
              </a:ext>
            </a:extLst>
          </p:cNvPr>
          <p:cNvSpPr txBox="1"/>
          <p:nvPr/>
        </p:nvSpPr>
        <p:spPr>
          <a:xfrm>
            <a:off x="6564914" y="5029686"/>
            <a:ext cx="331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উৎসব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56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5463 L 0.00417 0.05463 C 0.00325 0.05463 0.00221 -0.06319 0.00221 -0.15833 L 0.00221 -0.37014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125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186 L -0.04154 0.02824 C -0.04974 0.03472 -0.0543 0.04421 -0.0543 0.05416 C -0.0543 0.06551 -0.04974 0.07453 -0.04154 0.08101 L -0.00521 0.11134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564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2407 L -0.04701 0.05185 C -0.05755 0.06829 -0.06289 0.09259 -0.06289 0.11829 C -0.06289 0.14699 -0.05755 0.17014 -0.04701 0.18658 L 2.08333E-6 0.26458 " pathEditMode="relative" rAng="0" ptsTypes="AAAAA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1442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393 L 0.04102 0.06574 C 0.04922 0.0787 0.05391 0.09814 0.05391 0.11851 C 0.05391 0.14166 0.04922 0.16018 0.04102 0.17314 L 0.00469 0.23518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1155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00182 4.07407E-6 C -0.00274 4.07407E-6 -0.00378 -0.05903 -0.00378 -0.10649 L -0.00378 -0.21181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5" grpId="0" animBg="1"/>
      <p:bldP spid="25" grpId="0"/>
      <p:bldP spid="2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1423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54058-992F-4BA0-9CAB-227925CB1E6B}"/>
              </a:ext>
            </a:extLst>
          </p:cNvPr>
          <p:cNvSpPr txBox="1"/>
          <p:nvPr/>
        </p:nvSpPr>
        <p:spPr>
          <a:xfrm>
            <a:off x="1816313" y="1567543"/>
            <a:ext cx="91440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খাদ্যাভাস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64667-624D-44BE-90E0-069042A60785}"/>
              </a:ext>
            </a:extLst>
          </p:cNvPr>
          <p:cNvSpPr txBox="1"/>
          <p:nvPr/>
        </p:nvSpPr>
        <p:spPr>
          <a:xfrm>
            <a:off x="1816313" y="3277839"/>
            <a:ext cx="91440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 ব্যবস্থা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7E8253-1664-4673-885E-374DBDA50B61}"/>
              </a:ext>
            </a:extLst>
          </p:cNvPr>
          <p:cNvSpPr txBox="1"/>
          <p:nvPr/>
        </p:nvSpPr>
        <p:spPr>
          <a:xfrm>
            <a:off x="1816313" y="4956709"/>
            <a:ext cx="914400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F89FB-8043-40A8-9D4E-E6731BFB428F}"/>
              </a:ext>
            </a:extLst>
          </p:cNvPr>
          <p:cNvSpPr txBox="1"/>
          <p:nvPr/>
        </p:nvSpPr>
        <p:spPr>
          <a:xfrm>
            <a:off x="1816313" y="3792512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ো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মার্তৃতান্ত্রিক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ং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ী।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ধরেই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দল,গোত্র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4ACDD-C702-44FC-A9CE-8D845C22B433}"/>
              </a:ext>
            </a:extLst>
          </p:cNvPr>
          <p:cNvSpPr txBox="1"/>
          <p:nvPr/>
        </p:nvSpPr>
        <p:spPr>
          <a:xfrm>
            <a:off x="1816313" y="2074270"/>
            <a:ext cx="9144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ভাত,মাছ,মাংস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শাকসবজ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ঐতিহ্যবাহ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ী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কোড়ল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তৈর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যা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সুস্বাদ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ু।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C8896-58DA-41D0-B271-F3E42DE566D1}"/>
              </a:ext>
            </a:extLst>
          </p:cNvPr>
          <p:cNvSpPr txBox="1"/>
          <p:nvPr/>
        </p:nvSpPr>
        <p:spPr>
          <a:xfrm>
            <a:off x="1816313" y="5462806"/>
            <a:ext cx="9144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ঐতিহ্যবাহ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ী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ওয়াংগাল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সূয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দেবত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সালজ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ং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উৎসর্গ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বাজিয়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উৎসবট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75359E9-BFE7-4989-B457-A27EF48FF39F}"/>
              </a:ext>
            </a:extLst>
          </p:cNvPr>
          <p:cNvSpPr/>
          <p:nvPr/>
        </p:nvSpPr>
        <p:spPr>
          <a:xfrm>
            <a:off x="4155269" y="472325"/>
            <a:ext cx="3896139" cy="633554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E5E4DC3-7B79-458F-9731-D887F9CAB839}"/>
              </a:ext>
            </a:extLst>
          </p:cNvPr>
          <p:cNvSpPr/>
          <p:nvPr/>
        </p:nvSpPr>
        <p:spPr>
          <a:xfrm>
            <a:off x="321528" y="1620046"/>
            <a:ext cx="1124639" cy="81832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61C59F2-D224-4D92-85AC-821FA6C601D8}"/>
              </a:ext>
            </a:extLst>
          </p:cNvPr>
          <p:cNvSpPr/>
          <p:nvPr/>
        </p:nvSpPr>
        <p:spPr>
          <a:xfrm>
            <a:off x="339559" y="3494726"/>
            <a:ext cx="1106607" cy="80900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7B9E56E-CADD-424E-98F2-797A3076B402}"/>
              </a:ext>
            </a:extLst>
          </p:cNvPr>
          <p:cNvSpPr/>
          <p:nvPr/>
        </p:nvSpPr>
        <p:spPr>
          <a:xfrm>
            <a:off x="339559" y="5237954"/>
            <a:ext cx="1106607" cy="80900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C:\Users\RAFIQ\Desktop\-ekok kajer pic\images[5].png">
            <a:extLst>
              <a:ext uri="{FF2B5EF4-FFF2-40B4-BE49-F238E27FC236}">
                <a16:creationId xmlns:a16="http://schemas.microsoft.com/office/drawing/2014/main" id="{708F7F84-B02C-4FEC-A686-689EDA98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95" y="445291"/>
            <a:ext cx="1124639" cy="1020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C:\Users\RAFIQ\Desktop\-ekok kajer pic\images[5].png">
            <a:extLst>
              <a:ext uri="{FF2B5EF4-FFF2-40B4-BE49-F238E27FC236}">
                <a16:creationId xmlns:a16="http://schemas.microsoft.com/office/drawing/2014/main" id="{4B4DA7AA-D233-4C51-8964-DA7EDF7D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619148" y="410537"/>
            <a:ext cx="1124640" cy="1020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61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64919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08135EA1-E63C-41CE-B74E-94F5C88113B2}"/>
              </a:ext>
            </a:extLst>
          </p:cNvPr>
          <p:cNvSpPr/>
          <p:nvPr/>
        </p:nvSpPr>
        <p:spPr>
          <a:xfrm>
            <a:off x="8017817" y="443683"/>
            <a:ext cx="2063569" cy="628651"/>
          </a:xfrm>
          <a:prstGeom prst="plaqu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3000" dirty="0">
                <a:solidFill>
                  <a:sysClr val="windowText" lastClr="000000"/>
                </a:solidFill>
              </a:rPr>
              <a:t> </a:t>
            </a:r>
            <a:endParaRPr 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D82AA06C-CC55-4BA0-AC96-05DA6B112653}"/>
              </a:ext>
            </a:extLst>
          </p:cNvPr>
          <p:cNvSpPr/>
          <p:nvPr/>
        </p:nvSpPr>
        <p:spPr>
          <a:xfrm>
            <a:off x="1348768" y="443683"/>
            <a:ext cx="2341873" cy="628651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3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3000" dirty="0">
                <a:solidFill>
                  <a:sysClr val="windowText" lastClr="000000"/>
                </a:solidFill>
              </a:rPr>
              <a:t> </a:t>
            </a:r>
            <a:endParaRPr 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A5FAA3-480C-49D4-8CED-3A942CF3EC70}"/>
              </a:ext>
            </a:extLst>
          </p:cNvPr>
          <p:cNvSpPr/>
          <p:nvPr/>
        </p:nvSpPr>
        <p:spPr>
          <a:xfrm>
            <a:off x="6096000" y="3770833"/>
            <a:ext cx="5721927" cy="27392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শ্রেণিঃ পঞ্চম</a:t>
            </a:r>
          </a:p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অধ্যায়ঃ ১১</a:t>
            </a:r>
          </a:p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ঠের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শিরোনামঃ বাংলাদেশের ক্ষুদ্র নৃ-গোষ্ঠী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পাঠ্যাংশঃ গারো ( ধারণা করা হয়............পালন করা হয়)।</a:t>
            </a:r>
          </a:p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তারিখঃ 07/০9/২০১9 খ্রি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স্টাব্দ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E90939-AE61-4137-97D9-3E6255AA4C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2144" y="2960299"/>
            <a:ext cx="6343339" cy="10895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E4D437-C783-4933-A74D-3B99CBB48B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00" y="1280283"/>
            <a:ext cx="2026410" cy="2224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992025-ABE7-411F-8696-3F6694B42E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70" y="1280282"/>
            <a:ext cx="1839262" cy="2224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3B77F1C-E944-4C38-8499-9F99EFA20BFB}"/>
              </a:ext>
            </a:extLst>
          </p:cNvPr>
          <p:cNvSpPr/>
          <p:nvPr/>
        </p:nvSpPr>
        <p:spPr>
          <a:xfrm>
            <a:off x="607771" y="3754722"/>
            <a:ext cx="4401258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জাহেদুর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লিটন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ভারপ্রাপ্ত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jrliton77@gmail.com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ফেইসবুক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আইডিঃ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www.fb.com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/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jrliton77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57" y="247917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CB29D-8E95-4648-8F38-35F9E8212C79}"/>
              </a:ext>
            </a:extLst>
          </p:cNvPr>
          <p:cNvSpPr/>
          <p:nvPr/>
        </p:nvSpPr>
        <p:spPr>
          <a:xfrm>
            <a:off x="496734" y="1343308"/>
            <a:ext cx="11317357" cy="52014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জনগোষ্ঠী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 বাংলাদেশে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জনগোষ্ঠী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র্ব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বসবাস শুরু করে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৩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।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 নিজস্ব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ভাষার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নাম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দ</a:t>
            </a:r>
            <a:r>
              <a:rPr lang="as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 </a:t>
            </a:r>
            <a:r>
              <a:rPr lang="as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আ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দ</a:t>
            </a:r>
            <a:r>
              <a:rPr lang="as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ি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ধর্মের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নাম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র্তমানে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নুসরণ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দ</a:t>
            </a:r>
            <a:r>
              <a:rPr lang="as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 </a:t>
            </a:r>
            <a:r>
              <a:rPr lang="as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স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ম</a:t>
            </a:r>
            <a:r>
              <a:rPr lang="as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জ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প্রাধান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F891E3C-30C1-41F5-A6AE-0079141B25A9}"/>
              </a:ext>
            </a:extLst>
          </p:cNvPr>
          <p:cNvSpPr/>
          <p:nvPr/>
        </p:nvSpPr>
        <p:spPr>
          <a:xfrm>
            <a:off x="7813805" y="397451"/>
            <a:ext cx="3896139" cy="527314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81D285-F5E9-4F62-93E0-4045F5CC0BB7}"/>
              </a:ext>
            </a:extLst>
          </p:cNvPr>
          <p:cNvSpPr txBox="1"/>
          <p:nvPr/>
        </p:nvSpPr>
        <p:spPr>
          <a:xfrm>
            <a:off x="3631096" y="348830"/>
            <a:ext cx="3896139" cy="73574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1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57" y="247917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CB29D-8E95-4648-8F38-35F9E8212C79}"/>
              </a:ext>
            </a:extLst>
          </p:cNvPr>
          <p:cNvSpPr/>
          <p:nvPr/>
        </p:nvSpPr>
        <p:spPr>
          <a:xfrm>
            <a:off x="496734" y="1121976"/>
            <a:ext cx="11317357" cy="52014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৭।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গোত্র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৮।  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দ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ধান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খাবার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৯।  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বাড়ি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১০।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১১। 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নারীদের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ঐতিহ্যবাহী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পোশাকের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গারোদের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ঐতিহ্যবাহী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উৎসবের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ও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য়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াংগালা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ক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দেবতা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 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শস্য উৎসর্গ 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ন?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F452C97-BE1F-4A48-BEFF-68D50551C3B1}"/>
              </a:ext>
            </a:extLst>
          </p:cNvPr>
          <p:cNvSpPr/>
          <p:nvPr/>
        </p:nvSpPr>
        <p:spPr>
          <a:xfrm>
            <a:off x="7813805" y="397451"/>
            <a:ext cx="3896139" cy="527314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8D1CF-63CC-48F9-86BC-3BDDE0880459}"/>
              </a:ext>
            </a:extLst>
          </p:cNvPr>
          <p:cNvSpPr txBox="1"/>
          <p:nvPr/>
        </p:nvSpPr>
        <p:spPr>
          <a:xfrm>
            <a:off x="3631096" y="348830"/>
            <a:ext cx="3896139" cy="73574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57" y="247917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CB29D-8E95-4648-8F38-35F9E8212C79}"/>
              </a:ext>
            </a:extLst>
          </p:cNvPr>
          <p:cNvSpPr/>
          <p:nvPr/>
        </p:nvSpPr>
        <p:spPr>
          <a:xfrm>
            <a:off x="496734" y="1108724"/>
            <a:ext cx="11317357" cy="52014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ওয়াংগালা উৎসব কীভাবে পালন করা হয়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১৫।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ংরেজদের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১৬।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দ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ু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জ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ী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যো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দ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্ধার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১৭।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লিনা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জাম্বিল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রিবারের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ক)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ধান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উ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ৎ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স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খ)  ও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াংগালা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ূ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্য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দেবতা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 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শস্য উৎসর্গ করে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ধান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উ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ৎ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স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0CB5F2C-0DDE-4B9E-9A54-C15B2E0B6E58}"/>
              </a:ext>
            </a:extLst>
          </p:cNvPr>
          <p:cNvSpPr/>
          <p:nvPr/>
        </p:nvSpPr>
        <p:spPr>
          <a:xfrm>
            <a:off x="7813805" y="397451"/>
            <a:ext cx="3896139" cy="527314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725B90-FE8E-4F53-B5CC-DEE9AF848955}"/>
              </a:ext>
            </a:extLst>
          </p:cNvPr>
          <p:cNvSpPr txBox="1"/>
          <p:nvPr/>
        </p:nvSpPr>
        <p:spPr>
          <a:xfrm>
            <a:off x="3631096" y="348830"/>
            <a:ext cx="3896139" cy="73574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7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1A3418-4EC9-4D8F-A1D9-74F217FB3C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6" y="6172200"/>
            <a:ext cx="12095508" cy="468857"/>
          </a:xfrm>
          <a:prstGeom prst="rect">
            <a:avLst/>
          </a:prstGeom>
        </p:spPr>
      </p:pic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7CEC6E-B8C3-45FE-94A6-9AD4E0096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2" y="1595600"/>
            <a:ext cx="11391122" cy="3473729"/>
          </a:xfrm>
          <a:prstGeom prst="rect">
            <a:avLst/>
          </a:prstGeom>
        </p:spPr>
      </p:pic>
      <p:sp>
        <p:nvSpPr>
          <p:cNvPr id="24" name="Down Arrow Callout 1">
            <a:extLst>
              <a:ext uri="{FF2B5EF4-FFF2-40B4-BE49-F238E27FC236}">
                <a16:creationId xmlns:a16="http://schemas.microsoft.com/office/drawing/2014/main" id="{B70ABA2B-FD32-4DD5-A072-3B8E9C6B42C8}"/>
              </a:ext>
            </a:extLst>
          </p:cNvPr>
          <p:cNvSpPr/>
          <p:nvPr/>
        </p:nvSpPr>
        <p:spPr>
          <a:xfrm>
            <a:off x="4944836" y="497873"/>
            <a:ext cx="2576732" cy="887366"/>
          </a:xfrm>
          <a:prstGeom prst="downArrowCallout">
            <a:avLst/>
          </a:prstGeom>
          <a:solidFill>
            <a:srgbClr val="92D050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FF0000"/>
                </a:solidFill>
              </a:rPr>
              <a:t>প্রজেক্ট ওয়ার্ক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46">
            <a:extLst>
              <a:ext uri="{FF2B5EF4-FFF2-40B4-BE49-F238E27FC236}">
                <a16:creationId xmlns:a16="http://schemas.microsoft.com/office/drawing/2014/main" id="{E098A7CC-2B0B-4CBB-A5B0-FC067BE3F3AB}"/>
              </a:ext>
            </a:extLst>
          </p:cNvPr>
          <p:cNvSpPr/>
          <p:nvPr/>
        </p:nvSpPr>
        <p:spPr>
          <a:xfrm>
            <a:off x="289274" y="5254663"/>
            <a:ext cx="11632150" cy="887366"/>
          </a:xfrm>
          <a:prstGeom prst="roundRect">
            <a:avLst/>
          </a:prstGeom>
          <a:solidFill>
            <a:srgbClr val="92D050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বাড়ির আশে-পাশে থাকা কোন ক্ষুদ্র নৃ- গোষ্ঠী সম্পর্কে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64919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C29766-8A3C-4A29-B164-F45511B4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15" y="542307"/>
            <a:ext cx="6129803" cy="5908259"/>
          </a:xfrm>
          <a:prstGeom prst="rect">
            <a:avLst/>
          </a:prstGeom>
        </p:spPr>
      </p:pic>
      <p:pic>
        <p:nvPicPr>
          <p:cNvPr id="10" name="Picture 3" descr="F:\New folder (2)\Animated gif\img8.gif">
            <a:extLst>
              <a:ext uri="{FF2B5EF4-FFF2-40B4-BE49-F238E27FC236}">
                <a16:creationId xmlns:a16="http://schemas.microsoft.com/office/drawing/2014/main" id="{2E755324-8D40-4AD0-BCFE-A46A67F9D2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253" y="5331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412BF1F9-3EAB-47C8-AD73-AC985FA5F7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5544" y="145869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>
            <a:extLst>
              <a:ext uri="{FF2B5EF4-FFF2-40B4-BE49-F238E27FC236}">
                <a16:creationId xmlns:a16="http://schemas.microsoft.com/office/drawing/2014/main" id="{FA142594-4A2A-4CFD-8821-E96C22D656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653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>
            <a:extLst>
              <a:ext uri="{FF2B5EF4-FFF2-40B4-BE49-F238E27FC236}">
                <a16:creationId xmlns:a16="http://schemas.microsoft.com/office/drawing/2014/main" id="{77D3B2C2-52B1-46B9-8511-4B8A815273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>
            <a:extLst>
              <a:ext uri="{FF2B5EF4-FFF2-40B4-BE49-F238E27FC236}">
                <a16:creationId xmlns:a16="http://schemas.microsoft.com/office/drawing/2014/main" id="{EC38D548-BC2B-4609-BBEF-4B5DA5AE3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E90712-37F8-45CA-ABF3-A641239AA6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0" y="6275015"/>
            <a:ext cx="12095508" cy="468857"/>
          </a:xfrm>
          <a:prstGeom prst="rect">
            <a:avLst/>
          </a:prstGeom>
        </p:spPr>
      </p:pic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5DAB52-AD25-4457-8BA5-F628B7BB9CDB}"/>
              </a:ext>
            </a:extLst>
          </p:cNvPr>
          <p:cNvSpPr txBox="1"/>
          <p:nvPr/>
        </p:nvSpPr>
        <p:spPr>
          <a:xfrm>
            <a:off x="1523347" y="1707973"/>
            <a:ext cx="9579134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24C9B-C8AE-43DB-A711-9D472A6795D7}"/>
              </a:ext>
            </a:extLst>
          </p:cNvPr>
          <p:cNvSpPr txBox="1"/>
          <p:nvPr/>
        </p:nvSpPr>
        <p:spPr>
          <a:xfrm>
            <a:off x="1293195" y="5200492"/>
            <a:ext cx="9579134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EAD3FB-2DC6-49CE-9224-44B9FAB3E049}"/>
              </a:ext>
            </a:extLst>
          </p:cNvPr>
          <p:cNvSpPr txBox="1"/>
          <p:nvPr/>
        </p:nvSpPr>
        <p:spPr>
          <a:xfrm>
            <a:off x="1407340" y="3544663"/>
            <a:ext cx="9579134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E8249A-7680-4BA6-996D-03B68416FDAF}"/>
              </a:ext>
            </a:extLst>
          </p:cNvPr>
          <p:cNvSpPr/>
          <p:nvPr/>
        </p:nvSpPr>
        <p:spPr>
          <a:xfrm>
            <a:off x="515655" y="804230"/>
            <a:ext cx="11330609" cy="5677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সম্মানিত </a:t>
            </a:r>
            <a:r>
              <a:rPr lang="en-US" sz="3600" b="1" baseline="30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ন,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ন,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াজ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ুআ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ম,</a:t>
            </a: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কন্টে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রেছি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রেটিং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আগে পাঠ্যপুস্তকের সংশ্লিষ্ট পা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ঠ্যাং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সাথে মিলিয়ে নিতে অনুরোধ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কন্টে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ট্রিগা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াপন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as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িধার্</a:t>
            </a:r>
            <a:r>
              <a:rPr lang="as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দিয়েছি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হাইপারলিংক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সুবি</a:t>
            </a:r>
            <a:r>
              <a:rPr lang="as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এ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ক </a:t>
            </a:r>
            <a:r>
              <a:rPr lang="as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ন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জ</a:t>
            </a:r>
            <a:r>
              <a:rPr lang="as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ৃত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টগুলোতে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খানে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ংযুক্ত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েছি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্ভর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র্বে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রীক্ষার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হাতেগোনা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য়েকজ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রতেন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ি।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ত্যেক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য়।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ঠ্যাং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টুকুর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কসাথে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েছি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">
            <a:extLst>
              <a:ext uri="{FF2B5EF4-FFF2-40B4-BE49-F238E27FC236}">
                <a16:creationId xmlns:a16="http://schemas.microsoft.com/office/drawing/2014/main" id="{621A781B-569C-4A43-9A6D-83F808324A5C}"/>
              </a:ext>
            </a:extLst>
          </p:cNvPr>
          <p:cNvSpPr/>
          <p:nvPr/>
        </p:nvSpPr>
        <p:spPr>
          <a:xfrm>
            <a:off x="5505762" y="297622"/>
            <a:ext cx="1213694" cy="446313"/>
          </a:xfrm>
          <a:prstGeom prst="downArrowCallout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93962" y="237327"/>
            <a:ext cx="11778330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F9C0B-2270-4C2A-A51D-DA32E0413D13}"/>
              </a:ext>
            </a:extLst>
          </p:cNvPr>
          <p:cNvSpPr/>
          <p:nvPr/>
        </p:nvSpPr>
        <p:spPr>
          <a:xfrm>
            <a:off x="430695" y="258508"/>
            <a:ext cx="11330609" cy="6322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শ্নোত্তর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াংলাদেশ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রিচয়ের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খযোগ্য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্ধতি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িমাণ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ন।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কক্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য়োগ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শিখণফল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শতভাগ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িশ্বাস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স্বল্পতার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যৌড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্ছেনা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তর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ি।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্ষক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বাতায়নে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যৌড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কষ্টকর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যৌড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কষ্ট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 অ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ুধাবন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ষ্ণচন্দ্র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মজুমদারের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শটুকু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চিরসূ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		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ব্যথ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বেদন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বুঝিতে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িষে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		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কিসে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কভু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ংশে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ে।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যতদিন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ভবে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		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বস্থা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ম;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ঈষ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হাসিবে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		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ে,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ম।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িশেষে</a:t>
            </a:r>
            <a:r>
              <a:rPr lang="bn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ামনা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ি, 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্থ-সু</a:t>
            </a:r>
            <a:r>
              <a:rPr lang="as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দীর</a:t>
            </a:r>
            <a:r>
              <a:rPr lang="as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ঘায়ু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486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7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1AAD35B-3558-4026-A4FF-A1C2A68DD965}"/>
              </a:ext>
            </a:extLst>
          </p:cNvPr>
          <p:cNvSpPr/>
          <p:nvPr/>
        </p:nvSpPr>
        <p:spPr>
          <a:xfrm>
            <a:off x="2147454" y="454117"/>
            <a:ext cx="7897091" cy="137468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7F319-CE9F-4367-A9D7-246C2F57C672}"/>
              </a:ext>
            </a:extLst>
          </p:cNvPr>
          <p:cNvSpPr/>
          <p:nvPr/>
        </p:nvSpPr>
        <p:spPr>
          <a:xfrm>
            <a:off x="704140" y="4263921"/>
            <a:ext cx="11030660" cy="13746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২.১.৮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গারো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দের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DDAAD-DC89-4525-B703-B1F6CFDFDB16}"/>
              </a:ext>
            </a:extLst>
          </p:cNvPr>
          <p:cNvSpPr/>
          <p:nvPr/>
        </p:nvSpPr>
        <p:spPr>
          <a:xfrm>
            <a:off x="704140" y="2904411"/>
            <a:ext cx="4394333" cy="6410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7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8" name="Picture 7" descr="2011-01-17-17-00-04-01943  7900-marma1.jpg">
            <a:extLst>
              <a:ext uri="{FF2B5EF4-FFF2-40B4-BE49-F238E27FC236}">
                <a16:creationId xmlns:a16="http://schemas.microsoft.com/office/drawing/2014/main" id="{85DB415A-A166-4E13-A0C2-05F0BC71E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292" y="3328088"/>
            <a:ext cx="5404515" cy="2070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 descr="imagfffes.jpg">
            <a:extLst>
              <a:ext uri="{FF2B5EF4-FFF2-40B4-BE49-F238E27FC236}">
                <a16:creationId xmlns:a16="http://schemas.microsoft.com/office/drawing/2014/main" id="{E6789B50-6C55-481E-A71E-5D786B5AA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161" y="988117"/>
            <a:ext cx="5404515" cy="20708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 descr="Bandarban-Chakhhhkran-PiC_02.jpg">
            <a:extLst>
              <a:ext uri="{FF2B5EF4-FFF2-40B4-BE49-F238E27FC236}">
                <a16:creationId xmlns:a16="http://schemas.microsoft.com/office/drawing/2014/main" id="{D4B7EFD0-E54D-4AC6-9158-F63C4A3C31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28" y="3328090"/>
            <a:ext cx="5404514" cy="20708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B13A1E-9D47-4D1B-8CF8-066B3E795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27" y="988117"/>
            <a:ext cx="5404515" cy="20013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03A79731-22F1-411D-954B-7CAFF45F5CA1}"/>
              </a:ext>
            </a:extLst>
          </p:cNvPr>
          <p:cNvSpPr/>
          <p:nvPr/>
        </p:nvSpPr>
        <p:spPr>
          <a:xfrm>
            <a:off x="307449" y="5651692"/>
            <a:ext cx="11577102" cy="93140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লোতে কী দেখতে পাচ্ছ?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F336569-E659-415B-AA1A-872C562F1D83}"/>
              </a:ext>
            </a:extLst>
          </p:cNvPr>
          <p:cNvSpPr/>
          <p:nvPr/>
        </p:nvSpPr>
        <p:spPr>
          <a:xfrm>
            <a:off x="1957576" y="5712707"/>
            <a:ext cx="8059259" cy="86640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ক্ষুদ্র নৃ-গোষ্ঠীর ছবি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01BAD629-A3C5-464B-8267-059DEEF20070}"/>
              </a:ext>
            </a:extLst>
          </p:cNvPr>
          <p:cNvSpPr/>
          <p:nvPr/>
        </p:nvSpPr>
        <p:spPr>
          <a:xfrm>
            <a:off x="4861595" y="330520"/>
            <a:ext cx="2661132" cy="50898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1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7817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8A095501-9EA2-4BB5-9E2A-693F0B8D04E6}"/>
              </a:ext>
            </a:extLst>
          </p:cNvPr>
          <p:cNvSpPr/>
          <p:nvPr/>
        </p:nvSpPr>
        <p:spPr>
          <a:xfrm>
            <a:off x="1681841" y="5589381"/>
            <a:ext cx="8828315" cy="91440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 বিভিন্ন ধরনের </a:t>
            </a:r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নৃ-গোষ্ঠী আছে। এ</a:t>
            </a:r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মধ্যে উল্লেখযোগ্য হলো </a:t>
            </a:r>
            <a:r>
              <a:rPr lang="bn-BD" sz="28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খাসি, </a:t>
            </a:r>
            <a:r>
              <a:rPr lang="bn-IN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প্রভৃতি।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60636_zz110.jpg">
            <a:extLst>
              <a:ext uri="{FF2B5EF4-FFF2-40B4-BE49-F238E27FC236}">
                <a16:creationId xmlns:a16="http://schemas.microsoft.com/office/drawing/2014/main" id="{20AF3920-DF46-4A9D-862F-F25BFFAC2CB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595455"/>
            <a:ext cx="5250540" cy="18320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854111-4A3A-4475-8CF7-31F700E0CD9F}"/>
              </a:ext>
            </a:extLst>
          </p:cNvPr>
          <p:cNvSpPr/>
          <p:nvPr/>
        </p:nvSpPr>
        <p:spPr>
          <a:xfrm>
            <a:off x="8462223" y="250582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খাসি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1" name="Picture 10" descr="z.jpg">
            <a:extLst>
              <a:ext uri="{FF2B5EF4-FFF2-40B4-BE49-F238E27FC236}">
                <a16:creationId xmlns:a16="http://schemas.microsoft.com/office/drawing/2014/main" id="{6C1E849B-46AB-4FAA-9630-94C8D1B2089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1" y="3142593"/>
            <a:ext cx="4951432" cy="19211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0C6F0F-326B-40FA-B6DD-15E540F996BA}"/>
              </a:ext>
            </a:extLst>
          </p:cNvPr>
          <p:cNvSpPr/>
          <p:nvPr/>
        </p:nvSpPr>
        <p:spPr>
          <a:xfrm>
            <a:off x="2596188" y="519771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solidFill>
                  <a:srgbClr val="C00000"/>
                </a:solidFill>
              </a:rPr>
              <a:t>ম্রো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" name="Picture 12" descr="cf4dd.jpg">
            <a:extLst>
              <a:ext uri="{FF2B5EF4-FFF2-40B4-BE49-F238E27FC236}">
                <a16:creationId xmlns:a16="http://schemas.microsoft.com/office/drawing/2014/main" id="{821D2D75-31B3-43BE-AC67-5473B357CF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738" y="3108758"/>
            <a:ext cx="5250540" cy="1881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7B0F66-7374-4D7B-8A41-6C286C491731}"/>
              </a:ext>
            </a:extLst>
          </p:cNvPr>
          <p:cNvSpPr/>
          <p:nvPr/>
        </p:nvSpPr>
        <p:spPr>
          <a:xfrm>
            <a:off x="8410926" y="516504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BD119-6828-4A06-BD0D-143597FAB442}"/>
              </a:ext>
            </a:extLst>
          </p:cNvPr>
          <p:cNvSpPr/>
          <p:nvPr/>
        </p:nvSpPr>
        <p:spPr>
          <a:xfrm>
            <a:off x="2538480" y="2491113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77314-FF6A-4139-A49F-91AEFE72328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2" y="552135"/>
            <a:ext cx="4951431" cy="18320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209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11911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28533" y="41017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75801" y="5933269"/>
            <a:ext cx="978790" cy="874059"/>
          </a:xfrm>
          <a:prstGeom prst="halfFram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31686" y="-1066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66906" y="5888243"/>
            <a:ext cx="887366" cy="964112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97D0F5C-BFBE-43E8-A273-1165A64FCD64}"/>
              </a:ext>
            </a:extLst>
          </p:cNvPr>
          <p:cNvSpPr/>
          <p:nvPr/>
        </p:nvSpPr>
        <p:spPr>
          <a:xfrm>
            <a:off x="4397791" y="3919433"/>
            <a:ext cx="3442645" cy="2091623"/>
          </a:xfrm>
          <a:prstGeom prst="heart">
            <a:avLst/>
          </a:prstGeom>
          <a:solidFill>
            <a:srgbClr val="92D050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4A8ECB-3A6F-458D-A2C3-F530F3EE3D07}"/>
              </a:ext>
            </a:extLst>
          </p:cNvPr>
          <p:cNvSpPr txBox="1"/>
          <p:nvPr/>
        </p:nvSpPr>
        <p:spPr>
          <a:xfrm>
            <a:off x="619261" y="1864735"/>
            <a:ext cx="3442645" cy="186100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A0A48-CE5C-4C39-B081-D1170F221795}"/>
              </a:ext>
            </a:extLst>
          </p:cNvPr>
          <p:cNvSpPr txBox="1"/>
          <p:nvPr/>
        </p:nvSpPr>
        <p:spPr>
          <a:xfrm>
            <a:off x="8130096" y="1850487"/>
            <a:ext cx="3419061" cy="186100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7FEE2-BE98-4A2E-A157-9A4FA4682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71" y="1484305"/>
            <a:ext cx="3419061" cy="4060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751FC1-E077-449C-AC94-4EE0A797E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0784" y="1598025"/>
            <a:ext cx="3442645" cy="4060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C721B284-5663-43E2-95D2-22F9AD50E7B3}"/>
              </a:ext>
            </a:extLst>
          </p:cNvPr>
          <p:cNvSpPr/>
          <p:nvPr/>
        </p:nvSpPr>
        <p:spPr>
          <a:xfrm>
            <a:off x="2070207" y="472711"/>
            <a:ext cx="8546892" cy="987304"/>
          </a:xfrm>
          <a:prstGeom prst="downArrow">
            <a:avLst/>
          </a:prstGeom>
          <a:solidFill>
            <a:srgbClr val="00B050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4B5F1C-7E14-4B4A-8CA4-36FC0C189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90" y="-43036"/>
            <a:ext cx="6048470" cy="6971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14CD53-1F3A-4823-9322-851056363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016280" y="-43036"/>
            <a:ext cx="6207910" cy="70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30807 -0.01644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2 -0.00209 L -0.30599 -0.0187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164919" y="278892"/>
            <a:ext cx="11835686" cy="63621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0" y="0"/>
            <a:ext cx="978790" cy="874059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227888" y="5972629"/>
            <a:ext cx="978790" cy="874059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66261" y="-38373"/>
            <a:ext cx="887366" cy="964112"/>
          </a:xfrm>
          <a:prstGeom prst="halfFram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53051" y="5934256"/>
            <a:ext cx="887366" cy="964112"/>
          </a:xfrm>
          <a:prstGeom prst="halfFram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6BAE2C1-5BCA-40AA-8A0E-100FDC13CCE9}"/>
              </a:ext>
            </a:extLst>
          </p:cNvPr>
          <p:cNvSpPr/>
          <p:nvPr/>
        </p:nvSpPr>
        <p:spPr>
          <a:xfrm>
            <a:off x="103626" y="500808"/>
            <a:ext cx="6380812" cy="623154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আদিবাস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8E4496-081D-4295-9DE8-DD6195B87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144" y="662608"/>
            <a:ext cx="5089299" cy="5127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5-Point Star 33">
            <a:extLst>
              <a:ext uri="{FF2B5EF4-FFF2-40B4-BE49-F238E27FC236}">
                <a16:creationId xmlns:a16="http://schemas.microsoft.com/office/drawing/2014/main" id="{F6739C72-17EF-47E8-A374-D4ABB33C0736}"/>
              </a:ext>
            </a:extLst>
          </p:cNvPr>
          <p:cNvSpPr/>
          <p:nvPr/>
        </p:nvSpPr>
        <p:spPr>
          <a:xfrm>
            <a:off x="1031656" y="3388087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A8E28B-D7EE-4C9F-86E6-C1793688E9C0}"/>
              </a:ext>
            </a:extLst>
          </p:cNvPr>
          <p:cNvGrpSpPr/>
          <p:nvPr/>
        </p:nvGrpSpPr>
        <p:grpSpPr>
          <a:xfrm>
            <a:off x="679557" y="1431025"/>
            <a:ext cx="5134268" cy="4101322"/>
            <a:chOff x="679557" y="1431025"/>
            <a:chExt cx="5134268" cy="41013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DB0D57-18C9-411B-953D-EABFEA2B3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557" y="1431025"/>
              <a:ext cx="5134268" cy="410132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82814D-6583-404A-9E55-7F4996D4D1CB}"/>
                </a:ext>
              </a:extLst>
            </p:cNvPr>
            <p:cNvSpPr/>
            <p:nvPr/>
          </p:nvSpPr>
          <p:spPr>
            <a:xfrm>
              <a:off x="1473725" y="3673247"/>
              <a:ext cx="618240" cy="227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তিব্বত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Right Arrow 36">
            <a:extLst>
              <a:ext uri="{FF2B5EF4-FFF2-40B4-BE49-F238E27FC236}">
                <a16:creationId xmlns:a16="http://schemas.microsoft.com/office/drawing/2014/main" id="{8F8124AC-0CC1-46E6-8302-86BF70378460}"/>
              </a:ext>
            </a:extLst>
          </p:cNvPr>
          <p:cNvSpPr/>
          <p:nvPr/>
        </p:nvSpPr>
        <p:spPr>
          <a:xfrm>
            <a:off x="1527741" y="3413483"/>
            <a:ext cx="403184" cy="294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33">
            <a:extLst>
              <a:ext uri="{FF2B5EF4-FFF2-40B4-BE49-F238E27FC236}">
                <a16:creationId xmlns:a16="http://schemas.microsoft.com/office/drawing/2014/main" id="{D7DE9EFD-4132-4EA9-9C8D-5AC95AF5B15B}"/>
              </a:ext>
            </a:extLst>
          </p:cNvPr>
          <p:cNvSpPr/>
          <p:nvPr/>
        </p:nvSpPr>
        <p:spPr>
          <a:xfrm>
            <a:off x="1090697" y="3302067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98BF48-C772-438E-9698-4631F9EAE773}"/>
              </a:ext>
            </a:extLst>
          </p:cNvPr>
          <p:cNvSpPr/>
          <p:nvPr/>
        </p:nvSpPr>
        <p:spPr>
          <a:xfrm>
            <a:off x="833949" y="6037234"/>
            <a:ext cx="8711833" cy="4358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 জনগোষ্ঠী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৪০০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তিব্বত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9" name="Right Arrow 36">
            <a:extLst>
              <a:ext uri="{FF2B5EF4-FFF2-40B4-BE49-F238E27FC236}">
                <a16:creationId xmlns:a16="http://schemas.microsoft.com/office/drawing/2014/main" id="{AA0208A1-767D-4160-86CB-18214AAE0ADB}"/>
              </a:ext>
            </a:extLst>
          </p:cNvPr>
          <p:cNvSpPr/>
          <p:nvPr/>
        </p:nvSpPr>
        <p:spPr>
          <a:xfrm>
            <a:off x="1566012" y="3824641"/>
            <a:ext cx="403184" cy="2948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56 0.01482 C 0.00182 0.01505 0.00273 0.01435 0.00416 0.01389 C 0.00377 0.01389 0.00403 0.01389 0.00468 0.0132 C 0.00664 0.0125 0.00846 0.01181 0.01002 0.01088 C 0.01289 0.01088 0.01471 0.00926 0.01679 0.00857 C 0.02656 0.0044 0.03659 0.00093 0.04622 -0.00393 C 0.05156 -0.00625 0.0608 -0.00949 0.06692 -0.01157 C 0.07356 -0.01389 0.07109 -0.01273 0.07513 -0.01458 C 0.08086 -0.01759 0.08294 -0.01875 0.08854 -0.02083 C 0.09023 -0.02291 0.09127 -0.02222 0.09674 -0.02407 C 0.09856 -0.02592 0.10104 -0.02685 0.10442 -0.02963 C 0.10677 -0.03032 0.11106 -0.03194 0.11133 -0.03194 C 0.11614 -0.03518 0.12539 -0.03727 0.13177 -0.03981 C 0.13307 -0.04004 0.13411 -0.0419 0.13528 -0.0419 C 0.13763 -0.04305 0.14205 -0.04467 0.14205 -0.04421 C 0.14648 -0.04676 0.15156 -0.04907 0.15664 -0.05023 C 0.16927 -0.05532 0.18242 -0.06065 0.19531 -0.06504 C 0.19843 -0.0669 0.20026 -0.06759 0.20403 -0.06944 C 0.20508 -0.06921 0.20612 -0.06967 0.20755 -0.07106 C 0.20885 -0.07152 0.21015 -0.07199 0.21185 -0.07222 C 0.21419 -0.07407 0.21718 -0.07477 0.21927 -0.07592 C 0.22396 -0.07801 0.21979 -0.07639 0.22422 -0.07847 C 0.23125 -0.08217 0.23971 -0.08495 0.24596 -0.08773 C 0.24948 -0.09004 0.25455 -0.09166 0.25742 -0.09328 C 0.26211 -0.09537 0.26328 -0.09652 0.26966 -0.09907 C 0.27487 -0.10139 0.27435 -0.10115 0.28034 -0.10393 C 0.28151 -0.1044 0.2819 -0.10463 0.28359 -0.10509 C 0.28528 -0.10625 0.28854 -0.10764 0.28828 -0.10764 C 0.28932 -0.10879 0.29505 -0.11296 0.29687 -0.11296 C 0.29935 -0.11319 0.30052 -0.11527 0.30286 -0.11504 C 0.30729 -0.11713 0.31028 -0.11805 0.31575 -0.1206 C 0.32252 -0.12338 0.33047 -0.12592 0.33776 -0.12847 C 0.34804 -0.13217 0.35833 -0.13565 0.36862 -0.13889 C 0.37109 -0.14004 0.37291 -0.14074 0.37487 -0.14143 C 0.38008 -0.14236 0.38593 -0.14398 0.39062 -0.14583 C 0.39531 -0.14629 0.40039 -0.14815 0.40468 -0.14953 C 0.40794 -0.15139 0.41028 -0.15069 0.4125 -0.15231 C 0.41419 -0.15231 0.41731 -0.15347 0.41705 -0.15347 C 0.42278 -0.15486 0.43125 -0.15787 0.43815 -0.15949 C 0.44648 -0.16041 0.45429 -0.16458 0.46315 -0.16643 C 0.46393 -0.16666 0.46419 -0.16574 0.4651 -0.16713 C 0.46744 -0.16713 0.47591 -0.17037 0.47916 -0.17152 C 0.48034 -0.17152 0.48281 -0.17152 0.4845 -0.17222 C 0.48489 -0.17152 0.48476 -0.1706 0.48659 -0.17129 C 0.4931 -0.17268 0.4901 -0.17245 0.49505 -0.17291 C 0.49765 -0.17407 0.50091 -0.17523 0.5026 -0.17546 C 0.50351 -0.17569 0.50364 -0.175 0.50455 -0.17546 C 0.50481 -0.175 0.50599 -0.17592 0.5069 -0.17569 C 0.50742 -0.17546 0.50677 -0.17569 0.50807 -0.17662 C 0.50846 -0.17569 0.50911 -0.17592 0.5095 -0.17546 C 0.51185 -0.17615 0.51146 -0.17569 0.5164 -0.17685 C 0.52317 -0.17847 0.52057 -0.17754 0.525 -0.17916 C 0.52578 -0.17777 0.52838 -0.17824 0.53281 -0.17963 C 0.53385 -0.17847 0.53268 -0.17754 0.53997 -0.17893 C 0.54023 -0.17893 0.54114 -0.17916 0.54179 -0.1787 C 0.54244 -0.17916 0.54179 -0.1787 0.54258 -0.1794 C 0.54401 -0.1794 0.5457 -0.18032 0.547 -0.18078 C 0.55182 -0.18125 0.55586 -0.18217 0.56054 -0.18333 C 0.56575 -0.18518 0.57161 -0.18611 0.57773 -0.18819 C 0.58112 -0.18727 0.5806 -0.18588 0.58255 -0.18611 C 0.58359 -0.18518 0.58541 -0.18541 0.58659 -0.18333 C 0.58828 -0.18148 0.58685 -0.1831 0.5888 -0.18171 C 0.58945 -0.18194 0.58906 -0.18125 0.59114 -0.18125 " pathEditMode="relative" rAng="20940000" ptsTypes="AAAAAAAAAAAAAAAAAAAAAAAAAAAAAAAAAAAAAAAAAAAAAAAAAAAAAAAAAAAAAAA">
                                      <p:cBhvr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36" y="-11111"/>
                                    </p:animMotion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3.33333E-6 C 0.00039 0.00162 0.00104 3.33333E-6 0.00261 -0.00047 C 0.0013 -0.00209 0.00209 -0.00232 0.00274 -0.00371 C 0.00482 -0.0051 0.00599 -0.0044 0.00729 -0.00718 C 0.01029 -0.0044 0.01172 -0.00834 0.0138 -0.0088 C 0.02292 -0.0132 0.03177 -0.01783 0.0405 -0.0257 C 0.04531 -0.02894 0.05352 -0.03195 0.06003 -0.03403 C 0.0655 -0.03704 0.06315 -0.03635 0.06706 -0.03912 C 0.07214 -0.04283 0.07383 -0.04653 0.07852 -0.04861 C 0.08008 -0.05324 0.08138 -0.05023 0.08646 -0.05186 C 0.08789 -0.05695 0.08985 -0.05926 0.09271 -0.0625 C 0.09531 -0.06412 0.09896 -0.06713 0.09909 -0.06551 C 0.10339 -0.07153 0.11211 -0.07315 0.11797 -0.07616 C 0.11875 -0.07824 0.11992 -0.07986 0.1211 -0.07894 C 0.12305 -0.08079 0.12709 -0.0838 0.12722 -0.08241 C 0.13112 -0.08727 0.13529 -0.08982 0.14024 -0.08982 C 0.15156 -0.09561 0.16393 -0.10255 0.17591 -0.10834 C 0.17852 -0.11111 0.18034 -0.11158 0.18373 -0.11436 C 0.18464 -0.1132 0.18594 -0.11366 0.18672 -0.1169 C 0.18828 -0.11713 0.18919 -0.11852 0.19063 -0.11968 C 0.19284 -0.12199 0.19531 -0.12292 0.19753 -0.12361 C 0.20169 -0.12593 0.19792 -0.12477 0.20156 -0.12871 C 0.20768 -0.13403 0.21576 -0.13727 0.22162 -0.14051 C 0.22448 -0.14584 0.22917 -0.14746 0.23164 -0.14977 C 0.23581 -0.15417 0.23672 -0.15648 0.24258 -0.15973 C 0.2474 -0.16273 0.24649 -0.16436 0.25209 -0.1676 C 0.25326 -0.16806 0.25378 -0.16783 0.25508 -0.16875 C 0.25664 -0.17061 0.25925 -0.17315 0.25925 -0.17292 C 0.26003 -0.17593 0.26524 -0.18125 0.26628 -0.18287 C 0.26862 -0.18519 0.26953 -0.18496 0.27214 -0.18496 C 0.27578 -0.18912 0.27878 -0.19005 0.28399 -0.19491 C 0.28985 -0.19815 0.29701 -0.2007 0.30404 -0.20278 C 0.31328 -0.20602 0.32279 -0.20949 0.33255 -0.21297 C 0.33477 -0.21297 0.33607 -0.21482 0.33854 -0.21366 C 0.34297 -0.21389 0.34909 -0.21436 0.35313 -0.21574 C 0.35755 -0.21297 0.36263 -0.21412 0.36641 -0.21621 C 0.3694 -0.21852 0.37136 -0.21644 0.37396 -0.21806 C 0.37552 -0.21713 0.37761 -0.21898 0.37761 -0.21852 C 0.3836 -0.21852 0.39193 -0.21991 0.39753 -0.22107 C 0.40573 -0.22223 0.41328 -0.22454 0.42136 -0.22477 C 0.42253 -0.22315 0.42253 -0.22361 0.42357 -0.22361 C 0.42565 -0.22292 0.43399 -0.2257 0.43594 -0.22662 C 0.43763 -0.22593 0.44063 -0.22477 0.44193 -0.22547 C 0.44258 -0.22292 0.44271 -0.22014 0.4444 -0.22061 C 0.45065 -0.21898 0.4474 -0.22037 0.45222 -0.22014 C 0.45495 -0.21991 0.45755 -0.22084 0.45912 -0.21991 C 0.46003 -0.21991 0.46094 -0.21875 0.4612 -0.21852 C 0.46172 -0.21713 0.46302 -0.21806 0.46393 -0.21667 C 0.46393 -0.21644 0.46393 -0.21667 0.46459 -0.2169 C 0.46511 -0.21505 0.46576 -0.21621 0.46641 -0.21528 C 0.46849 -0.21389 0.46784 -0.2125 0.47305 -0.21297 C 0.47956 -0.21181 0.47709 -0.2125 0.48112 -0.21204 C 0.48294 -0.2088 0.48477 -0.20764 0.48919 -0.20741 C 0.49063 -0.20255 0.48919 -0.20047 0.49688 -0.20023 C 0.49714 -0.20023 0.49766 -0.20023 0.49883 -0.19885 C 0.49896 -0.19908 0.49883 -0.19885 0.49909 -0.19861 C 0.50052 -0.19653 0.50222 -0.19908 0.50365 -0.19954 C 0.50781 -0.19815 0.51263 -0.19561 0.51667 -0.19584 C 0.52162 -0.19815 0.52682 -0.19653 0.53294 -0.19723 C 0.53607 -0.19236 0.53581 -0.1875 0.53789 -0.18588 C 0.53946 -0.18287 0.54115 -0.18102 0.54336 -0.17593 C 0.54557 -0.16598 0.54375 -0.17246 0.54544 -0.16713 C 0.54623 -0.16736 0.54662 -0.16204 0.54831 -0.16273 " pathEditMode="relative" rAng="20940000" ptsTypes="AAAAAAAAAAAAAAAAAAAAAAAAAAAAAAAAAAAAAAAAAAAAAAAAAAAAAAAAAAAAAAA">
                                      <p:cBhvr>
                                        <p:cTn id="4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1" y="-12870"/>
                                    </p:animMotion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1" grpId="0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E9FF2-FC34-48D2-9BBF-01299CEE1DB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82D7B-8BF6-4437-B357-E6CD51FD05EB}"/>
              </a:ext>
            </a:extLst>
          </p:cNvPr>
          <p:cNvSpPr/>
          <p:nvPr/>
        </p:nvSpPr>
        <p:spPr>
          <a:xfrm>
            <a:off x="207816" y="237327"/>
            <a:ext cx="11764475" cy="63621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EEC91E51-0544-49C5-8D9B-05B47786F453}"/>
              </a:ext>
            </a:extLst>
          </p:cNvPr>
          <p:cNvSpPr/>
          <p:nvPr/>
        </p:nvSpPr>
        <p:spPr>
          <a:xfrm>
            <a:off x="48246" y="68531"/>
            <a:ext cx="978790" cy="874059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22DB9E3-2252-436A-BA11-A0964A2D0D4D}"/>
              </a:ext>
            </a:extLst>
          </p:cNvPr>
          <p:cNvSpPr/>
          <p:nvPr/>
        </p:nvSpPr>
        <p:spPr>
          <a:xfrm rot="5400000">
            <a:off x="11218015" y="16851"/>
            <a:ext cx="887366" cy="964112"/>
          </a:xfrm>
          <a:prstGeom prst="halfFram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8EA5D4BF-455F-4846-94E3-D6B7A4224E1E}"/>
              </a:ext>
            </a:extLst>
          </p:cNvPr>
          <p:cNvSpPr/>
          <p:nvPr/>
        </p:nvSpPr>
        <p:spPr>
          <a:xfrm rot="16200000">
            <a:off x="86619" y="5872216"/>
            <a:ext cx="887366" cy="964112"/>
          </a:xfrm>
          <a:prstGeom prst="halfFram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F67B5BB-0541-4461-9BF1-A568C26C667F}"/>
              </a:ext>
            </a:extLst>
          </p:cNvPr>
          <p:cNvSpPr/>
          <p:nvPr/>
        </p:nvSpPr>
        <p:spPr>
          <a:xfrm rot="10800000">
            <a:off x="11164964" y="5910590"/>
            <a:ext cx="978790" cy="874059"/>
          </a:xfrm>
          <a:prstGeom prst="halfFram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2F8CB4-E4E6-44D0-BD49-FD34EACAA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76" y="278892"/>
            <a:ext cx="5016893" cy="6300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5-Point Star 33">
            <a:extLst>
              <a:ext uri="{FF2B5EF4-FFF2-40B4-BE49-F238E27FC236}">
                <a16:creationId xmlns:a16="http://schemas.microsoft.com/office/drawing/2014/main" id="{24493474-C29E-4B30-9890-346F95F71C4F}"/>
              </a:ext>
            </a:extLst>
          </p:cNvPr>
          <p:cNvSpPr/>
          <p:nvPr/>
        </p:nvSpPr>
        <p:spPr>
          <a:xfrm>
            <a:off x="2211048" y="2464414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21DB2EEF-4360-4830-835D-A5394C0C325D}"/>
              </a:ext>
            </a:extLst>
          </p:cNvPr>
          <p:cNvSpPr/>
          <p:nvPr/>
        </p:nvSpPr>
        <p:spPr>
          <a:xfrm>
            <a:off x="5960419" y="4103842"/>
            <a:ext cx="527249" cy="2919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33">
            <a:extLst>
              <a:ext uri="{FF2B5EF4-FFF2-40B4-BE49-F238E27FC236}">
                <a16:creationId xmlns:a16="http://schemas.microsoft.com/office/drawing/2014/main" id="{57060BC1-C291-48E3-BC44-54B38B4A8162}"/>
              </a:ext>
            </a:extLst>
          </p:cNvPr>
          <p:cNvSpPr/>
          <p:nvPr/>
        </p:nvSpPr>
        <p:spPr>
          <a:xfrm>
            <a:off x="2642784" y="1693572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9DFA-6866-473D-A401-A9D99168C320}"/>
              </a:ext>
            </a:extLst>
          </p:cNvPr>
          <p:cNvSpPr/>
          <p:nvPr/>
        </p:nvSpPr>
        <p:spPr>
          <a:xfrm>
            <a:off x="6487669" y="2536303"/>
            <a:ext cx="4498056" cy="9415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বৃহত্তর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7E4045CD-E139-4077-AE62-E0D9A457542E}"/>
              </a:ext>
            </a:extLst>
          </p:cNvPr>
          <p:cNvSpPr/>
          <p:nvPr/>
        </p:nvSpPr>
        <p:spPr>
          <a:xfrm>
            <a:off x="5960420" y="2803006"/>
            <a:ext cx="516291" cy="28437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59F32-FEFD-47E7-B1CF-E1E1CDCF425E}"/>
              </a:ext>
            </a:extLst>
          </p:cNvPr>
          <p:cNvSpPr/>
          <p:nvPr/>
        </p:nvSpPr>
        <p:spPr>
          <a:xfrm>
            <a:off x="6487668" y="4054994"/>
            <a:ext cx="449805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জেলা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B66B90-669F-4075-8BBD-3D9DE8007FBE}"/>
              </a:ext>
            </a:extLst>
          </p:cNvPr>
          <p:cNvSpPr/>
          <p:nvPr/>
        </p:nvSpPr>
        <p:spPr>
          <a:xfrm>
            <a:off x="7064460" y="848931"/>
            <a:ext cx="3262433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1.85185E-6 L -0.21003 -0.115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-5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26927 -0.1861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930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11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41" grpId="0" animBg="1"/>
      <p:bldP spid="41" grpId="1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4829</TotalTime>
  <Words>2482</Words>
  <Application>Microsoft Office PowerPoint</Application>
  <PresentationFormat>Widescreen</PresentationFormat>
  <Paragraphs>263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NikoshBAN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824</cp:revision>
  <dcterms:created xsi:type="dcterms:W3CDTF">2019-06-08T07:56:16Z</dcterms:created>
  <dcterms:modified xsi:type="dcterms:W3CDTF">2019-12-25T14:03:04Z</dcterms:modified>
</cp:coreProperties>
</file>