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6" r:id="rId2"/>
    <p:sldId id="277" r:id="rId3"/>
    <p:sldId id="260" r:id="rId4"/>
    <p:sldId id="261" r:id="rId5"/>
    <p:sldId id="256" r:id="rId6"/>
    <p:sldId id="273" r:id="rId7"/>
    <p:sldId id="278" r:id="rId8"/>
    <p:sldId id="280" r:id="rId9"/>
    <p:sldId id="257" r:id="rId10"/>
    <p:sldId id="281" r:id="rId11"/>
    <p:sldId id="282" r:id="rId12"/>
    <p:sldId id="283" r:id="rId13"/>
    <p:sldId id="274" r:id="rId14"/>
    <p:sldId id="284" r:id="rId15"/>
    <p:sldId id="275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9E34B-16E8-4A7C-99BF-42EB92AC0C23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FE144-EABA-467E-96D1-2A518747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170-CC56-48B3-910D-DE991A625AF0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6BE2-14CA-4BFF-ACD3-FAA59E79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170-CC56-48B3-910D-DE991A625AF0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6BE2-14CA-4BFF-ACD3-FAA59E79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170-CC56-48B3-910D-DE991A625AF0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6BE2-14CA-4BFF-ACD3-FAA59E79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170-CC56-48B3-910D-DE991A625AF0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6BE2-14CA-4BFF-ACD3-FAA59E79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170-CC56-48B3-910D-DE991A625AF0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6BE2-14CA-4BFF-ACD3-FAA59E79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170-CC56-48B3-910D-DE991A625AF0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6BE2-14CA-4BFF-ACD3-FAA59E79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170-CC56-48B3-910D-DE991A625AF0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6BE2-14CA-4BFF-ACD3-FAA59E79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170-CC56-48B3-910D-DE991A625AF0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6BE2-14CA-4BFF-ACD3-FAA59E79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170-CC56-48B3-910D-DE991A625AF0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6BE2-14CA-4BFF-ACD3-FAA59E79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170-CC56-48B3-910D-DE991A625AF0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6BE2-14CA-4BFF-ACD3-FAA59E79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C170-CC56-48B3-910D-DE991A625AF0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6BE2-14CA-4BFF-ACD3-FAA59E79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9C170-CC56-48B3-910D-DE991A625AF0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86BE2-14CA-4BFF-ACD3-FAA59E79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4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8915400" cy="6629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slope"/>
          </a:sp3d>
        </p:spPr>
      </p:pic>
      <p:sp>
        <p:nvSpPr>
          <p:cNvPr id="5" name="Rectangle 4"/>
          <p:cNvSpPr/>
          <p:nvPr/>
        </p:nvSpPr>
        <p:spPr>
          <a:xfrm>
            <a:off x="152400" y="914400"/>
            <a:ext cx="419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In 1993, Mandela was awarded the Nobel Peace Prize, an honor he shared with F.W. de Klerk, the white African leader who had freed him from prison three </a:t>
            </a:r>
            <a:r>
              <a:rPr lang="en-US" sz="2800" dirty="0" smtClean="0"/>
              <a:t>years earlier </a:t>
            </a:r>
            <a:r>
              <a:rPr lang="en-US" sz="2800" dirty="0"/>
              <a:t>and negotiated the end of apartheid.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942109"/>
            <a:ext cx="4114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Mandela went on to play a prominent role on the world stage as an advocate of human dignity in the face of challenges ranging from political repression to AIDS.</a:t>
            </a:r>
          </a:p>
        </p:txBody>
      </p:sp>
      <p:pic>
        <p:nvPicPr>
          <p:cNvPr id="7" name="Picture 3" descr="C:\Users\user\Downloads\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792678"/>
            <a:ext cx="2895600" cy="1998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9052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8915400" cy="6629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slope"/>
          </a:sp3d>
        </p:spPr>
      </p:pic>
      <p:sp>
        <p:nvSpPr>
          <p:cNvPr id="2" name="Rectangle 1"/>
          <p:cNvSpPr/>
          <p:nvPr/>
        </p:nvSpPr>
        <p:spPr>
          <a:xfrm>
            <a:off x="228600" y="975985"/>
            <a:ext cx="41148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dirty="0"/>
              <a:t>He formally left public life in June 2004 before his 86th birthday, telling his adoring countrymen: “Don't call me. I’ll call you.” But he remained one of the world’s most revered public figures, combining celebrity sparkle with an unwavering message of freedom, respect and human rights.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8200" y="1058882"/>
            <a:ext cx="411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“He is at the epicenter of our time, ours in South Africa, and yours, wherever you are,” Nadine Gordimer, the South African writer and Nobel Laureate for Literature, once</a:t>
            </a:r>
          </a:p>
          <a:p>
            <a:pPr algn="just"/>
            <a:r>
              <a:rPr lang="en-US" sz="2800" dirty="0"/>
              <a:t>remarked.</a:t>
            </a:r>
          </a:p>
        </p:txBody>
      </p:sp>
      <p:pic>
        <p:nvPicPr>
          <p:cNvPr id="8" name="Picture 1" descr="Former South African President Nelson Mandela celebrates his 86th birthday with his wife Graca Machel (L) and ex -wife Winnie Madikizela Mandela (R) in his rural hometown of Qunu in the Eastern Cape Province on 18 July 2004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202156"/>
            <a:ext cx="1752599" cy="1654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1746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8915400" cy="6629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slope"/>
          </a:sp3d>
        </p:spPr>
      </p:pic>
      <p:sp>
        <p:nvSpPr>
          <p:cNvPr id="5" name="Rectangle 4"/>
          <p:cNvSpPr/>
          <p:nvPr/>
        </p:nvSpPr>
        <p:spPr>
          <a:xfrm>
            <a:off x="228600" y="685800"/>
            <a:ext cx="411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Charged with capital offences in the 1963 </a:t>
            </a:r>
            <a:r>
              <a:rPr lang="en-US" sz="2800" dirty="0" err="1"/>
              <a:t>Rivonia</a:t>
            </a:r>
            <a:r>
              <a:rPr lang="en-US" sz="2800" dirty="0"/>
              <a:t> Trial, his statement from the dock was his political testimony. “During my lifetime I have dedicated myself to this struggle of the African people. I have fought against white domination, and I have fought against black domination.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914400"/>
            <a:ext cx="4191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I have cherished the ideal of a democratic and free society in which all persons live together in harmony and with equal opportunities,” he told the court.</a:t>
            </a:r>
          </a:p>
          <a:p>
            <a:pPr algn="just"/>
            <a:r>
              <a:rPr lang="en-US" sz="2800" dirty="0"/>
              <a:t>“It is an ideal I hope to live for and to achieve. But if needs be, it is an ideal for which I am prepared to die.”</a:t>
            </a:r>
          </a:p>
        </p:txBody>
      </p:sp>
    </p:spTree>
    <p:extLst>
      <p:ext uri="{BB962C8B-B14F-4D97-AF65-F5344CB8AC3E}">
        <p14:creationId xmlns:p14="http://schemas.microsoft.com/office/powerpoint/2010/main" val="4288258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52400" y="304800"/>
            <a:ext cx="8991600" cy="918270"/>
          </a:xfrm>
          <a:prstGeom prst="ribbon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/>
              <a:t>Work    in    Group.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270164" y="2438400"/>
            <a:ext cx="8534400" cy="2800767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4400" dirty="0" smtClean="0"/>
              <a:t>Make a list of some famous people that you have heard about and write about their contribution in their fields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-22086"/>
            <a:ext cx="54102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A few words to learn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574693"/>
              </p:ext>
            </p:extLst>
          </p:nvPr>
        </p:nvGraphicFramePr>
        <p:xfrm>
          <a:off x="152397" y="762000"/>
          <a:ext cx="8991604" cy="60350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86003">
                  <a:extLst>
                    <a:ext uri="{9D8B030D-6E8A-4147-A177-3AD203B41FA5}">
                      <a16:colId xmlns:a16="http://schemas.microsoft.com/office/drawing/2014/main" val="2427709788"/>
                    </a:ext>
                  </a:extLst>
                </a:gridCol>
                <a:gridCol w="6705601">
                  <a:extLst>
                    <a:ext uri="{9D8B030D-6E8A-4147-A177-3AD203B41FA5}">
                      <a16:colId xmlns:a16="http://schemas.microsoft.com/office/drawing/2014/main" val="327144326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Word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64276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Adore</a:t>
                      </a:r>
                      <a:endParaRPr lang="en-US" sz="28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 love and respect one deeply.</a:t>
                      </a:r>
                      <a:endParaRPr lang="en-US" sz="28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37467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Chasm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Steep- sided rift.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95542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Domination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Having a lot of influence over </a:t>
                      </a:r>
                      <a:r>
                        <a:rPr lang="en-US" sz="2800" dirty="0" err="1" smtClean="0"/>
                        <a:t>sb</a:t>
                      </a:r>
                      <a:r>
                        <a:rPr lang="en-US" sz="2800" dirty="0" smtClean="0"/>
                        <a:t> or </a:t>
                      </a:r>
                      <a:r>
                        <a:rPr lang="en-US" sz="2800" dirty="0" err="1" smtClean="0"/>
                        <a:t>sth</a:t>
                      </a:r>
                      <a:r>
                        <a:rPr lang="en-US" sz="2800" dirty="0" smtClean="0"/>
                        <a:t>. </a:t>
                      </a:r>
                      <a:endParaRPr lang="en-US" sz="28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544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Clan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 group of people descended from a common ancestor. 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90309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Emancipation</a:t>
                      </a:r>
                      <a:endParaRPr lang="en-US" sz="28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Setting free from legal, social or </a:t>
                      </a:r>
                      <a:r>
                        <a:rPr lang="en-US" sz="2800" dirty="0" smtClean="0"/>
                        <a:t>political </a:t>
                      </a:r>
                      <a:r>
                        <a:rPr lang="en-US" sz="2800" dirty="0" smtClean="0"/>
                        <a:t>restrictions. </a:t>
                      </a:r>
                      <a:endParaRPr lang="en-US" sz="28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91267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Lauded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Praised highly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7481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Epicenter</a:t>
                      </a:r>
                      <a:endParaRPr lang="en-US" sz="28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Central point of </a:t>
                      </a:r>
                      <a:r>
                        <a:rPr lang="en-US" sz="2800" dirty="0" err="1" smtClean="0"/>
                        <a:t>sth</a:t>
                      </a:r>
                      <a:r>
                        <a:rPr lang="en-US" sz="2800" dirty="0" smtClean="0"/>
                        <a:t>. 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2205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Mythic 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Very famous like somebody in myth.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63197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Spur </a:t>
                      </a:r>
                      <a:endParaRPr lang="en-US" sz="28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Anything that motivates or inspires</a:t>
                      </a:r>
                      <a:endParaRPr lang="en-US" sz="28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673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365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429000"/>
            <a:ext cx="8077200" cy="1938992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blipFill>
                  <a:blip r:embed="rId3"/>
                  <a:tile tx="0" ty="0" sx="100000" sy="100000" flip="none" algn="tl"/>
                </a:blipFill>
              </a:rPr>
              <a:t>Write a paragraph on     “ Race Discrimination”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1489393" y="152400"/>
            <a:ext cx="5715000" cy="1295400"/>
          </a:xfrm>
          <a:prstGeom prst="flowChartMagneticDisk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6000" b="1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50800" dist="50800" dir="5400000" algn="ctr" rotWithShape="0">
                    <a:schemeClr val="tx2">
                      <a:lumMod val="40000"/>
                      <a:lumOff val="60000"/>
                    </a:schemeClr>
                  </a:outerShdw>
                </a:effectLst>
                <a:latin typeface="Bauhaus 93" panose="04030905020B02020C02" pitchFamily="82" charset="0"/>
              </a:rPr>
              <a:t>HOME WORK</a:t>
            </a:r>
            <a:endParaRPr lang="en-US" sz="6000" b="1" dirty="0">
              <a:blipFill>
                <a:blip r:embed="rId5"/>
                <a:tile tx="0" ty="0" sx="100000" sy="100000" flip="none" algn="tl"/>
              </a:blipFill>
              <a:effectLst>
                <a:outerShdw blurRad="50800" dist="50800" dir="5400000" algn="ctr" rotWithShape="0">
                  <a:schemeClr val="tx2">
                    <a:lumMod val="40000"/>
                    <a:lumOff val="60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654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860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28600" y="76200"/>
            <a:ext cx="8686800" cy="1143000"/>
          </a:xfrm>
          <a:prstGeom prst="ellipseRibbon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blipFill>
                  <a:blip r:embed="rId4"/>
                  <a:tile tx="0" ty="0" sx="100000" sy="100000" flip="none" algn="tl"/>
                </a:blipFill>
                <a:latin typeface="Bauhaus 93" panose="04030905020B02020C02" pitchFamily="82" charset="0"/>
              </a:rPr>
              <a:t>INTRODUCTION</a:t>
            </a:r>
            <a:endParaRPr lang="en-US" sz="4400" dirty="0">
              <a:blipFill>
                <a:blip r:embed="rId4"/>
                <a:tile tx="0" ty="0" sx="100000" sy="100000" flip="none" algn="tl"/>
              </a:blipFill>
              <a:latin typeface="Bauhaus 93" panose="04030905020B02020C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353979"/>
            <a:ext cx="2133600" cy="1084421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Teacher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5943600" y="1353979"/>
            <a:ext cx="1828800" cy="1084421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Lesson</a:t>
            </a:r>
            <a:endParaRPr lang="en-US" sz="4000" dirty="0"/>
          </a:p>
        </p:txBody>
      </p:sp>
      <p:sp>
        <p:nvSpPr>
          <p:cNvPr id="11" name="Wave 10"/>
          <p:cNvSpPr/>
          <p:nvPr/>
        </p:nvSpPr>
        <p:spPr>
          <a:xfrm>
            <a:off x="4724400" y="3009840"/>
            <a:ext cx="3567545" cy="2628960"/>
          </a:xfrm>
          <a:prstGeom prst="wav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i="1" dirty="0">
                <a:solidFill>
                  <a:srgbClr val="FF0000"/>
                </a:solidFill>
              </a:rPr>
              <a:t>Unit: One</a:t>
            </a:r>
          </a:p>
          <a:p>
            <a:pPr algn="ctr">
              <a:buNone/>
            </a:pPr>
            <a:r>
              <a:rPr lang="en-US" sz="4000" b="1" i="1" dirty="0">
                <a:solidFill>
                  <a:srgbClr val="FF0000"/>
                </a:solidFill>
              </a:rPr>
              <a:t>Lesson:01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964" y="2927508"/>
            <a:ext cx="4114800" cy="3607177"/>
          </a:xfrm>
          <a:prstGeom prst="wav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Abdul Latif </a:t>
            </a:r>
          </a:p>
          <a:p>
            <a:pPr algn="ctr"/>
            <a:r>
              <a:rPr lang="en-US" sz="2800" dirty="0" smtClean="0"/>
              <a:t>Lecturer in English </a:t>
            </a:r>
          </a:p>
          <a:p>
            <a:pPr algn="ctr"/>
            <a:r>
              <a:rPr lang="en-US" sz="2800" dirty="0" err="1" smtClean="0"/>
              <a:t>Alauddin</a:t>
            </a:r>
            <a:r>
              <a:rPr lang="en-US" sz="2800" dirty="0" smtClean="0"/>
              <a:t> Siddique College</a:t>
            </a:r>
          </a:p>
          <a:p>
            <a:pPr algn="ctr"/>
            <a:r>
              <a:rPr lang="en-US" sz="2800" dirty="0" err="1" smtClean="0"/>
              <a:t>Kalihati</a:t>
            </a:r>
            <a:r>
              <a:rPr lang="en-US" sz="2800" dirty="0" smtClean="0"/>
              <a:t> , </a:t>
            </a:r>
            <a:r>
              <a:rPr lang="en-US" sz="2800" dirty="0" err="1" smtClean="0"/>
              <a:t>Tangail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4"/>
          <a:stretch/>
        </p:blipFill>
        <p:spPr>
          <a:xfrm>
            <a:off x="2582742" y="1686737"/>
            <a:ext cx="1726022" cy="19785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flowChartMagneticDisk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Let’s seee some pictures </a:t>
            </a:r>
            <a:endParaRPr lang="en-US" sz="6000" b="1" dirty="0">
              <a:solidFill>
                <a:srgbClr val="00B050"/>
              </a:solidFill>
            </a:endParaRPr>
          </a:p>
        </p:txBody>
      </p:sp>
      <p:pic>
        <p:nvPicPr>
          <p:cNvPr id="3" name="Picture 3" descr="C:\Users\user\Downloads\cfgfc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376" y="4320883"/>
            <a:ext cx="3253224" cy="2271465"/>
          </a:xfrm>
          <a:prstGeom prst="rect">
            <a:avLst/>
          </a:prstGeom>
          <a:noFill/>
        </p:spPr>
      </p:pic>
      <p:pic>
        <p:nvPicPr>
          <p:cNvPr id="4" name="Picture 12" descr="kiuuyy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273" y="1207942"/>
            <a:ext cx="315883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bggttr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1277" y="1228724"/>
            <a:ext cx="3858323" cy="28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fgjkhujklj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1278" y="4286178"/>
            <a:ext cx="3858322" cy="230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edefined Process 8"/>
          <p:cNvSpPr/>
          <p:nvPr/>
        </p:nvSpPr>
        <p:spPr>
          <a:xfrm>
            <a:off x="1143000" y="2190214"/>
            <a:ext cx="7086600" cy="3600986"/>
          </a:xfrm>
          <a:prstGeom prst="flowChartPredefinedProcess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6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Nelson Mandela, </a:t>
            </a:r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from Apartheid Fighter to President</a:t>
            </a:r>
            <a:endParaRPr lang="en-US" sz="5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13855"/>
            <a:ext cx="8229600" cy="12954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 smtClean="0">
                <a:ln>
                  <a:solidFill>
                    <a:schemeClr val="tx1"/>
                  </a:solidFill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</a:rPr>
              <a:t>Learning Outcomes</a:t>
            </a:r>
            <a:endParaRPr lang="en-US" sz="6000" b="1" dirty="0">
              <a:ln>
                <a:solidFill>
                  <a:schemeClr val="tx1"/>
                </a:solidFill>
              </a:ln>
              <a:blipFill dpi="0" rotWithShape="1">
                <a:blip r:embed="rId4"/>
                <a:srcRect/>
                <a:tile tx="0" ty="0" sx="100000" sy="100000" flip="none" algn="tl"/>
              </a:blip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964" y="1905000"/>
            <a:ext cx="8478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0070C0"/>
                </a:solidFill>
              </a:rPr>
              <a:t>Students will be </a:t>
            </a:r>
            <a:r>
              <a:rPr lang="en-US" sz="4800" b="1" i="1" dirty="0" smtClean="0">
                <a:solidFill>
                  <a:srgbClr val="0070C0"/>
                </a:solidFill>
              </a:rPr>
              <a:t>able-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800" dirty="0"/>
              <a:t>to talk about Nelson Mandela</a:t>
            </a:r>
            <a:r>
              <a:rPr lang="en-US" sz="4800" dirty="0" smtClean="0"/>
              <a:t>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800" dirty="0" smtClean="0"/>
              <a:t>to </a:t>
            </a:r>
            <a:r>
              <a:rPr lang="en-US" sz="4800" dirty="0"/>
              <a:t>talk about race discrimination</a:t>
            </a:r>
            <a:r>
              <a:rPr lang="en-US" sz="4800" dirty="0" smtClean="0"/>
              <a:t>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800" dirty="0" smtClean="0"/>
              <a:t>to </a:t>
            </a:r>
            <a:r>
              <a:rPr lang="en-US" sz="4800" dirty="0"/>
              <a:t>understand the meaning of some words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38200"/>
            <a:ext cx="8915400" cy="5943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slope"/>
          </a:sp3d>
        </p:spPr>
      </p:pic>
      <p:sp>
        <p:nvSpPr>
          <p:cNvPr id="5" name="Rectangle 4"/>
          <p:cNvSpPr/>
          <p:nvPr/>
        </p:nvSpPr>
        <p:spPr>
          <a:xfrm>
            <a:off x="76200" y="1447800"/>
            <a:ext cx="434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JOHANNESBURG (Reuters)-Nelson Mandela guided South Africa from the shackles of apartheid to a multi-racial democracy, as an icon of peace and reconciliation who came to embody the struggle for justice around the world.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7418" y="1371600"/>
            <a:ext cx="45165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Imprisoned for nearly three decades for his fight against white minority rule, Mandela never lost his resolve to fight for his </a:t>
            </a:r>
            <a:r>
              <a:rPr lang="en-US" sz="2800" dirty="0" smtClean="0"/>
              <a:t>people’s emancipation</a:t>
            </a:r>
            <a:r>
              <a:rPr lang="en-US" sz="2800" dirty="0"/>
              <a:t>. He was determined to bring down apartheid while avoiding a civil war. His prestige and charisma helped him win the support of the world.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-43950"/>
            <a:ext cx="4838700" cy="851297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</a:rPr>
              <a:t>Reading the text</a:t>
            </a:r>
            <a:endParaRPr lang="en-US" sz="4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54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8915400" cy="6629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slope"/>
          </a:sp3d>
        </p:spPr>
      </p:pic>
      <p:sp>
        <p:nvSpPr>
          <p:cNvPr id="2" name="Rectangle 1"/>
          <p:cNvSpPr/>
          <p:nvPr/>
        </p:nvSpPr>
        <p:spPr>
          <a:xfrm>
            <a:off x="152400" y="990600"/>
            <a:ext cx="4191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“I hate race discrimination most intensely and in all its manifestations. I have fought it all during my life; I will fight it now, and will do so until the end of my days,” Mandela said in his acceptance speech on becoming South Africa’s first black president in 1994, …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400" y="983673"/>
            <a:ext cx="403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“The time for the healing of the wounds has come. The moment to bridge the chasms that divide us has come.”</a:t>
            </a:r>
          </a:p>
          <a:p>
            <a:pPr algn="just"/>
            <a:r>
              <a:rPr lang="en-US" sz="2800" b="1" dirty="0"/>
              <a:t>“We have, at last, achieved our political emancipation.”</a:t>
            </a:r>
          </a:p>
        </p:txBody>
      </p:sp>
    </p:spTree>
    <p:extLst>
      <p:ext uri="{BB962C8B-B14F-4D97-AF65-F5344CB8AC3E}">
        <p14:creationId xmlns:p14="http://schemas.microsoft.com/office/powerpoint/2010/main" val="3118795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160338"/>
            <a:ext cx="6019800" cy="601662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Let’s watch a video clip</a:t>
            </a:r>
            <a:endParaRPr lang="en-US" b="1" dirty="0"/>
          </a:p>
        </p:txBody>
      </p:sp>
      <p:sp>
        <p:nvSpPr>
          <p:cNvPr id="4098" name="AutoShape 2" descr="Image result for Mandela in pri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Image result for Mandela in pri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87020"/>
              </p:ext>
            </p:extLst>
          </p:nvPr>
        </p:nvGraphicFramePr>
        <p:xfrm>
          <a:off x="3987800" y="3048000"/>
          <a:ext cx="116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Packager Shell Object" showAsIcon="1" r:id="rId4" imgW="1168560" imgH="685800" progId="Package">
                  <p:embed/>
                </p:oleObj>
              </mc:Choice>
              <mc:Fallback>
                <p:oleObj name="Packager Shell Object" showAsIcon="1" r:id="rId4" imgW="1168560" imgH="685800" progId="Packag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3048000"/>
                        <a:ext cx="1168400" cy="685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631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Bauhaus 93</vt:lpstr>
      <vt:lpstr>Calibri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Let’s seee some pictures </vt:lpstr>
      <vt:lpstr>PowerPoint Presentation</vt:lpstr>
      <vt:lpstr>Learning Outcomes</vt:lpstr>
      <vt:lpstr>PowerPoint Presentation</vt:lpstr>
      <vt:lpstr>PowerPoint Presentation</vt:lpstr>
      <vt:lpstr>Let’s watch a video 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Future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Abdul Latif</cp:lastModifiedBy>
  <cp:revision>112</cp:revision>
  <dcterms:created xsi:type="dcterms:W3CDTF">2016-05-22T16:23:55Z</dcterms:created>
  <dcterms:modified xsi:type="dcterms:W3CDTF">2019-12-24T18:21:33Z</dcterms:modified>
</cp:coreProperties>
</file>