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  <p:sldMasterId id="2147483757" r:id="rId2"/>
  </p:sldMasterIdLst>
  <p:notesMasterIdLst>
    <p:notesMasterId r:id="rId30"/>
  </p:notesMasterIdLst>
  <p:sldIdLst>
    <p:sldId id="280" r:id="rId3"/>
    <p:sldId id="279" r:id="rId4"/>
    <p:sldId id="310" r:id="rId5"/>
    <p:sldId id="278" r:id="rId6"/>
    <p:sldId id="277" r:id="rId7"/>
    <p:sldId id="293" r:id="rId8"/>
    <p:sldId id="313" r:id="rId9"/>
    <p:sldId id="314" r:id="rId10"/>
    <p:sldId id="315" r:id="rId11"/>
    <p:sldId id="316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324" r:id="rId20"/>
    <p:sldId id="325" r:id="rId21"/>
    <p:sldId id="329" r:id="rId22"/>
    <p:sldId id="330" r:id="rId23"/>
    <p:sldId id="331" r:id="rId24"/>
    <p:sldId id="332" r:id="rId25"/>
    <p:sldId id="328" r:id="rId26"/>
    <p:sldId id="333" r:id="rId27"/>
    <p:sldId id="339" r:id="rId28"/>
    <p:sldId id="28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99FF"/>
    <a:srgbClr val="FF0066"/>
    <a:srgbClr val="003300"/>
    <a:srgbClr val="00FFCC"/>
    <a:srgbClr val="FF33CC"/>
    <a:srgbClr val="6699FF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9D013D-65A1-4A6B-8D3D-C92645133FCF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808F48-C6A8-4ECF-8AF4-167E5038D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800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3742-5F83-4C5A-9F6F-33DD05A122D0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3742-5F83-4C5A-9F6F-33DD05A122D0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3742-5F83-4C5A-9F6F-33DD05A122D0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3C73742-5F83-4C5A-9F6F-33DD05A122D0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3742-5F83-4C5A-9F6F-33DD05A122D0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3742-5F83-4C5A-9F6F-33DD05A122D0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3C73742-5F83-4C5A-9F6F-33DD05A122D0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3C73742-5F83-4C5A-9F6F-33DD05A122D0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3742-5F83-4C5A-9F6F-33DD05A122D0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3742-5F83-4C5A-9F6F-33DD05A122D0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3742-5F83-4C5A-9F6F-33DD05A122D0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3742-5F83-4C5A-9F6F-33DD05A122D0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A3C73742-5F83-4C5A-9F6F-33DD05A122D0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3742-5F83-4C5A-9F6F-33DD05A122D0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A3C73742-5F83-4C5A-9F6F-33DD05A122D0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3742-5F83-4C5A-9F6F-33DD05A122D0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3742-5F83-4C5A-9F6F-33DD05A122D0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3742-5F83-4C5A-9F6F-33DD05A122D0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3742-5F83-4C5A-9F6F-33DD05A122D0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3742-5F83-4C5A-9F6F-33DD05A122D0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3742-5F83-4C5A-9F6F-33DD05A122D0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A3C73742-5F83-4C5A-9F6F-33DD05A122D0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12/15/2019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pic>
        <p:nvPicPr>
          <p:cNvPr id="9" name="Picture 2" descr="E:\MOTIAR\Flower\kk1150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30"/>
            <a:ext cx="1357310" cy="146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E:\MOTIAR\Flower\kk1150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21442" y="-51639"/>
            <a:ext cx="1279371" cy="137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E:\MOTIAR\Flower\kk1150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5482" y="5448660"/>
            <a:ext cx="1357310" cy="146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MOTIAR\Flower\kk1150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62643" y="5181600"/>
            <a:ext cx="1467066" cy="1579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016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12/15/2019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pic>
        <p:nvPicPr>
          <p:cNvPr id="10" name="Picture 2" descr="E:\MOTIAR\Flower\kk1150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30"/>
            <a:ext cx="1357310" cy="146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E:\MOTIAR\Flower\kk1150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21442" y="-51639"/>
            <a:ext cx="1279371" cy="137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E:\MOTIAR\Flower\kk1150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5482" y="5448660"/>
            <a:ext cx="1357310" cy="146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E:\MOTIAR\Flower\kk1150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62643" y="5181600"/>
            <a:ext cx="1467066" cy="1579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016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mailto:&#2482;-halimcsehpi@gmail.com" TargetMode="Externa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6767" y="228600"/>
            <a:ext cx="7606666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ক্লাশে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514179"/>
            <a:ext cx="6858000" cy="45636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02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6704" y="832520"/>
            <a:ext cx="8759191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13</a:t>
            </a:r>
            <a:r>
              <a:rPr lang="bn-BD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কতসালে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ভাইরাসের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নামকরণ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2096" y="1330035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1978 </a:t>
            </a:r>
            <a:r>
              <a:rPr lang="en-US" sz="2000" spc="50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সালে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1440" y="1344693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1980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সালে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2096" y="1853422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1988 </a:t>
            </a:r>
            <a:r>
              <a:rPr lang="en-US" sz="2000" spc="50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সালে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1440" y="1868080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1981 </a:t>
            </a:r>
            <a:r>
              <a:rPr lang="en-US" sz="2000" spc="50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সালে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2362200"/>
            <a:ext cx="8759191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14</a:t>
            </a:r>
            <a:r>
              <a:rPr lang="bn-BD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ভাইরাসের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নামকরণ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0192" y="2849195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ফ্রেড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কোহেন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29536" y="2863853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ম্যাক্সওয়েল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0192" y="3370879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মার্ক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জুকারবার্গ</a:t>
            </a:r>
            <a:endParaRPr lang="en-US" sz="2000" spc="50" dirty="0" smtClean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  <a:sym typeface="Wingdings 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29536" y="3385537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বিল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গেটস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Multiply 11"/>
          <p:cNvSpPr/>
          <p:nvPr/>
        </p:nvSpPr>
        <p:spPr>
          <a:xfrm>
            <a:off x="3429000" y="1225711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3" name="Multiply 12"/>
          <p:cNvSpPr/>
          <p:nvPr/>
        </p:nvSpPr>
        <p:spPr>
          <a:xfrm>
            <a:off x="3429000" y="1745675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4" name="Multiply 13"/>
          <p:cNvSpPr/>
          <p:nvPr/>
        </p:nvSpPr>
        <p:spPr>
          <a:xfrm>
            <a:off x="8428344" y="1752600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5" name="Multiply 14"/>
          <p:cNvSpPr/>
          <p:nvPr/>
        </p:nvSpPr>
        <p:spPr>
          <a:xfrm>
            <a:off x="8428344" y="2749861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6" name="Multiply 15"/>
          <p:cNvSpPr/>
          <p:nvPr/>
        </p:nvSpPr>
        <p:spPr>
          <a:xfrm>
            <a:off x="8428344" y="3299255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7" name="Multiply 16"/>
          <p:cNvSpPr/>
          <p:nvPr/>
        </p:nvSpPr>
        <p:spPr>
          <a:xfrm>
            <a:off x="3429000" y="3262745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18" name="Group 17"/>
          <p:cNvGrpSpPr/>
          <p:nvPr/>
        </p:nvGrpSpPr>
        <p:grpSpPr>
          <a:xfrm rot="1111229">
            <a:off x="3436149" y="2696923"/>
            <a:ext cx="543421" cy="479289"/>
            <a:chOff x="1578592" y="141192"/>
            <a:chExt cx="706982" cy="607160"/>
          </a:xfrm>
        </p:grpSpPr>
        <p:sp>
          <p:nvSpPr>
            <p:cNvPr id="19" name="Rectangle 18"/>
            <p:cNvSpPr/>
            <p:nvPr/>
          </p:nvSpPr>
          <p:spPr>
            <a:xfrm rot="1889706">
              <a:off x="1578592" y="51975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0" name="Rectangle 19"/>
            <p:cNvSpPr/>
            <p:nvPr/>
          </p:nvSpPr>
          <p:spPr>
            <a:xfrm rot="18222697">
              <a:off x="1904574" y="29359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grpSp>
        <p:nvGrpSpPr>
          <p:cNvPr id="21" name="Group 20"/>
          <p:cNvGrpSpPr/>
          <p:nvPr/>
        </p:nvGrpSpPr>
        <p:grpSpPr>
          <a:xfrm rot="1111229">
            <a:off x="8424986" y="1122046"/>
            <a:ext cx="562198" cy="512013"/>
            <a:chOff x="1578592" y="141192"/>
            <a:chExt cx="706982" cy="607160"/>
          </a:xfrm>
        </p:grpSpPr>
        <p:sp>
          <p:nvSpPr>
            <p:cNvPr id="22" name="Rectangle 21"/>
            <p:cNvSpPr/>
            <p:nvPr/>
          </p:nvSpPr>
          <p:spPr>
            <a:xfrm rot="1889706">
              <a:off x="1578592" y="51975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3" name="Rectangle 22"/>
            <p:cNvSpPr/>
            <p:nvPr/>
          </p:nvSpPr>
          <p:spPr>
            <a:xfrm rot="18222697">
              <a:off x="1904574" y="29359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472535" y="152400"/>
            <a:ext cx="2501347" cy="53415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বহুনির্বাচনি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endParaRPr lang="en-US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4800" y="3886200"/>
            <a:ext cx="8759191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15</a:t>
            </a:r>
            <a:r>
              <a:rPr lang="bn-BD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নিজেই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প্রতিরূপ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প্রোগ্রামে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চলাচল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21530" y="4324290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ভাইরাস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0192" y="4345401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এন্টি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ভাইরাস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0192" y="4818679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মাউস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পয়েন্টার</a:t>
            </a:r>
            <a:endParaRPr lang="en-US" sz="2000" spc="50" dirty="0" smtClean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  <a:sym typeface="Wingdings 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29536" y="4833337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অপারেটিং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সিস্টেম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Multiply 29"/>
          <p:cNvSpPr/>
          <p:nvPr/>
        </p:nvSpPr>
        <p:spPr>
          <a:xfrm>
            <a:off x="3429000" y="4231409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1" name="Multiply 30"/>
          <p:cNvSpPr/>
          <p:nvPr/>
        </p:nvSpPr>
        <p:spPr>
          <a:xfrm>
            <a:off x="8428344" y="4747055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2" name="Multiply 31"/>
          <p:cNvSpPr/>
          <p:nvPr/>
        </p:nvSpPr>
        <p:spPr>
          <a:xfrm>
            <a:off x="3429000" y="4724400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33" name="Group 32"/>
          <p:cNvGrpSpPr/>
          <p:nvPr/>
        </p:nvGrpSpPr>
        <p:grpSpPr>
          <a:xfrm rot="1111229">
            <a:off x="8379298" y="4212741"/>
            <a:ext cx="531022" cy="435782"/>
            <a:chOff x="1578592" y="141192"/>
            <a:chExt cx="706982" cy="607160"/>
          </a:xfrm>
        </p:grpSpPr>
        <p:sp>
          <p:nvSpPr>
            <p:cNvPr id="34" name="Rectangle 33"/>
            <p:cNvSpPr/>
            <p:nvPr/>
          </p:nvSpPr>
          <p:spPr>
            <a:xfrm rot="1889706">
              <a:off x="1578592" y="51975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5" name="Rectangle 34"/>
            <p:cNvSpPr/>
            <p:nvPr/>
          </p:nvSpPr>
          <p:spPr>
            <a:xfrm rot="18222697">
              <a:off x="1904574" y="29359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304800" y="5326003"/>
            <a:ext cx="8759191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16</a:t>
            </a:r>
            <a:r>
              <a:rPr lang="bn-BD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30192" y="5794627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Font typeface="Wingdings 2"/>
              <a:buChar char=""/>
            </a:pP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সফটওয়্যার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29536" y="5809285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ফার্মওয়্যার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30192" y="6258482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হার্ডওয়্যার</a:t>
            </a:r>
            <a:endParaRPr lang="en-US" sz="2000" spc="50" dirty="0" smtClean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  <a:sym typeface="Wingdings 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329536" y="6273140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ফ্রিওয়্যার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Multiply 40"/>
          <p:cNvSpPr/>
          <p:nvPr/>
        </p:nvSpPr>
        <p:spPr>
          <a:xfrm>
            <a:off x="8428344" y="5695293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2" name="Multiply 41"/>
          <p:cNvSpPr/>
          <p:nvPr/>
        </p:nvSpPr>
        <p:spPr>
          <a:xfrm>
            <a:off x="8428344" y="6186858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3" name="Multiply 42"/>
          <p:cNvSpPr/>
          <p:nvPr/>
        </p:nvSpPr>
        <p:spPr>
          <a:xfrm>
            <a:off x="3429000" y="6164203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44" name="Group 43"/>
          <p:cNvGrpSpPr/>
          <p:nvPr/>
        </p:nvGrpSpPr>
        <p:grpSpPr>
          <a:xfrm rot="1111229">
            <a:off x="3443327" y="5682750"/>
            <a:ext cx="529066" cy="436438"/>
            <a:chOff x="1578592" y="141192"/>
            <a:chExt cx="706982" cy="607160"/>
          </a:xfrm>
        </p:grpSpPr>
        <p:sp>
          <p:nvSpPr>
            <p:cNvPr id="45" name="Rectangle 44"/>
            <p:cNvSpPr/>
            <p:nvPr/>
          </p:nvSpPr>
          <p:spPr>
            <a:xfrm rot="1889706">
              <a:off x="1578592" y="51975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6" name="Rectangle 45"/>
            <p:cNvSpPr/>
            <p:nvPr/>
          </p:nvSpPr>
          <p:spPr>
            <a:xfrm rot="18222697">
              <a:off x="1904574" y="29359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</p:spTree>
    <p:extLst>
      <p:ext uri="{BB962C8B-B14F-4D97-AF65-F5344CB8AC3E}">
        <p14:creationId xmlns:p14="http://schemas.microsoft.com/office/powerpoint/2010/main" val="217827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" presetClass="entr" presetSubtype="4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6704" y="832520"/>
            <a:ext cx="8759191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17</a:t>
            </a:r>
            <a:r>
              <a:rPr lang="bn-BD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ভাইরাসের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2096" y="1330035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কীবোর্ডে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1440" y="1344693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মেমোরিতে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2096" y="1853422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মাদারবোর্ডে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1440" y="1868080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মনিটরে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2362200"/>
            <a:ext cx="8759191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18</a:t>
            </a:r>
            <a:r>
              <a:rPr lang="bn-BD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সফটওয়্যারটিকে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হালনাগাদ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0192" y="2849195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এন্টি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ভাইরাস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29536" y="2863853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অপারেটিং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সিস্টেম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0192" y="3370879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সিস্টেম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সফটওয়্যার</a:t>
            </a:r>
            <a:endParaRPr lang="en-US" sz="2000" spc="50" dirty="0" smtClean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  <a:sym typeface="Wingdings 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29536" y="3385537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অফিস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প্যাকেজ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Multiply 11"/>
          <p:cNvSpPr/>
          <p:nvPr/>
        </p:nvSpPr>
        <p:spPr>
          <a:xfrm>
            <a:off x="3429000" y="1225711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3" name="Multiply 12"/>
          <p:cNvSpPr/>
          <p:nvPr/>
        </p:nvSpPr>
        <p:spPr>
          <a:xfrm>
            <a:off x="3429000" y="1745675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4" name="Multiply 13"/>
          <p:cNvSpPr/>
          <p:nvPr/>
        </p:nvSpPr>
        <p:spPr>
          <a:xfrm>
            <a:off x="8428344" y="1752600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5" name="Multiply 14"/>
          <p:cNvSpPr/>
          <p:nvPr/>
        </p:nvSpPr>
        <p:spPr>
          <a:xfrm>
            <a:off x="8428344" y="2749861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6" name="Multiply 15"/>
          <p:cNvSpPr/>
          <p:nvPr/>
        </p:nvSpPr>
        <p:spPr>
          <a:xfrm>
            <a:off x="8428344" y="3299255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7" name="Multiply 16"/>
          <p:cNvSpPr/>
          <p:nvPr/>
        </p:nvSpPr>
        <p:spPr>
          <a:xfrm>
            <a:off x="3429000" y="3262745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18" name="Group 17"/>
          <p:cNvGrpSpPr/>
          <p:nvPr/>
        </p:nvGrpSpPr>
        <p:grpSpPr>
          <a:xfrm rot="1111229">
            <a:off x="3436149" y="2696923"/>
            <a:ext cx="543421" cy="479289"/>
            <a:chOff x="1578592" y="141192"/>
            <a:chExt cx="706982" cy="607160"/>
          </a:xfrm>
        </p:grpSpPr>
        <p:sp>
          <p:nvSpPr>
            <p:cNvPr id="19" name="Rectangle 18"/>
            <p:cNvSpPr/>
            <p:nvPr/>
          </p:nvSpPr>
          <p:spPr>
            <a:xfrm rot="1889706">
              <a:off x="1578592" y="51975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0" name="Rectangle 19"/>
            <p:cNvSpPr/>
            <p:nvPr/>
          </p:nvSpPr>
          <p:spPr>
            <a:xfrm rot="18222697">
              <a:off x="1904574" y="29359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grpSp>
        <p:nvGrpSpPr>
          <p:cNvPr id="21" name="Group 20"/>
          <p:cNvGrpSpPr/>
          <p:nvPr/>
        </p:nvGrpSpPr>
        <p:grpSpPr>
          <a:xfrm rot="1111229">
            <a:off x="8424986" y="1122046"/>
            <a:ext cx="562198" cy="512013"/>
            <a:chOff x="1578592" y="141192"/>
            <a:chExt cx="706982" cy="607160"/>
          </a:xfrm>
        </p:grpSpPr>
        <p:sp>
          <p:nvSpPr>
            <p:cNvPr id="22" name="Rectangle 21"/>
            <p:cNvSpPr/>
            <p:nvPr/>
          </p:nvSpPr>
          <p:spPr>
            <a:xfrm rot="1889706">
              <a:off x="1578592" y="51975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3" name="Rectangle 22"/>
            <p:cNvSpPr/>
            <p:nvPr/>
          </p:nvSpPr>
          <p:spPr>
            <a:xfrm rot="18222697">
              <a:off x="1904574" y="29359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472535" y="152400"/>
            <a:ext cx="2501347" cy="53415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বহুনির্বাচনি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endParaRPr lang="en-US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4800" y="3886200"/>
            <a:ext cx="8759191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19</a:t>
            </a:r>
            <a:r>
              <a:rPr lang="bn-BD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ঝুঁকিপূর্ণ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21530" y="4324290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হালনাগাদ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এন্টিভাইরাস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0192" y="4345401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হার্ডওয়্যার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0192" y="4818679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ফার্মওয়্যার</a:t>
            </a:r>
            <a:endParaRPr lang="en-US" sz="2000" spc="50" dirty="0" smtClean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  <a:sym typeface="Wingdings 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29536" y="4833337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সফটওয়্যার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Multiply 29"/>
          <p:cNvSpPr/>
          <p:nvPr/>
        </p:nvSpPr>
        <p:spPr>
          <a:xfrm>
            <a:off x="3429000" y="4231409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1" name="Multiply 30"/>
          <p:cNvSpPr/>
          <p:nvPr/>
        </p:nvSpPr>
        <p:spPr>
          <a:xfrm>
            <a:off x="8428344" y="4747055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2" name="Multiply 31"/>
          <p:cNvSpPr/>
          <p:nvPr/>
        </p:nvSpPr>
        <p:spPr>
          <a:xfrm>
            <a:off x="3429000" y="4724400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33" name="Group 32"/>
          <p:cNvGrpSpPr/>
          <p:nvPr/>
        </p:nvGrpSpPr>
        <p:grpSpPr>
          <a:xfrm rot="1111229">
            <a:off x="8379298" y="4212741"/>
            <a:ext cx="531022" cy="435782"/>
            <a:chOff x="1578592" y="141192"/>
            <a:chExt cx="706982" cy="607160"/>
          </a:xfrm>
        </p:grpSpPr>
        <p:sp>
          <p:nvSpPr>
            <p:cNvPr id="34" name="Rectangle 33"/>
            <p:cNvSpPr/>
            <p:nvPr/>
          </p:nvSpPr>
          <p:spPr>
            <a:xfrm rot="1889706">
              <a:off x="1578592" y="51975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5" name="Rectangle 34"/>
            <p:cNvSpPr/>
            <p:nvPr/>
          </p:nvSpPr>
          <p:spPr>
            <a:xfrm rot="18222697">
              <a:off x="1904574" y="29359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304800" y="5326003"/>
            <a:ext cx="8759191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20</a:t>
            </a:r>
            <a:r>
              <a:rPr lang="bn-BD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এন্টিভাইরাস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30192" y="5794627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AGV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29536" y="5809285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MS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Offic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30192" y="6258482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Windows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329536" y="6273140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Open Office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Multiply 40"/>
          <p:cNvSpPr/>
          <p:nvPr/>
        </p:nvSpPr>
        <p:spPr>
          <a:xfrm>
            <a:off x="8428344" y="5695293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2" name="Multiply 41"/>
          <p:cNvSpPr/>
          <p:nvPr/>
        </p:nvSpPr>
        <p:spPr>
          <a:xfrm>
            <a:off x="8428344" y="6186858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3" name="Multiply 42"/>
          <p:cNvSpPr/>
          <p:nvPr/>
        </p:nvSpPr>
        <p:spPr>
          <a:xfrm>
            <a:off x="3429000" y="6164203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44" name="Group 43"/>
          <p:cNvGrpSpPr/>
          <p:nvPr/>
        </p:nvGrpSpPr>
        <p:grpSpPr>
          <a:xfrm rot="1111229">
            <a:off x="3443327" y="5682750"/>
            <a:ext cx="529066" cy="436438"/>
            <a:chOff x="1578592" y="141192"/>
            <a:chExt cx="706982" cy="607160"/>
          </a:xfrm>
        </p:grpSpPr>
        <p:sp>
          <p:nvSpPr>
            <p:cNvPr id="45" name="Rectangle 44"/>
            <p:cNvSpPr/>
            <p:nvPr/>
          </p:nvSpPr>
          <p:spPr>
            <a:xfrm rot="1889706">
              <a:off x="1578592" y="51975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6" name="Rectangle 45"/>
            <p:cNvSpPr/>
            <p:nvPr/>
          </p:nvSpPr>
          <p:spPr>
            <a:xfrm rot="18222697">
              <a:off x="1904574" y="29359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</p:spTree>
    <p:extLst>
      <p:ext uri="{BB962C8B-B14F-4D97-AF65-F5344CB8AC3E}">
        <p14:creationId xmlns:p14="http://schemas.microsoft.com/office/powerpoint/2010/main" val="258149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" presetClass="entr" presetSubtype="4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6704" y="832520"/>
            <a:ext cx="8759191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21</a:t>
            </a:r>
            <a:r>
              <a:rPr lang="bn-BD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নিরাপত্তার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কোনটি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2096" y="1330035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মোবাইল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নম্বর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1440" y="1344693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পাসওয়ার্ড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2096" y="1853422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জি-মেইল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1440" y="1868080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আইডি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নম্বর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2362200"/>
            <a:ext cx="8759191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22</a:t>
            </a:r>
            <a:r>
              <a:rPr lang="bn-BD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পাসওয়ার্ড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0192" y="2849195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নিরাপত্তার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জন্য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29536" y="2863853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তথ্য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সংরক্ষণ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এর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জন্য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0192" y="3370879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কম্পিউটারের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স্পিড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বৃদ্ধির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জন্য</a:t>
            </a:r>
            <a:endParaRPr lang="en-US" sz="2000" spc="50" dirty="0" smtClean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  <a:sym typeface="Wingdings 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29536" y="3385537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ভাইরাস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থেকে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রক্ষা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পাওয়ার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জন্য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Multiply 11"/>
          <p:cNvSpPr/>
          <p:nvPr/>
        </p:nvSpPr>
        <p:spPr>
          <a:xfrm>
            <a:off x="3429000" y="1225711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3" name="Multiply 12"/>
          <p:cNvSpPr/>
          <p:nvPr/>
        </p:nvSpPr>
        <p:spPr>
          <a:xfrm>
            <a:off x="3429000" y="1745675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4" name="Multiply 13"/>
          <p:cNvSpPr/>
          <p:nvPr/>
        </p:nvSpPr>
        <p:spPr>
          <a:xfrm>
            <a:off x="8428344" y="1752600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5" name="Multiply 14"/>
          <p:cNvSpPr/>
          <p:nvPr/>
        </p:nvSpPr>
        <p:spPr>
          <a:xfrm>
            <a:off x="8428344" y="2749861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6" name="Multiply 15"/>
          <p:cNvSpPr/>
          <p:nvPr/>
        </p:nvSpPr>
        <p:spPr>
          <a:xfrm>
            <a:off x="8428344" y="3299255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7" name="Multiply 16"/>
          <p:cNvSpPr/>
          <p:nvPr/>
        </p:nvSpPr>
        <p:spPr>
          <a:xfrm>
            <a:off x="3429000" y="3262745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18" name="Group 17"/>
          <p:cNvGrpSpPr/>
          <p:nvPr/>
        </p:nvGrpSpPr>
        <p:grpSpPr>
          <a:xfrm rot="1111229">
            <a:off x="3436149" y="2696923"/>
            <a:ext cx="543421" cy="479289"/>
            <a:chOff x="1578592" y="141192"/>
            <a:chExt cx="706982" cy="607160"/>
          </a:xfrm>
        </p:grpSpPr>
        <p:sp>
          <p:nvSpPr>
            <p:cNvPr id="19" name="Rectangle 18"/>
            <p:cNvSpPr/>
            <p:nvPr/>
          </p:nvSpPr>
          <p:spPr>
            <a:xfrm rot="1889706">
              <a:off x="1578592" y="51975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0" name="Rectangle 19"/>
            <p:cNvSpPr/>
            <p:nvPr/>
          </p:nvSpPr>
          <p:spPr>
            <a:xfrm rot="18222697">
              <a:off x="1904574" y="29359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grpSp>
        <p:nvGrpSpPr>
          <p:cNvPr id="21" name="Group 20"/>
          <p:cNvGrpSpPr/>
          <p:nvPr/>
        </p:nvGrpSpPr>
        <p:grpSpPr>
          <a:xfrm rot="1111229">
            <a:off x="8424986" y="1122046"/>
            <a:ext cx="562198" cy="512013"/>
            <a:chOff x="1578592" y="141192"/>
            <a:chExt cx="706982" cy="607160"/>
          </a:xfrm>
        </p:grpSpPr>
        <p:sp>
          <p:nvSpPr>
            <p:cNvPr id="22" name="Rectangle 21"/>
            <p:cNvSpPr/>
            <p:nvPr/>
          </p:nvSpPr>
          <p:spPr>
            <a:xfrm rot="1889706">
              <a:off x="1578592" y="51975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3" name="Rectangle 22"/>
            <p:cNvSpPr/>
            <p:nvPr/>
          </p:nvSpPr>
          <p:spPr>
            <a:xfrm rot="18222697">
              <a:off x="1904574" y="29359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472535" y="152400"/>
            <a:ext cx="2501347" cy="53415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বহুনির্বাচনি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endParaRPr lang="en-US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4800" y="3886200"/>
            <a:ext cx="8759191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23</a:t>
            </a:r>
            <a:r>
              <a:rPr lang="bn-BD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ইউনিক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পাসওয়ার্ড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21530" y="4324290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দক্ষতা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0192" y="4345401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অভিজ্ঞতা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0192" y="4818679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ইচ্ছা</a:t>
            </a:r>
            <a:endParaRPr lang="en-US" sz="2000" spc="50" dirty="0" smtClean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  <a:sym typeface="Wingdings 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29536" y="4833337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সততা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Multiply 29"/>
          <p:cNvSpPr/>
          <p:nvPr/>
        </p:nvSpPr>
        <p:spPr>
          <a:xfrm>
            <a:off x="3429000" y="4231409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1" name="Multiply 30"/>
          <p:cNvSpPr/>
          <p:nvPr/>
        </p:nvSpPr>
        <p:spPr>
          <a:xfrm>
            <a:off x="8428344" y="4747055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2" name="Multiply 31"/>
          <p:cNvSpPr/>
          <p:nvPr/>
        </p:nvSpPr>
        <p:spPr>
          <a:xfrm>
            <a:off x="3429000" y="4724400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33" name="Group 32"/>
          <p:cNvGrpSpPr/>
          <p:nvPr/>
        </p:nvGrpSpPr>
        <p:grpSpPr>
          <a:xfrm rot="1111229">
            <a:off x="8379298" y="4212741"/>
            <a:ext cx="531022" cy="435782"/>
            <a:chOff x="1578592" y="141192"/>
            <a:chExt cx="706982" cy="607160"/>
          </a:xfrm>
        </p:grpSpPr>
        <p:sp>
          <p:nvSpPr>
            <p:cNvPr id="34" name="Rectangle 33"/>
            <p:cNvSpPr/>
            <p:nvPr/>
          </p:nvSpPr>
          <p:spPr>
            <a:xfrm rot="1889706">
              <a:off x="1578592" y="51975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5" name="Rectangle 34"/>
            <p:cNvSpPr/>
            <p:nvPr/>
          </p:nvSpPr>
          <p:spPr>
            <a:xfrm rot="18222697">
              <a:off x="1904574" y="29359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304800" y="5326003"/>
            <a:ext cx="8759191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24</a:t>
            </a:r>
            <a:r>
              <a:rPr lang="bn-BD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পাসওয়ার্ড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30192" y="5794627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মৌলিক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29536" y="5809285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সহজ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30192" y="6258482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জটিল</a:t>
            </a:r>
            <a:endParaRPr lang="en-US" sz="2000" spc="50" dirty="0" smtClean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  <a:sym typeface="Wingdings 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329536" y="6273140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শক্তিশালী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Multiply 40"/>
          <p:cNvSpPr/>
          <p:nvPr/>
        </p:nvSpPr>
        <p:spPr>
          <a:xfrm>
            <a:off x="8428344" y="5695293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2" name="Multiply 41"/>
          <p:cNvSpPr/>
          <p:nvPr/>
        </p:nvSpPr>
        <p:spPr>
          <a:xfrm>
            <a:off x="8428344" y="6186858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3" name="Multiply 42"/>
          <p:cNvSpPr/>
          <p:nvPr/>
        </p:nvSpPr>
        <p:spPr>
          <a:xfrm>
            <a:off x="3429000" y="6164203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44" name="Group 43"/>
          <p:cNvGrpSpPr/>
          <p:nvPr/>
        </p:nvGrpSpPr>
        <p:grpSpPr>
          <a:xfrm rot="1111229">
            <a:off x="3443327" y="5682750"/>
            <a:ext cx="529066" cy="436438"/>
            <a:chOff x="1578592" y="141192"/>
            <a:chExt cx="706982" cy="607160"/>
          </a:xfrm>
        </p:grpSpPr>
        <p:sp>
          <p:nvSpPr>
            <p:cNvPr id="45" name="Rectangle 44"/>
            <p:cNvSpPr/>
            <p:nvPr/>
          </p:nvSpPr>
          <p:spPr>
            <a:xfrm rot="1889706">
              <a:off x="1578592" y="51975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6" name="Rectangle 45"/>
            <p:cNvSpPr/>
            <p:nvPr/>
          </p:nvSpPr>
          <p:spPr>
            <a:xfrm rot="18222697">
              <a:off x="1904574" y="29359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</p:spTree>
    <p:extLst>
      <p:ext uri="{BB962C8B-B14F-4D97-AF65-F5344CB8AC3E}">
        <p14:creationId xmlns:p14="http://schemas.microsoft.com/office/powerpoint/2010/main" val="416269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" presetClass="entr" presetSubtype="4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6704" y="832520"/>
            <a:ext cx="8759191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25</a:t>
            </a:r>
            <a:r>
              <a:rPr lang="bn-BD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পাসওয়ার্ডটি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সুরক্ষিত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2096" y="1330035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Mongolian Baiti" pitchFamily="66" charset="0"/>
                <a:cs typeface="Mongolian Baiti" pitchFamily="66" charset="0"/>
                <a:sym typeface="Wingdings 2"/>
              </a:rPr>
              <a:t>12345678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1440" y="1344693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halim@CSE&amp;abdul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2096" y="1853422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halimcse@gmail.com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1440" y="1868080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Mongolian Baiti" pitchFamily="66" charset="0"/>
                <a:cs typeface="Mongolian Baiti" pitchFamily="66" charset="0"/>
                <a:sym typeface="Wingdings 2"/>
              </a:rPr>
              <a:t>01724401480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Mongolian Baiti" pitchFamily="66" charset="0"/>
              <a:cs typeface="Mongolian Baiti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2362200"/>
            <a:ext cx="8759191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26</a:t>
            </a:r>
            <a:r>
              <a:rPr lang="bn-BD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জি-মেইল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Mongolian Baiti" pitchFamily="66" charset="0"/>
                <a:cs typeface="Mongolian Baiti" pitchFamily="66" charset="0"/>
                <a:sym typeface="Wingdings 2"/>
              </a:rPr>
              <a:t>2</a:t>
            </a:r>
            <a:r>
              <a:rPr lang="en-US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Mongolian Baiti" pitchFamily="66" charset="0"/>
                <a:cs typeface="Mongolian Baiti" pitchFamily="66" charset="0"/>
                <a:sym typeface="Wingdings 2"/>
              </a:rPr>
              <a:t> 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Step Verification এ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মোবাইলে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পাঠানো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0192" y="2849195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সিকিউরিটি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কোড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29536" y="2863853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জি-মেইল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কোড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0192" y="3370879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পাসওয়ার্ড</a:t>
            </a:r>
            <a:endParaRPr lang="en-US" sz="2000" spc="50" dirty="0" smtClean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  <a:sym typeface="Wingdings 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29536" y="3385537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মোবাইল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কোড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Multiply 11"/>
          <p:cNvSpPr/>
          <p:nvPr/>
        </p:nvSpPr>
        <p:spPr>
          <a:xfrm>
            <a:off x="3429000" y="1225711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3" name="Multiply 12"/>
          <p:cNvSpPr/>
          <p:nvPr/>
        </p:nvSpPr>
        <p:spPr>
          <a:xfrm>
            <a:off x="3429000" y="1745675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4" name="Multiply 13"/>
          <p:cNvSpPr/>
          <p:nvPr/>
        </p:nvSpPr>
        <p:spPr>
          <a:xfrm>
            <a:off x="8428344" y="1752600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5" name="Multiply 14"/>
          <p:cNvSpPr/>
          <p:nvPr/>
        </p:nvSpPr>
        <p:spPr>
          <a:xfrm>
            <a:off x="8428344" y="2749861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6" name="Multiply 15"/>
          <p:cNvSpPr/>
          <p:nvPr/>
        </p:nvSpPr>
        <p:spPr>
          <a:xfrm>
            <a:off x="8428344" y="3299255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7" name="Multiply 16"/>
          <p:cNvSpPr/>
          <p:nvPr/>
        </p:nvSpPr>
        <p:spPr>
          <a:xfrm>
            <a:off x="3429000" y="3262745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18" name="Group 17"/>
          <p:cNvGrpSpPr/>
          <p:nvPr/>
        </p:nvGrpSpPr>
        <p:grpSpPr>
          <a:xfrm rot="1111229">
            <a:off x="3436149" y="2696923"/>
            <a:ext cx="543421" cy="479289"/>
            <a:chOff x="1578592" y="141192"/>
            <a:chExt cx="706982" cy="607160"/>
          </a:xfrm>
        </p:grpSpPr>
        <p:sp>
          <p:nvSpPr>
            <p:cNvPr id="19" name="Rectangle 18"/>
            <p:cNvSpPr/>
            <p:nvPr/>
          </p:nvSpPr>
          <p:spPr>
            <a:xfrm rot="1889706">
              <a:off x="1578592" y="51975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0" name="Rectangle 19"/>
            <p:cNvSpPr/>
            <p:nvPr/>
          </p:nvSpPr>
          <p:spPr>
            <a:xfrm rot="18222697">
              <a:off x="1904574" y="29359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grpSp>
        <p:nvGrpSpPr>
          <p:cNvPr id="21" name="Group 20"/>
          <p:cNvGrpSpPr/>
          <p:nvPr/>
        </p:nvGrpSpPr>
        <p:grpSpPr>
          <a:xfrm rot="1111229">
            <a:off x="8424986" y="1122046"/>
            <a:ext cx="562198" cy="512013"/>
            <a:chOff x="1578592" y="141192"/>
            <a:chExt cx="706982" cy="607160"/>
          </a:xfrm>
        </p:grpSpPr>
        <p:sp>
          <p:nvSpPr>
            <p:cNvPr id="22" name="Rectangle 21"/>
            <p:cNvSpPr/>
            <p:nvPr/>
          </p:nvSpPr>
          <p:spPr>
            <a:xfrm rot="1889706">
              <a:off x="1578592" y="51975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3" name="Rectangle 22"/>
            <p:cNvSpPr/>
            <p:nvPr/>
          </p:nvSpPr>
          <p:spPr>
            <a:xfrm rot="18222697">
              <a:off x="1904574" y="29359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472535" y="152400"/>
            <a:ext cx="2501347" cy="53415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বহুনির্বাচনি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endParaRPr lang="en-US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4800" y="3886200"/>
            <a:ext cx="8759191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27</a:t>
            </a:r>
            <a:r>
              <a:rPr lang="bn-BD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কোনটিতে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Mongolian Baiti" pitchFamily="66" charset="0"/>
                <a:cs typeface="Mongolian Baiti" pitchFamily="66" charset="0"/>
                <a:sym typeface="Wingdings 2"/>
              </a:rPr>
              <a:t>2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Mongolian Baiti" pitchFamily="66" charset="0"/>
                <a:cs typeface="Mongolian Baiti" pitchFamily="66" charset="0"/>
                <a:sym typeface="Wingdings 2"/>
              </a:rPr>
              <a:t> 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Step Verification </a:t>
            </a:r>
            <a:r>
              <a:rPr lang="en-US" sz="2000" spc="50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কোড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21530" y="4324290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জি-মেইল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0192" y="4345401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ফেসবুক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0192" y="4818679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ইন্টারনেট</a:t>
            </a:r>
            <a:endParaRPr lang="en-US" sz="2000" spc="50" dirty="0" smtClean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  <a:sym typeface="Wingdings 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29536" y="4833337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গুগল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Multiply 29"/>
          <p:cNvSpPr/>
          <p:nvPr/>
        </p:nvSpPr>
        <p:spPr>
          <a:xfrm>
            <a:off x="3429000" y="4231409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1" name="Multiply 30"/>
          <p:cNvSpPr/>
          <p:nvPr/>
        </p:nvSpPr>
        <p:spPr>
          <a:xfrm>
            <a:off x="8428344" y="4747055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2" name="Multiply 31"/>
          <p:cNvSpPr/>
          <p:nvPr/>
        </p:nvSpPr>
        <p:spPr>
          <a:xfrm>
            <a:off x="3429000" y="4724400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33" name="Group 32"/>
          <p:cNvGrpSpPr/>
          <p:nvPr/>
        </p:nvGrpSpPr>
        <p:grpSpPr>
          <a:xfrm rot="1111229">
            <a:off x="8379298" y="4212741"/>
            <a:ext cx="531022" cy="435782"/>
            <a:chOff x="1578592" y="141192"/>
            <a:chExt cx="706982" cy="607160"/>
          </a:xfrm>
        </p:grpSpPr>
        <p:sp>
          <p:nvSpPr>
            <p:cNvPr id="34" name="Rectangle 33"/>
            <p:cNvSpPr/>
            <p:nvPr/>
          </p:nvSpPr>
          <p:spPr>
            <a:xfrm rot="1889706">
              <a:off x="1578592" y="51975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5" name="Rectangle 34"/>
            <p:cNvSpPr/>
            <p:nvPr/>
          </p:nvSpPr>
          <p:spPr>
            <a:xfrm rot="18222697">
              <a:off x="1904574" y="29359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304800" y="5326003"/>
            <a:ext cx="8759191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28</a:t>
            </a:r>
            <a:r>
              <a:rPr lang="bn-BD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কোরিয়ায়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কতক্ষণ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গেম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খেলে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মৃত্যুর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কোলে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ঢলে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পড়েছিল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30192" y="5794627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50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ঘন্টা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29536" y="5809285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5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ঘন্টা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30192" y="6258482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50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মিনিট</a:t>
            </a:r>
            <a:endParaRPr lang="en-US" sz="2000" spc="50" dirty="0" smtClean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  <a:sym typeface="Wingdings 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329536" y="6273140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5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মিনিট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Multiply 40"/>
          <p:cNvSpPr/>
          <p:nvPr/>
        </p:nvSpPr>
        <p:spPr>
          <a:xfrm>
            <a:off x="8428344" y="5695293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2" name="Multiply 41"/>
          <p:cNvSpPr/>
          <p:nvPr/>
        </p:nvSpPr>
        <p:spPr>
          <a:xfrm>
            <a:off x="8428344" y="6186858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3" name="Multiply 42"/>
          <p:cNvSpPr/>
          <p:nvPr/>
        </p:nvSpPr>
        <p:spPr>
          <a:xfrm>
            <a:off x="3429000" y="6164203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44" name="Group 43"/>
          <p:cNvGrpSpPr/>
          <p:nvPr/>
        </p:nvGrpSpPr>
        <p:grpSpPr>
          <a:xfrm rot="1111229">
            <a:off x="3443327" y="5682750"/>
            <a:ext cx="529066" cy="436438"/>
            <a:chOff x="1578592" y="141192"/>
            <a:chExt cx="706982" cy="607160"/>
          </a:xfrm>
        </p:grpSpPr>
        <p:sp>
          <p:nvSpPr>
            <p:cNvPr id="45" name="Rectangle 44"/>
            <p:cNvSpPr/>
            <p:nvPr/>
          </p:nvSpPr>
          <p:spPr>
            <a:xfrm rot="1889706">
              <a:off x="1578592" y="51975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6" name="Rectangle 45"/>
            <p:cNvSpPr/>
            <p:nvPr/>
          </p:nvSpPr>
          <p:spPr>
            <a:xfrm rot="18222697">
              <a:off x="1904574" y="29359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</p:spTree>
    <p:extLst>
      <p:ext uri="{BB962C8B-B14F-4D97-AF65-F5344CB8AC3E}">
        <p14:creationId xmlns:p14="http://schemas.microsoft.com/office/powerpoint/2010/main" val="397698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" presetClass="entr" presetSubtype="4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6704" y="832520"/>
            <a:ext cx="8759191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29</a:t>
            </a:r>
            <a:r>
              <a:rPr lang="bn-BD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BSA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2011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প্রতিবেদন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10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জনে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কতজন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পাইরেসি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মুক্ত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2096" y="1330035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6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জন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1440" y="1344693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7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জন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2096" y="1853422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5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জন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1440" y="1868080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9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জন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2362200"/>
            <a:ext cx="8759191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30</a:t>
            </a:r>
            <a:r>
              <a:rPr lang="bn-BD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আইনটি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সৃজনশীল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কর্মের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মালিকানা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নিশ্চিত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0192" y="2849195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কপিরাইট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আইন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29536" y="2863853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কপি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প্রটেকশন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আইন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0192" y="3370879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কপিসেভ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আইন</a:t>
            </a:r>
            <a:endParaRPr lang="en-US" sz="2000" spc="50" dirty="0" smtClean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  <a:sym typeface="Wingdings 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29536" y="3385537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কপি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নিষিদ্ধ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আইন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Multiply 11"/>
          <p:cNvSpPr/>
          <p:nvPr/>
        </p:nvSpPr>
        <p:spPr>
          <a:xfrm>
            <a:off x="3429000" y="1225711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3" name="Multiply 12"/>
          <p:cNvSpPr/>
          <p:nvPr/>
        </p:nvSpPr>
        <p:spPr>
          <a:xfrm>
            <a:off x="3429000" y="1745675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4" name="Multiply 13"/>
          <p:cNvSpPr/>
          <p:nvPr/>
        </p:nvSpPr>
        <p:spPr>
          <a:xfrm>
            <a:off x="8428344" y="1752600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5" name="Multiply 14"/>
          <p:cNvSpPr/>
          <p:nvPr/>
        </p:nvSpPr>
        <p:spPr>
          <a:xfrm>
            <a:off x="8428344" y="2749861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6" name="Multiply 15"/>
          <p:cNvSpPr/>
          <p:nvPr/>
        </p:nvSpPr>
        <p:spPr>
          <a:xfrm>
            <a:off x="8428344" y="3299255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7" name="Multiply 16"/>
          <p:cNvSpPr/>
          <p:nvPr/>
        </p:nvSpPr>
        <p:spPr>
          <a:xfrm>
            <a:off x="3429000" y="3262745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18" name="Group 17"/>
          <p:cNvGrpSpPr/>
          <p:nvPr/>
        </p:nvGrpSpPr>
        <p:grpSpPr>
          <a:xfrm rot="1111229">
            <a:off x="3436149" y="2696923"/>
            <a:ext cx="543421" cy="479289"/>
            <a:chOff x="1578592" y="141192"/>
            <a:chExt cx="706982" cy="607160"/>
          </a:xfrm>
        </p:grpSpPr>
        <p:sp>
          <p:nvSpPr>
            <p:cNvPr id="19" name="Rectangle 18"/>
            <p:cNvSpPr/>
            <p:nvPr/>
          </p:nvSpPr>
          <p:spPr>
            <a:xfrm rot="1889706">
              <a:off x="1578592" y="51975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0" name="Rectangle 19"/>
            <p:cNvSpPr/>
            <p:nvPr/>
          </p:nvSpPr>
          <p:spPr>
            <a:xfrm rot="18222697">
              <a:off x="1904574" y="29359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grpSp>
        <p:nvGrpSpPr>
          <p:cNvPr id="21" name="Group 20"/>
          <p:cNvGrpSpPr/>
          <p:nvPr/>
        </p:nvGrpSpPr>
        <p:grpSpPr>
          <a:xfrm rot="1111229">
            <a:off x="8424986" y="1122046"/>
            <a:ext cx="562198" cy="512013"/>
            <a:chOff x="1578592" y="141192"/>
            <a:chExt cx="706982" cy="607160"/>
          </a:xfrm>
        </p:grpSpPr>
        <p:sp>
          <p:nvSpPr>
            <p:cNvPr id="22" name="Rectangle 21"/>
            <p:cNvSpPr/>
            <p:nvPr/>
          </p:nvSpPr>
          <p:spPr>
            <a:xfrm rot="1889706">
              <a:off x="1578592" y="51975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3" name="Rectangle 22"/>
            <p:cNvSpPr/>
            <p:nvPr/>
          </p:nvSpPr>
          <p:spPr>
            <a:xfrm rot="18222697">
              <a:off x="1904574" y="29359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472535" y="152400"/>
            <a:ext cx="2501347" cy="53415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বহুনির্বাচনি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endParaRPr lang="en-US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4800" y="3886200"/>
            <a:ext cx="8759191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31</a:t>
            </a:r>
            <a:r>
              <a:rPr lang="bn-BD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কতসালে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আইন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21530" y="4324290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2009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সালে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0192" y="4345401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1990 </a:t>
            </a:r>
            <a:r>
              <a:rPr lang="en-US" sz="2000" spc="50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সালে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0192" y="4818679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2001 </a:t>
            </a:r>
            <a:r>
              <a:rPr lang="en-US" sz="2000" spc="50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সালে</a:t>
            </a:r>
            <a:endParaRPr lang="en-US" sz="2000" spc="50" dirty="0" smtClean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  <a:sym typeface="Wingdings 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29536" y="4833337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2019 </a:t>
            </a:r>
            <a:r>
              <a:rPr lang="en-US" sz="2000" spc="50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সালে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Multiply 29"/>
          <p:cNvSpPr/>
          <p:nvPr/>
        </p:nvSpPr>
        <p:spPr>
          <a:xfrm>
            <a:off x="3429000" y="4231409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1" name="Multiply 30"/>
          <p:cNvSpPr/>
          <p:nvPr/>
        </p:nvSpPr>
        <p:spPr>
          <a:xfrm>
            <a:off x="8428344" y="4747055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2" name="Multiply 31"/>
          <p:cNvSpPr/>
          <p:nvPr/>
        </p:nvSpPr>
        <p:spPr>
          <a:xfrm>
            <a:off x="3429000" y="4724400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33" name="Group 32"/>
          <p:cNvGrpSpPr/>
          <p:nvPr/>
        </p:nvGrpSpPr>
        <p:grpSpPr>
          <a:xfrm rot="1111229">
            <a:off x="8379298" y="4212741"/>
            <a:ext cx="531022" cy="435782"/>
            <a:chOff x="1578592" y="141192"/>
            <a:chExt cx="706982" cy="607160"/>
          </a:xfrm>
        </p:grpSpPr>
        <p:sp>
          <p:nvSpPr>
            <p:cNvPr id="34" name="Rectangle 33"/>
            <p:cNvSpPr/>
            <p:nvPr/>
          </p:nvSpPr>
          <p:spPr>
            <a:xfrm rot="1889706">
              <a:off x="1578592" y="51975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5" name="Rectangle 34"/>
            <p:cNvSpPr/>
            <p:nvPr/>
          </p:nvSpPr>
          <p:spPr>
            <a:xfrm rot="18222697">
              <a:off x="1904574" y="29359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304800" y="5326003"/>
            <a:ext cx="8759191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32</a:t>
            </a:r>
            <a:r>
              <a:rPr lang="bn-BD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নিশ্চিত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আইন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30192" y="5794627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“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তথ্য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অধিকার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আইন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-2009”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29536" y="5809285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“</a:t>
            </a:r>
            <a:r>
              <a:rPr lang="en-US" sz="2000" spc="50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তথ্য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অধিকার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আইন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-2010”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30192" y="6258482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“</a:t>
            </a:r>
            <a:r>
              <a:rPr lang="en-US" sz="2000" spc="50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তথ্য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অধিকার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আইন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-2011”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329536" y="6273140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“</a:t>
            </a:r>
            <a:r>
              <a:rPr lang="en-US" sz="2000" spc="50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তথ্য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অধিকার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আইন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-2012”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Multiply 40"/>
          <p:cNvSpPr/>
          <p:nvPr/>
        </p:nvSpPr>
        <p:spPr>
          <a:xfrm>
            <a:off x="8428344" y="5695293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2" name="Multiply 41"/>
          <p:cNvSpPr/>
          <p:nvPr/>
        </p:nvSpPr>
        <p:spPr>
          <a:xfrm>
            <a:off x="8428344" y="6186858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3" name="Multiply 42"/>
          <p:cNvSpPr/>
          <p:nvPr/>
        </p:nvSpPr>
        <p:spPr>
          <a:xfrm>
            <a:off x="3429000" y="6164203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44" name="Group 43"/>
          <p:cNvGrpSpPr/>
          <p:nvPr/>
        </p:nvGrpSpPr>
        <p:grpSpPr>
          <a:xfrm rot="1111229">
            <a:off x="3443327" y="5682750"/>
            <a:ext cx="529066" cy="436438"/>
            <a:chOff x="1578592" y="141192"/>
            <a:chExt cx="706982" cy="607160"/>
          </a:xfrm>
        </p:grpSpPr>
        <p:sp>
          <p:nvSpPr>
            <p:cNvPr id="45" name="Rectangle 44"/>
            <p:cNvSpPr/>
            <p:nvPr/>
          </p:nvSpPr>
          <p:spPr>
            <a:xfrm rot="1889706">
              <a:off x="1578592" y="51975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6" name="Rectangle 45"/>
            <p:cNvSpPr/>
            <p:nvPr/>
          </p:nvSpPr>
          <p:spPr>
            <a:xfrm rot="18222697">
              <a:off x="1904574" y="29359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</p:spTree>
    <p:extLst>
      <p:ext uri="{BB962C8B-B14F-4D97-AF65-F5344CB8AC3E}">
        <p14:creationId xmlns:p14="http://schemas.microsoft.com/office/powerpoint/2010/main" val="48245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" presetClass="entr" presetSubtype="4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6704" y="832520"/>
            <a:ext cx="8759191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33</a:t>
            </a:r>
            <a:r>
              <a:rPr lang="bn-BD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“</a:t>
            </a:r>
            <a:r>
              <a:rPr lang="en-US" sz="2000" spc="50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তথ্য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অধিকার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আইন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-2009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”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এর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7ম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ধারায়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কয়টি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বিষয়কে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এই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আইনের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আওতামুক্ত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রাখা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হয়েছে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?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2096" y="1330035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15 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1440" y="1344693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20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2096" y="1853422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25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1440" y="1868080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30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2362200"/>
            <a:ext cx="8759191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34</a:t>
            </a:r>
            <a:r>
              <a:rPr lang="bn-BD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ট্রাবলশ্যুটিং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মূলত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0192" y="2849195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সমস্যার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উৎস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29536" y="2863853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ইনপুট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0192" y="3370879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প্রসেসিং</a:t>
            </a:r>
            <a:endParaRPr lang="en-US" sz="2000" spc="50" dirty="0" smtClean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  <a:sym typeface="Wingdings 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29536" y="3385537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আউটপুট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Multiply 11"/>
          <p:cNvSpPr/>
          <p:nvPr/>
        </p:nvSpPr>
        <p:spPr>
          <a:xfrm>
            <a:off x="3429000" y="1225711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3" name="Multiply 12"/>
          <p:cNvSpPr/>
          <p:nvPr/>
        </p:nvSpPr>
        <p:spPr>
          <a:xfrm>
            <a:off x="3429000" y="1745675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4" name="Multiply 13"/>
          <p:cNvSpPr/>
          <p:nvPr/>
        </p:nvSpPr>
        <p:spPr>
          <a:xfrm>
            <a:off x="8428344" y="1752600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5" name="Multiply 14"/>
          <p:cNvSpPr/>
          <p:nvPr/>
        </p:nvSpPr>
        <p:spPr>
          <a:xfrm>
            <a:off x="8428344" y="2749861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6" name="Multiply 15"/>
          <p:cNvSpPr/>
          <p:nvPr/>
        </p:nvSpPr>
        <p:spPr>
          <a:xfrm>
            <a:off x="8428344" y="3299255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7" name="Multiply 16"/>
          <p:cNvSpPr/>
          <p:nvPr/>
        </p:nvSpPr>
        <p:spPr>
          <a:xfrm>
            <a:off x="3429000" y="3262745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18" name="Group 17"/>
          <p:cNvGrpSpPr/>
          <p:nvPr/>
        </p:nvGrpSpPr>
        <p:grpSpPr>
          <a:xfrm rot="1111229">
            <a:off x="3436149" y="2696923"/>
            <a:ext cx="543421" cy="479289"/>
            <a:chOff x="1578592" y="141192"/>
            <a:chExt cx="706982" cy="607160"/>
          </a:xfrm>
        </p:grpSpPr>
        <p:sp>
          <p:nvSpPr>
            <p:cNvPr id="19" name="Rectangle 18"/>
            <p:cNvSpPr/>
            <p:nvPr/>
          </p:nvSpPr>
          <p:spPr>
            <a:xfrm rot="1889706">
              <a:off x="1578592" y="51975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0" name="Rectangle 19"/>
            <p:cNvSpPr/>
            <p:nvPr/>
          </p:nvSpPr>
          <p:spPr>
            <a:xfrm rot="18222697">
              <a:off x="1904574" y="29359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grpSp>
        <p:nvGrpSpPr>
          <p:cNvPr id="21" name="Group 20"/>
          <p:cNvGrpSpPr/>
          <p:nvPr/>
        </p:nvGrpSpPr>
        <p:grpSpPr>
          <a:xfrm rot="1111229">
            <a:off x="8424986" y="1122046"/>
            <a:ext cx="562198" cy="512013"/>
            <a:chOff x="1578592" y="141192"/>
            <a:chExt cx="706982" cy="607160"/>
          </a:xfrm>
        </p:grpSpPr>
        <p:sp>
          <p:nvSpPr>
            <p:cNvPr id="22" name="Rectangle 21"/>
            <p:cNvSpPr/>
            <p:nvPr/>
          </p:nvSpPr>
          <p:spPr>
            <a:xfrm rot="1889706">
              <a:off x="1578592" y="51975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3" name="Rectangle 22"/>
            <p:cNvSpPr/>
            <p:nvPr/>
          </p:nvSpPr>
          <p:spPr>
            <a:xfrm rot="18222697">
              <a:off x="1904574" y="29359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472535" y="152400"/>
            <a:ext cx="2501347" cy="53415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বহুনির্বাচনি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endParaRPr lang="en-US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4800" y="3886200"/>
            <a:ext cx="8759191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35</a:t>
            </a:r>
            <a:r>
              <a:rPr lang="bn-BD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ট্রাবলশ্যুটিং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কথাটি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কোনটির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সম্পর্কযুক্ত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21530" y="4324290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হার্ডওয়্যার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0192" y="4345401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সফটওয়্যার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0192" y="4818679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ফার্মওয়্যার</a:t>
            </a:r>
            <a:endParaRPr lang="en-US" sz="2000" spc="50" dirty="0" smtClean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  <a:sym typeface="Wingdings 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29536" y="4833337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ফ্রিওয়্যার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Multiply 29"/>
          <p:cNvSpPr/>
          <p:nvPr/>
        </p:nvSpPr>
        <p:spPr>
          <a:xfrm>
            <a:off x="3429000" y="4231409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1" name="Multiply 30"/>
          <p:cNvSpPr/>
          <p:nvPr/>
        </p:nvSpPr>
        <p:spPr>
          <a:xfrm>
            <a:off x="8428344" y="4747055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2" name="Multiply 31"/>
          <p:cNvSpPr/>
          <p:nvPr/>
        </p:nvSpPr>
        <p:spPr>
          <a:xfrm>
            <a:off x="3429000" y="4724400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33" name="Group 32"/>
          <p:cNvGrpSpPr/>
          <p:nvPr/>
        </p:nvGrpSpPr>
        <p:grpSpPr>
          <a:xfrm rot="1111229">
            <a:off x="8379298" y="4212741"/>
            <a:ext cx="531022" cy="435782"/>
            <a:chOff x="1578592" y="141192"/>
            <a:chExt cx="706982" cy="607160"/>
          </a:xfrm>
        </p:grpSpPr>
        <p:sp>
          <p:nvSpPr>
            <p:cNvPr id="34" name="Rectangle 33"/>
            <p:cNvSpPr/>
            <p:nvPr/>
          </p:nvSpPr>
          <p:spPr>
            <a:xfrm rot="1889706">
              <a:off x="1578592" y="51975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5" name="Rectangle 34"/>
            <p:cNvSpPr/>
            <p:nvPr/>
          </p:nvSpPr>
          <p:spPr>
            <a:xfrm rot="18222697">
              <a:off x="1904574" y="29359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304800" y="5326003"/>
            <a:ext cx="8759191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36</a:t>
            </a:r>
            <a:r>
              <a:rPr lang="bn-BD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ডিভাইসটি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নষ্ট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বিপ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30192" y="5794627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র‌্যাম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29536" y="5809285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পাওয়ার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সাপ্লাই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30192" y="6258482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হার্ডডিস্ক</a:t>
            </a:r>
            <a:endParaRPr lang="en-US" sz="2000" spc="50" dirty="0" smtClean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  <a:sym typeface="Wingdings 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329536" y="6273140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প্রসেসর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Multiply 40"/>
          <p:cNvSpPr/>
          <p:nvPr/>
        </p:nvSpPr>
        <p:spPr>
          <a:xfrm>
            <a:off x="8428344" y="5695293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2" name="Multiply 41"/>
          <p:cNvSpPr/>
          <p:nvPr/>
        </p:nvSpPr>
        <p:spPr>
          <a:xfrm>
            <a:off x="8428344" y="6186858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3" name="Multiply 42"/>
          <p:cNvSpPr/>
          <p:nvPr/>
        </p:nvSpPr>
        <p:spPr>
          <a:xfrm>
            <a:off x="3429000" y="6164203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44" name="Group 43"/>
          <p:cNvGrpSpPr/>
          <p:nvPr/>
        </p:nvGrpSpPr>
        <p:grpSpPr>
          <a:xfrm rot="1111229">
            <a:off x="3443327" y="5682750"/>
            <a:ext cx="529066" cy="436438"/>
            <a:chOff x="1578592" y="141192"/>
            <a:chExt cx="706982" cy="607160"/>
          </a:xfrm>
        </p:grpSpPr>
        <p:sp>
          <p:nvSpPr>
            <p:cNvPr id="45" name="Rectangle 44"/>
            <p:cNvSpPr/>
            <p:nvPr/>
          </p:nvSpPr>
          <p:spPr>
            <a:xfrm rot="1889706">
              <a:off x="1578592" y="51975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6" name="Rectangle 45"/>
            <p:cNvSpPr/>
            <p:nvPr/>
          </p:nvSpPr>
          <p:spPr>
            <a:xfrm rot="18222697">
              <a:off x="1904574" y="29359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</p:spTree>
    <p:extLst>
      <p:ext uri="{BB962C8B-B14F-4D97-AF65-F5344CB8AC3E}">
        <p14:creationId xmlns:p14="http://schemas.microsoft.com/office/powerpoint/2010/main" val="403318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" presetClass="entr" presetSubtype="4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6704" y="832520"/>
            <a:ext cx="8759191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37</a:t>
            </a:r>
            <a:r>
              <a:rPr lang="bn-BD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ডিসপ্লে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আসলে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2096" y="1330035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কীবোর্ড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1440" y="1344693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র‌্যাম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2096" y="1853422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মাউস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1440" y="1868080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হার্ডডিস্ক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2362200"/>
            <a:ext cx="8759191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38</a:t>
            </a:r>
            <a:r>
              <a:rPr lang="bn-BD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50%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ডিসপ্লে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আসার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0192" y="2849195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র‌্যাম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29536" y="2863853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ডিভিডি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0192" y="3370879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রম</a:t>
            </a:r>
            <a:endParaRPr lang="en-US" sz="2000" spc="50" dirty="0" smtClean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  <a:sym typeface="Wingdings 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29536" y="3385537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অপারেটিং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সিস্টেম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Multiply 11"/>
          <p:cNvSpPr/>
          <p:nvPr/>
        </p:nvSpPr>
        <p:spPr>
          <a:xfrm>
            <a:off x="3429000" y="1225711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3" name="Multiply 12"/>
          <p:cNvSpPr/>
          <p:nvPr/>
        </p:nvSpPr>
        <p:spPr>
          <a:xfrm>
            <a:off x="3429000" y="1745675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4" name="Multiply 13"/>
          <p:cNvSpPr/>
          <p:nvPr/>
        </p:nvSpPr>
        <p:spPr>
          <a:xfrm>
            <a:off x="8428344" y="1752600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5" name="Multiply 14"/>
          <p:cNvSpPr/>
          <p:nvPr/>
        </p:nvSpPr>
        <p:spPr>
          <a:xfrm>
            <a:off x="8428344" y="2749861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6" name="Multiply 15"/>
          <p:cNvSpPr/>
          <p:nvPr/>
        </p:nvSpPr>
        <p:spPr>
          <a:xfrm>
            <a:off x="8428344" y="3299255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7" name="Multiply 16"/>
          <p:cNvSpPr/>
          <p:nvPr/>
        </p:nvSpPr>
        <p:spPr>
          <a:xfrm>
            <a:off x="3429000" y="3262745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18" name="Group 17"/>
          <p:cNvGrpSpPr/>
          <p:nvPr/>
        </p:nvGrpSpPr>
        <p:grpSpPr>
          <a:xfrm rot="1111229">
            <a:off x="3436149" y="2696923"/>
            <a:ext cx="543421" cy="479289"/>
            <a:chOff x="1578592" y="141192"/>
            <a:chExt cx="706982" cy="607160"/>
          </a:xfrm>
        </p:grpSpPr>
        <p:sp>
          <p:nvSpPr>
            <p:cNvPr id="19" name="Rectangle 18"/>
            <p:cNvSpPr/>
            <p:nvPr/>
          </p:nvSpPr>
          <p:spPr>
            <a:xfrm rot="1889706">
              <a:off x="1578592" y="51975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0" name="Rectangle 19"/>
            <p:cNvSpPr/>
            <p:nvPr/>
          </p:nvSpPr>
          <p:spPr>
            <a:xfrm rot="18222697">
              <a:off x="1904574" y="29359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grpSp>
        <p:nvGrpSpPr>
          <p:cNvPr id="21" name="Group 20"/>
          <p:cNvGrpSpPr/>
          <p:nvPr/>
        </p:nvGrpSpPr>
        <p:grpSpPr>
          <a:xfrm rot="1111229">
            <a:off x="8424986" y="1122046"/>
            <a:ext cx="562198" cy="512013"/>
            <a:chOff x="1578592" y="141192"/>
            <a:chExt cx="706982" cy="607160"/>
          </a:xfrm>
        </p:grpSpPr>
        <p:sp>
          <p:nvSpPr>
            <p:cNvPr id="22" name="Rectangle 21"/>
            <p:cNvSpPr/>
            <p:nvPr/>
          </p:nvSpPr>
          <p:spPr>
            <a:xfrm rot="1889706">
              <a:off x="1578592" y="51975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3" name="Rectangle 22"/>
            <p:cNvSpPr/>
            <p:nvPr/>
          </p:nvSpPr>
          <p:spPr>
            <a:xfrm rot="18222697">
              <a:off x="1904574" y="29359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472535" y="152400"/>
            <a:ext cx="2501347" cy="53415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বহুনির্বাচনি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endParaRPr lang="en-US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4800" y="3886200"/>
            <a:ext cx="8759191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39</a:t>
            </a:r>
            <a:r>
              <a:rPr lang="bn-BD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কোনটির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ঘন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ঘন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হ্যাং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 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21530" y="4324290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ভাইরাস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0192" y="4345401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অপারেটিং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সিস্টেম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0192" y="4818679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এন্টিভাইরাস</a:t>
            </a:r>
            <a:endParaRPr lang="en-US" sz="2000" spc="50" dirty="0" smtClean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  <a:sym typeface="Wingdings 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29536" y="4833337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উইন্ডোজ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Multiply 29"/>
          <p:cNvSpPr/>
          <p:nvPr/>
        </p:nvSpPr>
        <p:spPr>
          <a:xfrm>
            <a:off x="3429000" y="4231409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1" name="Multiply 30"/>
          <p:cNvSpPr/>
          <p:nvPr/>
        </p:nvSpPr>
        <p:spPr>
          <a:xfrm>
            <a:off x="8428344" y="4747055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2" name="Multiply 31"/>
          <p:cNvSpPr/>
          <p:nvPr/>
        </p:nvSpPr>
        <p:spPr>
          <a:xfrm>
            <a:off x="3429000" y="4724400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33" name="Group 32"/>
          <p:cNvGrpSpPr/>
          <p:nvPr/>
        </p:nvGrpSpPr>
        <p:grpSpPr>
          <a:xfrm rot="1111229">
            <a:off x="8379298" y="4212741"/>
            <a:ext cx="531022" cy="435782"/>
            <a:chOff x="1578592" y="141192"/>
            <a:chExt cx="706982" cy="607160"/>
          </a:xfrm>
        </p:grpSpPr>
        <p:sp>
          <p:nvSpPr>
            <p:cNvPr id="34" name="Rectangle 33"/>
            <p:cNvSpPr/>
            <p:nvPr/>
          </p:nvSpPr>
          <p:spPr>
            <a:xfrm rot="1889706">
              <a:off x="1578592" y="51975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5" name="Rectangle 34"/>
            <p:cNvSpPr/>
            <p:nvPr/>
          </p:nvSpPr>
          <p:spPr>
            <a:xfrm rot="18222697">
              <a:off x="1904574" y="29359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304800" y="5326003"/>
            <a:ext cx="8759191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40</a:t>
            </a:r>
            <a:r>
              <a:rPr lang="bn-BD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মেটাল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অংশে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স্পর্শ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শক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লাগলে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30192" y="5794627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কম্পিউটার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আর্থিং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করা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নেই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29536" y="5809285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কম্পিউটারে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ইউপিএস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সংযোগ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নেই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30192" y="6258482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র‌্যাম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নষ্ট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হয়েছে</a:t>
            </a:r>
            <a:endParaRPr lang="en-US" sz="2000" spc="50" dirty="0" smtClean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  <a:sym typeface="Wingdings 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329536" y="6273140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হার্ডডিস্ক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নষ্ট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হয়েছে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Multiply 40"/>
          <p:cNvSpPr/>
          <p:nvPr/>
        </p:nvSpPr>
        <p:spPr>
          <a:xfrm>
            <a:off x="8428344" y="5695293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2" name="Multiply 41"/>
          <p:cNvSpPr/>
          <p:nvPr/>
        </p:nvSpPr>
        <p:spPr>
          <a:xfrm>
            <a:off x="8428344" y="6186858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3" name="Multiply 42"/>
          <p:cNvSpPr/>
          <p:nvPr/>
        </p:nvSpPr>
        <p:spPr>
          <a:xfrm>
            <a:off x="3429000" y="6164203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44" name="Group 43"/>
          <p:cNvGrpSpPr/>
          <p:nvPr/>
        </p:nvGrpSpPr>
        <p:grpSpPr>
          <a:xfrm rot="1111229">
            <a:off x="3443327" y="5682750"/>
            <a:ext cx="529066" cy="436438"/>
            <a:chOff x="1578592" y="141192"/>
            <a:chExt cx="706982" cy="607160"/>
          </a:xfrm>
        </p:grpSpPr>
        <p:sp>
          <p:nvSpPr>
            <p:cNvPr id="45" name="Rectangle 44"/>
            <p:cNvSpPr/>
            <p:nvPr/>
          </p:nvSpPr>
          <p:spPr>
            <a:xfrm rot="1889706">
              <a:off x="1578592" y="51975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6" name="Rectangle 45"/>
            <p:cNvSpPr/>
            <p:nvPr/>
          </p:nvSpPr>
          <p:spPr>
            <a:xfrm rot="18222697">
              <a:off x="1904574" y="29359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</p:spTree>
    <p:extLst>
      <p:ext uri="{BB962C8B-B14F-4D97-AF65-F5344CB8AC3E}">
        <p14:creationId xmlns:p14="http://schemas.microsoft.com/office/powerpoint/2010/main" val="221820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" presetClass="entr" presetSubtype="4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6704" y="832520"/>
            <a:ext cx="8759191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41</a:t>
            </a:r>
            <a:r>
              <a:rPr lang="bn-BD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2096" y="1330035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ROM </a:t>
            </a:r>
            <a:r>
              <a:rPr lang="en-US" sz="2000" spc="50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পরিবর্তন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করতে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হবে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1440" y="1344693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CMOS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ব্যাটারি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পরিবর্তন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করতে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হবে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2096" y="1853422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HDD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পরিবর্তন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করতে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হবে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1440" y="1868080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RAM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পরিবর্তন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করতে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হবে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2362200"/>
            <a:ext cx="8759191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42</a:t>
            </a:r>
            <a:r>
              <a:rPr lang="bn-BD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হার্ডডিস্ক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নষ্ট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ম্যাসেজটি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প্রদর্শন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0192" y="2849195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Boot Disk Failure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29536" y="2863853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Boot Disk 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Fault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0192" y="3370879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Hard 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Disk Failure</a:t>
            </a:r>
            <a:endParaRPr lang="en-US" sz="2000" spc="50" dirty="0" smtClean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  <a:sym typeface="Wingdings 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29536" y="3385537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Hard 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Disk 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Error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Multiply 11"/>
          <p:cNvSpPr/>
          <p:nvPr/>
        </p:nvSpPr>
        <p:spPr>
          <a:xfrm>
            <a:off x="3429000" y="1225711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3" name="Multiply 12"/>
          <p:cNvSpPr/>
          <p:nvPr/>
        </p:nvSpPr>
        <p:spPr>
          <a:xfrm>
            <a:off x="3429000" y="1745675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4" name="Multiply 13"/>
          <p:cNvSpPr/>
          <p:nvPr/>
        </p:nvSpPr>
        <p:spPr>
          <a:xfrm>
            <a:off x="8428344" y="1752600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5" name="Multiply 14"/>
          <p:cNvSpPr/>
          <p:nvPr/>
        </p:nvSpPr>
        <p:spPr>
          <a:xfrm>
            <a:off x="8428344" y="2749861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6" name="Multiply 15"/>
          <p:cNvSpPr/>
          <p:nvPr/>
        </p:nvSpPr>
        <p:spPr>
          <a:xfrm>
            <a:off x="8428344" y="3299255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7" name="Multiply 16"/>
          <p:cNvSpPr/>
          <p:nvPr/>
        </p:nvSpPr>
        <p:spPr>
          <a:xfrm>
            <a:off x="3429000" y="3262745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18" name="Group 17"/>
          <p:cNvGrpSpPr/>
          <p:nvPr/>
        </p:nvGrpSpPr>
        <p:grpSpPr>
          <a:xfrm rot="1111229">
            <a:off x="3436149" y="2696923"/>
            <a:ext cx="543421" cy="479289"/>
            <a:chOff x="1578592" y="141192"/>
            <a:chExt cx="706982" cy="607160"/>
          </a:xfrm>
        </p:grpSpPr>
        <p:sp>
          <p:nvSpPr>
            <p:cNvPr id="19" name="Rectangle 18"/>
            <p:cNvSpPr/>
            <p:nvPr/>
          </p:nvSpPr>
          <p:spPr>
            <a:xfrm rot="1889706">
              <a:off x="1578592" y="51975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0" name="Rectangle 19"/>
            <p:cNvSpPr/>
            <p:nvPr/>
          </p:nvSpPr>
          <p:spPr>
            <a:xfrm rot="18222697">
              <a:off x="1904574" y="29359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grpSp>
        <p:nvGrpSpPr>
          <p:cNvPr id="21" name="Group 20"/>
          <p:cNvGrpSpPr/>
          <p:nvPr/>
        </p:nvGrpSpPr>
        <p:grpSpPr>
          <a:xfrm rot="1111229">
            <a:off x="8424986" y="1122046"/>
            <a:ext cx="562198" cy="512013"/>
            <a:chOff x="1578592" y="141192"/>
            <a:chExt cx="706982" cy="607160"/>
          </a:xfrm>
        </p:grpSpPr>
        <p:sp>
          <p:nvSpPr>
            <p:cNvPr id="22" name="Rectangle 21"/>
            <p:cNvSpPr/>
            <p:nvPr/>
          </p:nvSpPr>
          <p:spPr>
            <a:xfrm rot="1889706">
              <a:off x="1578592" y="51975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3" name="Rectangle 22"/>
            <p:cNvSpPr/>
            <p:nvPr/>
          </p:nvSpPr>
          <p:spPr>
            <a:xfrm rot="18222697">
              <a:off x="1904574" y="29359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472535" y="152400"/>
            <a:ext cx="2501347" cy="53415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বহুনির্বাচনি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endParaRPr lang="en-US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4800" y="3886200"/>
            <a:ext cx="8759191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43</a:t>
            </a:r>
            <a:r>
              <a:rPr lang="bn-BD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আনইনস্টল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21530" y="4324290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রিস্টার্ট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দিতে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হয়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0192" y="4345401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বন্ধ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করে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দিতে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হয়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0192" y="4818679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এন্টিভাইরাস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ইনস্টল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করতে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হয়</a:t>
            </a:r>
            <a:endParaRPr lang="en-US" sz="2000" spc="50" dirty="0" smtClean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  <a:sym typeface="Wingdings 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29536" y="4833337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ইন্টারনেট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সংযোগ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করতে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হয়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Multiply 29"/>
          <p:cNvSpPr/>
          <p:nvPr/>
        </p:nvSpPr>
        <p:spPr>
          <a:xfrm>
            <a:off x="3429000" y="4231409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1" name="Multiply 30"/>
          <p:cNvSpPr/>
          <p:nvPr/>
        </p:nvSpPr>
        <p:spPr>
          <a:xfrm>
            <a:off x="8428344" y="4747055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2" name="Multiply 31"/>
          <p:cNvSpPr/>
          <p:nvPr/>
        </p:nvSpPr>
        <p:spPr>
          <a:xfrm>
            <a:off x="3429000" y="4724400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33" name="Group 32"/>
          <p:cNvGrpSpPr/>
          <p:nvPr/>
        </p:nvGrpSpPr>
        <p:grpSpPr>
          <a:xfrm rot="1111229">
            <a:off x="8379298" y="4212741"/>
            <a:ext cx="531022" cy="435782"/>
            <a:chOff x="1578592" y="141192"/>
            <a:chExt cx="706982" cy="607160"/>
          </a:xfrm>
        </p:grpSpPr>
        <p:sp>
          <p:nvSpPr>
            <p:cNvPr id="34" name="Rectangle 33"/>
            <p:cNvSpPr/>
            <p:nvPr/>
          </p:nvSpPr>
          <p:spPr>
            <a:xfrm rot="1889706">
              <a:off x="1578592" y="51975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5" name="Rectangle 34"/>
            <p:cNvSpPr/>
            <p:nvPr/>
          </p:nvSpPr>
          <p:spPr>
            <a:xfrm rot="18222697">
              <a:off x="1904574" y="29359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304800" y="5326003"/>
            <a:ext cx="8759191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44</a:t>
            </a:r>
            <a:r>
              <a:rPr lang="bn-BD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ভাইরাসের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প্রতিষেক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30192" y="5794627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এন্টিভাইরাস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29536" y="5809285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লিনাক্স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30192" y="6258482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উইন্ডোজ</a:t>
            </a:r>
            <a:endParaRPr lang="en-US" sz="2000" spc="50" dirty="0" smtClean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  <a:sym typeface="Wingdings 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329536" y="6273140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ইন্টারনেট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Multiply 40"/>
          <p:cNvSpPr/>
          <p:nvPr/>
        </p:nvSpPr>
        <p:spPr>
          <a:xfrm>
            <a:off x="8428344" y="5695293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2" name="Multiply 41"/>
          <p:cNvSpPr/>
          <p:nvPr/>
        </p:nvSpPr>
        <p:spPr>
          <a:xfrm>
            <a:off x="8428344" y="6186858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3" name="Multiply 42"/>
          <p:cNvSpPr/>
          <p:nvPr/>
        </p:nvSpPr>
        <p:spPr>
          <a:xfrm>
            <a:off x="3429000" y="6164203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44" name="Group 43"/>
          <p:cNvGrpSpPr/>
          <p:nvPr/>
        </p:nvGrpSpPr>
        <p:grpSpPr>
          <a:xfrm rot="1111229">
            <a:off x="3443327" y="5682750"/>
            <a:ext cx="529066" cy="436438"/>
            <a:chOff x="1578592" y="141192"/>
            <a:chExt cx="706982" cy="607160"/>
          </a:xfrm>
        </p:grpSpPr>
        <p:sp>
          <p:nvSpPr>
            <p:cNvPr id="45" name="Rectangle 44"/>
            <p:cNvSpPr/>
            <p:nvPr/>
          </p:nvSpPr>
          <p:spPr>
            <a:xfrm rot="1889706">
              <a:off x="1578592" y="51975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6" name="Rectangle 45"/>
            <p:cNvSpPr/>
            <p:nvPr/>
          </p:nvSpPr>
          <p:spPr>
            <a:xfrm rot="18222697">
              <a:off x="1904574" y="29359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</p:spTree>
    <p:extLst>
      <p:ext uri="{BB962C8B-B14F-4D97-AF65-F5344CB8AC3E}">
        <p14:creationId xmlns:p14="http://schemas.microsoft.com/office/powerpoint/2010/main" val="72778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" presetClass="entr" presetSubtype="4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6704" y="832520"/>
            <a:ext cx="8759191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45</a:t>
            </a:r>
            <a:r>
              <a:rPr lang="bn-BD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মেইনবোর্ডে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2096" y="1330035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কম্পিউটার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ঘন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ঘন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হ্যাং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হবে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1440" y="1344693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কম্পিউটার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চালু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হবে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না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2096" y="1853422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ইন্টারনেট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সংযোগ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হবে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না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1440" y="1868080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ডিসপ্লে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আসবে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না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2362200"/>
            <a:ext cx="8759191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46</a:t>
            </a:r>
            <a:r>
              <a:rPr lang="bn-BD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গেমে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আসক্তি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ব্যক্তির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আচরণ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0192" y="2849195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অস্বাভাবিক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29536" y="2863853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সুন্দর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0192" y="3370879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ভদ্র</a:t>
            </a:r>
            <a:endParaRPr lang="en-US" sz="2000" spc="50" dirty="0" smtClean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  <a:sym typeface="Wingdings 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29536" y="3385537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ভালো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Multiply 11"/>
          <p:cNvSpPr/>
          <p:nvPr/>
        </p:nvSpPr>
        <p:spPr>
          <a:xfrm>
            <a:off x="3429000" y="1225711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3" name="Multiply 12"/>
          <p:cNvSpPr/>
          <p:nvPr/>
        </p:nvSpPr>
        <p:spPr>
          <a:xfrm>
            <a:off x="3429000" y="1745675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4" name="Multiply 13"/>
          <p:cNvSpPr/>
          <p:nvPr/>
        </p:nvSpPr>
        <p:spPr>
          <a:xfrm>
            <a:off x="8428344" y="1752600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5" name="Multiply 14"/>
          <p:cNvSpPr/>
          <p:nvPr/>
        </p:nvSpPr>
        <p:spPr>
          <a:xfrm>
            <a:off x="8428344" y="2749861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6" name="Multiply 15"/>
          <p:cNvSpPr/>
          <p:nvPr/>
        </p:nvSpPr>
        <p:spPr>
          <a:xfrm>
            <a:off x="8428344" y="3299255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7" name="Multiply 16"/>
          <p:cNvSpPr/>
          <p:nvPr/>
        </p:nvSpPr>
        <p:spPr>
          <a:xfrm>
            <a:off x="3429000" y="3262745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18" name="Group 17"/>
          <p:cNvGrpSpPr/>
          <p:nvPr/>
        </p:nvGrpSpPr>
        <p:grpSpPr>
          <a:xfrm rot="1111229">
            <a:off x="3436149" y="2696923"/>
            <a:ext cx="543421" cy="479289"/>
            <a:chOff x="1578592" y="141192"/>
            <a:chExt cx="706982" cy="607160"/>
          </a:xfrm>
        </p:grpSpPr>
        <p:sp>
          <p:nvSpPr>
            <p:cNvPr id="19" name="Rectangle 18"/>
            <p:cNvSpPr/>
            <p:nvPr/>
          </p:nvSpPr>
          <p:spPr>
            <a:xfrm rot="1889706">
              <a:off x="1578592" y="51975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0" name="Rectangle 19"/>
            <p:cNvSpPr/>
            <p:nvPr/>
          </p:nvSpPr>
          <p:spPr>
            <a:xfrm rot="18222697">
              <a:off x="1904574" y="29359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grpSp>
        <p:nvGrpSpPr>
          <p:cNvPr id="21" name="Group 20"/>
          <p:cNvGrpSpPr/>
          <p:nvPr/>
        </p:nvGrpSpPr>
        <p:grpSpPr>
          <a:xfrm rot="1111229">
            <a:off x="8424986" y="1122046"/>
            <a:ext cx="562198" cy="512013"/>
            <a:chOff x="1578592" y="141192"/>
            <a:chExt cx="706982" cy="607160"/>
          </a:xfrm>
        </p:grpSpPr>
        <p:sp>
          <p:nvSpPr>
            <p:cNvPr id="22" name="Rectangle 21"/>
            <p:cNvSpPr/>
            <p:nvPr/>
          </p:nvSpPr>
          <p:spPr>
            <a:xfrm rot="1889706">
              <a:off x="1578592" y="51975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3" name="Rectangle 22"/>
            <p:cNvSpPr/>
            <p:nvPr/>
          </p:nvSpPr>
          <p:spPr>
            <a:xfrm rot="18222697">
              <a:off x="1904574" y="29359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472535" y="152400"/>
            <a:ext cx="2501347" cy="53415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বহুনির্বাচনি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endParaRPr lang="en-US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4800" y="3886200"/>
            <a:ext cx="8759191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47</a:t>
            </a:r>
            <a:r>
              <a:rPr lang="bn-BD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অপারেটিং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ইনস্টল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21530" y="4324290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জটিল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0192" y="4345401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সহজ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0192" y="4818679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সরল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	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29536" y="4833337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স্বাভাবিক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Multiply 29"/>
          <p:cNvSpPr/>
          <p:nvPr/>
        </p:nvSpPr>
        <p:spPr>
          <a:xfrm>
            <a:off x="3429000" y="4231409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1" name="Multiply 30"/>
          <p:cNvSpPr/>
          <p:nvPr/>
        </p:nvSpPr>
        <p:spPr>
          <a:xfrm>
            <a:off x="8428344" y="4747055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2" name="Multiply 31"/>
          <p:cNvSpPr/>
          <p:nvPr/>
        </p:nvSpPr>
        <p:spPr>
          <a:xfrm>
            <a:off x="3429000" y="4724400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33" name="Group 32"/>
          <p:cNvGrpSpPr/>
          <p:nvPr/>
        </p:nvGrpSpPr>
        <p:grpSpPr>
          <a:xfrm rot="1111229">
            <a:off x="8379298" y="4212741"/>
            <a:ext cx="531022" cy="435782"/>
            <a:chOff x="1578592" y="141192"/>
            <a:chExt cx="706982" cy="607160"/>
          </a:xfrm>
        </p:grpSpPr>
        <p:sp>
          <p:nvSpPr>
            <p:cNvPr id="34" name="Rectangle 33"/>
            <p:cNvSpPr/>
            <p:nvPr/>
          </p:nvSpPr>
          <p:spPr>
            <a:xfrm rot="1889706">
              <a:off x="1578592" y="51975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5" name="Rectangle 34"/>
            <p:cNvSpPr/>
            <p:nvPr/>
          </p:nvSpPr>
          <p:spPr>
            <a:xfrm rot="18222697">
              <a:off x="1904574" y="29359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304800" y="5326003"/>
            <a:ext cx="8759191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48</a:t>
            </a:r>
            <a:r>
              <a:rPr lang="bn-BD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BIOS </a:t>
            </a:r>
            <a:r>
              <a:rPr lang="en-US" sz="2000" spc="50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পূর্ণ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রূপ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30192" y="5794627"/>
            <a:ext cx="4241808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Basic Input Output System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723208" y="5809285"/>
            <a:ext cx="432108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Basic 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In Out System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30192" y="6258482"/>
            <a:ext cx="4241808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</a:t>
            </a:r>
            <a:r>
              <a:rPr lang="en-US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Basic </a:t>
            </a:r>
            <a:r>
              <a:rPr lang="en-US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Input </a:t>
            </a:r>
            <a:r>
              <a:rPr lang="en-US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Operation System</a:t>
            </a:r>
            <a:endParaRPr lang="en-US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723208" y="6273140"/>
            <a:ext cx="432108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Basic 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Inter 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Output 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System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Multiply 40"/>
          <p:cNvSpPr/>
          <p:nvPr/>
        </p:nvSpPr>
        <p:spPr>
          <a:xfrm>
            <a:off x="8428344" y="5695293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2" name="Multiply 41"/>
          <p:cNvSpPr/>
          <p:nvPr/>
        </p:nvSpPr>
        <p:spPr>
          <a:xfrm>
            <a:off x="8428344" y="6186858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3" name="Multiply 42"/>
          <p:cNvSpPr/>
          <p:nvPr/>
        </p:nvSpPr>
        <p:spPr>
          <a:xfrm>
            <a:off x="4044944" y="6122966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44" name="Group 43"/>
          <p:cNvGrpSpPr/>
          <p:nvPr/>
        </p:nvGrpSpPr>
        <p:grpSpPr>
          <a:xfrm rot="1111229">
            <a:off x="3941624" y="5700231"/>
            <a:ext cx="529066" cy="436438"/>
            <a:chOff x="1578592" y="141192"/>
            <a:chExt cx="706982" cy="607160"/>
          </a:xfrm>
        </p:grpSpPr>
        <p:sp>
          <p:nvSpPr>
            <p:cNvPr id="45" name="Rectangle 44"/>
            <p:cNvSpPr/>
            <p:nvPr/>
          </p:nvSpPr>
          <p:spPr>
            <a:xfrm rot="1889706">
              <a:off x="1578592" y="51975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6" name="Rectangle 45"/>
            <p:cNvSpPr/>
            <p:nvPr/>
          </p:nvSpPr>
          <p:spPr>
            <a:xfrm rot="18222697">
              <a:off x="1904574" y="29359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</p:spTree>
    <p:extLst>
      <p:ext uri="{BB962C8B-B14F-4D97-AF65-F5344CB8AC3E}">
        <p14:creationId xmlns:p14="http://schemas.microsoft.com/office/powerpoint/2010/main" val="161277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" presetClass="entr" presetSubtype="4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6704" y="832520"/>
            <a:ext cx="8759191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49</a:t>
            </a:r>
            <a:r>
              <a:rPr lang="bn-BD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BSA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পূর্ণ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রূপ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2096" y="1330035"/>
            <a:ext cx="743840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Bangladesh Software Alliance 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7496" y="2426151"/>
            <a:ext cx="743840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Business Software Alliance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2096" y="1875005"/>
            <a:ext cx="743840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Business Software 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Association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7496" y="2957498"/>
            <a:ext cx="743840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Business 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Services 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Alliance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3789402"/>
            <a:ext cx="8759191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50</a:t>
            </a:r>
            <a:r>
              <a:rPr lang="bn-BD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VIRUS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পূর্ণ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রূপ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0192" y="4276397"/>
            <a:ext cx="7440304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Vital Information Resource 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Under 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Seize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2096" y="5351194"/>
            <a:ext cx="7440304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Virtual 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Information Resource Under 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Seize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0192" y="4798081"/>
            <a:ext cx="7440304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Vital 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Information Resource Under 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Size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2096" y="5892140"/>
            <a:ext cx="7440304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Very Importance 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Resource Under 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Seize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Multiply 11"/>
          <p:cNvSpPr/>
          <p:nvPr/>
        </p:nvSpPr>
        <p:spPr>
          <a:xfrm>
            <a:off x="7217599" y="1225711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3" name="Multiply 12"/>
          <p:cNvSpPr/>
          <p:nvPr/>
        </p:nvSpPr>
        <p:spPr>
          <a:xfrm>
            <a:off x="7217599" y="1767258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4" name="Multiply 13"/>
          <p:cNvSpPr/>
          <p:nvPr/>
        </p:nvSpPr>
        <p:spPr>
          <a:xfrm>
            <a:off x="7222999" y="2842018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5" name="Multiply 14"/>
          <p:cNvSpPr/>
          <p:nvPr/>
        </p:nvSpPr>
        <p:spPr>
          <a:xfrm>
            <a:off x="7156456" y="5237202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6" name="Multiply 15"/>
          <p:cNvSpPr/>
          <p:nvPr/>
        </p:nvSpPr>
        <p:spPr>
          <a:xfrm>
            <a:off x="7156456" y="5805858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7" name="Multiply 16"/>
          <p:cNvSpPr/>
          <p:nvPr/>
        </p:nvSpPr>
        <p:spPr>
          <a:xfrm>
            <a:off x="7154552" y="4689947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18" name="Group 17"/>
          <p:cNvGrpSpPr/>
          <p:nvPr/>
        </p:nvGrpSpPr>
        <p:grpSpPr>
          <a:xfrm rot="1111229">
            <a:off x="7161701" y="4124125"/>
            <a:ext cx="543421" cy="479289"/>
            <a:chOff x="1578592" y="141192"/>
            <a:chExt cx="706982" cy="607160"/>
          </a:xfrm>
        </p:grpSpPr>
        <p:sp>
          <p:nvSpPr>
            <p:cNvPr id="19" name="Rectangle 18"/>
            <p:cNvSpPr/>
            <p:nvPr/>
          </p:nvSpPr>
          <p:spPr>
            <a:xfrm rot="1889706">
              <a:off x="1578592" y="51975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0" name="Rectangle 19"/>
            <p:cNvSpPr/>
            <p:nvPr/>
          </p:nvSpPr>
          <p:spPr>
            <a:xfrm rot="18222697">
              <a:off x="1904574" y="29359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grpSp>
        <p:nvGrpSpPr>
          <p:cNvPr id="21" name="Group 20"/>
          <p:cNvGrpSpPr/>
          <p:nvPr/>
        </p:nvGrpSpPr>
        <p:grpSpPr>
          <a:xfrm rot="1111229">
            <a:off x="7219641" y="2203504"/>
            <a:ext cx="562198" cy="512013"/>
            <a:chOff x="1578592" y="141192"/>
            <a:chExt cx="706982" cy="607160"/>
          </a:xfrm>
        </p:grpSpPr>
        <p:sp>
          <p:nvSpPr>
            <p:cNvPr id="22" name="Rectangle 21"/>
            <p:cNvSpPr/>
            <p:nvPr/>
          </p:nvSpPr>
          <p:spPr>
            <a:xfrm rot="1889706">
              <a:off x="1578592" y="51975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3" name="Rectangle 22"/>
            <p:cNvSpPr/>
            <p:nvPr/>
          </p:nvSpPr>
          <p:spPr>
            <a:xfrm rot="18222697">
              <a:off x="1904574" y="29359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472535" y="152400"/>
            <a:ext cx="2501347" cy="53415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বহুনির্বাচনি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endParaRPr lang="en-US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14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853381" y="500447"/>
            <a:ext cx="5676106" cy="12521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8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en-US" sz="8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3429000" y="2509684"/>
            <a:ext cx="5334000" cy="34339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dirty="0" err="1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হালিম</a:t>
            </a:r>
            <a:endParaRPr lang="bn-IN" sz="60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সহকারি শিক্ষক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2800" dirty="0" smtClean="0">
                <a:latin typeface="NikoshBAN" pitchFamily="2" charset="0"/>
                <a:cs typeface="NikoshBAN" pitchFamily="2" charset="0"/>
              </a:rPr>
            </a:b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গোপালদীঘি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ইউনিয়ন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কালোহা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কালিহাতী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টাংগাইল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মোবাইল নং-০১৭২৪-৪০১ ৪৮০</a:t>
            </a:r>
          </a:p>
          <a:p>
            <a:pPr marL="0" indent="0">
              <a:buNone/>
            </a:pPr>
            <a:r>
              <a:rPr lang="en-US" sz="2800" u="sng" dirty="0" smtClean="0"/>
              <a:t>E-mail: </a:t>
            </a:r>
            <a:r>
              <a:rPr lang="en-US" sz="2400" u="sng" dirty="0" err="1" smtClean="0">
                <a:hlinkClick r:id="rId2"/>
              </a:rPr>
              <a:t>halimcsehpi@gmail.com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D:\GDKPUHS\Training\ICT\Simulation Class\DSC_94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09684"/>
            <a:ext cx="2971800" cy="343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560" y="1140120"/>
            <a:ext cx="8759191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51</a:t>
            </a:r>
            <a:r>
              <a:rPr lang="bn-BD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বজায়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-----।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72535" y="152400"/>
            <a:ext cx="2501347" cy="53415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বহুনির্বাচনি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endParaRPr lang="en-US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3856" y="2335293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20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ii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63200" y="2349951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iii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3856" y="2858680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ii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iii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63200" y="2873338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i, ii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 iii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Multiply 7"/>
          <p:cNvSpPr/>
          <p:nvPr/>
        </p:nvSpPr>
        <p:spPr>
          <a:xfrm>
            <a:off x="3360760" y="2230969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9" name="Multiply 8"/>
          <p:cNvSpPr/>
          <p:nvPr/>
        </p:nvSpPr>
        <p:spPr>
          <a:xfrm>
            <a:off x="3360760" y="2750933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" name="Multiply 9"/>
          <p:cNvSpPr/>
          <p:nvPr/>
        </p:nvSpPr>
        <p:spPr>
          <a:xfrm>
            <a:off x="8360104" y="2757858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11" name="Group 10"/>
          <p:cNvGrpSpPr/>
          <p:nvPr/>
        </p:nvGrpSpPr>
        <p:grpSpPr>
          <a:xfrm rot="1111229">
            <a:off x="8356746" y="2127304"/>
            <a:ext cx="562198" cy="512013"/>
            <a:chOff x="1578592" y="141192"/>
            <a:chExt cx="706982" cy="607160"/>
          </a:xfrm>
        </p:grpSpPr>
        <p:sp>
          <p:nvSpPr>
            <p:cNvPr id="12" name="Rectangle 11"/>
            <p:cNvSpPr/>
            <p:nvPr/>
          </p:nvSpPr>
          <p:spPr>
            <a:xfrm rot="1889706">
              <a:off x="1578592" y="51975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3" name="Rectangle 12"/>
            <p:cNvSpPr/>
            <p:nvPr/>
          </p:nvSpPr>
          <p:spPr>
            <a:xfrm rot="18222697">
              <a:off x="1904574" y="29359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75600" y="1676400"/>
            <a:ext cx="87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 i.</a:t>
            </a:r>
            <a:r>
              <a:rPr lang="en-US" sz="24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ডিস্ক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ডিফ্রাগমেন্ট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	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ii.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ডিস্ক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ক্লিয়ারআপ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	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iii.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ডিস্ক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ক্লিন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আপ</a:t>
            </a:r>
            <a:endParaRPr lang="en-US" sz="2400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8600" y="3654720"/>
            <a:ext cx="8759191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52</a:t>
            </a:r>
            <a:r>
              <a:rPr lang="bn-BD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-----।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5896" y="4849893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20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ii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5600" y="5428818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ii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iii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45375" y="4865423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iii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55240" y="5387938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i, ii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 iii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Multiply 31"/>
          <p:cNvSpPr/>
          <p:nvPr/>
        </p:nvSpPr>
        <p:spPr>
          <a:xfrm>
            <a:off x="3352800" y="4745569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3" name="Multiply 32"/>
          <p:cNvSpPr/>
          <p:nvPr/>
        </p:nvSpPr>
        <p:spPr>
          <a:xfrm>
            <a:off x="8342279" y="4757676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4" name="Multiply 33"/>
          <p:cNvSpPr/>
          <p:nvPr/>
        </p:nvSpPr>
        <p:spPr>
          <a:xfrm>
            <a:off x="8352144" y="5272458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35" name="Group 34"/>
          <p:cNvGrpSpPr/>
          <p:nvPr/>
        </p:nvGrpSpPr>
        <p:grpSpPr>
          <a:xfrm rot="1111229">
            <a:off x="3369146" y="5206171"/>
            <a:ext cx="562198" cy="512013"/>
            <a:chOff x="1578592" y="141192"/>
            <a:chExt cx="706982" cy="607160"/>
          </a:xfrm>
        </p:grpSpPr>
        <p:sp>
          <p:nvSpPr>
            <p:cNvPr id="36" name="Rectangle 35"/>
            <p:cNvSpPr/>
            <p:nvPr/>
          </p:nvSpPr>
          <p:spPr>
            <a:xfrm rot="1889706">
              <a:off x="1578592" y="51975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7" name="Rectangle 36"/>
            <p:cNvSpPr/>
            <p:nvPr/>
          </p:nvSpPr>
          <p:spPr>
            <a:xfrm rot="18222697">
              <a:off x="1904574" y="29359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267640" y="4191000"/>
            <a:ext cx="87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 i.</a:t>
            </a:r>
            <a:r>
              <a:rPr lang="en-US" sz="24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জীবাণু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	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ii.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উপাত্তকে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iii.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প্রোগ্রাম</a:t>
            </a:r>
            <a:endParaRPr lang="en-US" sz="2400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83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4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560" y="1140120"/>
            <a:ext cx="8759191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53</a:t>
            </a:r>
            <a:r>
              <a:rPr lang="bn-BD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প্রতিরোধর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-----।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72535" y="152400"/>
            <a:ext cx="2501347" cy="53415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বহুনির্বাচনি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endParaRPr lang="en-US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3856" y="2335293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20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ii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80999" y="2854222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i, ii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 iii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3856" y="2858680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ii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iii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63200" y="2325280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0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iii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Multiply 7"/>
          <p:cNvSpPr/>
          <p:nvPr/>
        </p:nvSpPr>
        <p:spPr>
          <a:xfrm>
            <a:off x="3360760" y="2230969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9" name="Multiply 8"/>
          <p:cNvSpPr/>
          <p:nvPr/>
        </p:nvSpPr>
        <p:spPr>
          <a:xfrm>
            <a:off x="3360760" y="2750933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" name="Multiply 9"/>
          <p:cNvSpPr/>
          <p:nvPr/>
        </p:nvSpPr>
        <p:spPr>
          <a:xfrm>
            <a:off x="8360104" y="2209800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11" name="Group 10"/>
          <p:cNvGrpSpPr/>
          <p:nvPr/>
        </p:nvGrpSpPr>
        <p:grpSpPr>
          <a:xfrm rot="1111229">
            <a:off x="8374545" y="2631575"/>
            <a:ext cx="562198" cy="512013"/>
            <a:chOff x="1578592" y="141192"/>
            <a:chExt cx="706982" cy="607160"/>
          </a:xfrm>
        </p:grpSpPr>
        <p:sp>
          <p:nvSpPr>
            <p:cNvPr id="12" name="Rectangle 11"/>
            <p:cNvSpPr/>
            <p:nvPr/>
          </p:nvSpPr>
          <p:spPr>
            <a:xfrm rot="1889706">
              <a:off x="1578592" y="51975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3" name="Rectangle 12"/>
            <p:cNvSpPr/>
            <p:nvPr/>
          </p:nvSpPr>
          <p:spPr>
            <a:xfrm rot="18222697">
              <a:off x="1904574" y="29359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75600" y="1676400"/>
            <a:ext cx="87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 i.</a:t>
            </a:r>
            <a:r>
              <a:rPr lang="en-US" sz="24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ডকুমেন্টের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ii.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হার্ডডিস্কের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iii.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সিস্টেমের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ব্যাঘাত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</a:t>
            </a:r>
            <a:endParaRPr lang="en-US" sz="2400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8600" y="3654720"/>
            <a:ext cx="8759191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54</a:t>
            </a:r>
            <a:r>
              <a:rPr lang="bn-BD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পাসওয়ার্ড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-----।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57800" y="4849893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 iii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5896" y="4870678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0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ii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5896" y="5373280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ii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iii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55240" y="5387938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i, ii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 iii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Multiply 31"/>
          <p:cNvSpPr/>
          <p:nvPr/>
        </p:nvSpPr>
        <p:spPr>
          <a:xfrm>
            <a:off x="8354704" y="4745569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3" name="Multiply 32"/>
          <p:cNvSpPr/>
          <p:nvPr/>
        </p:nvSpPr>
        <p:spPr>
          <a:xfrm>
            <a:off x="3352800" y="5265533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4" name="Multiply 33"/>
          <p:cNvSpPr/>
          <p:nvPr/>
        </p:nvSpPr>
        <p:spPr>
          <a:xfrm>
            <a:off x="8352144" y="5272458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35" name="Group 34"/>
          <p:cNvGrpSpPr/>
          <p:nvPr/>
        </p:nvGrpSpPr>
        <p:grpSpPr>
          <a:xfrm rot="1111229">
            <a:off x="3349442" y="4648031"/>
            <a:ext cx="562198" cy="512013"/>
            <a:chOff x="1578592" y="141192"/>
            <a:chExt cx="706982" cy="607160"/>
          </a:xfrm>
        </p:grpSpPr>
        <p:sp>
          <p:nvSpPr>
            <p:cNvPr id="36" name="Rectangle 35"/>
            <p:cNvSpPr/>
            <p:nvPr/>
          </p:nvSpPr>
          <p:spPr>
            <a:xfrm rot="1889706">
              <a:off x="1578592" y="51975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7" name="Rectangle 36"/>
            <p:cNvSpPr/>
            <p:nvPr/>
          </p:nvSpPr>
          <p:spPr>
            <a:xfrm rot="18222697">
              <a:off x="1904574" y="29359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267640" y="4191000"/>
            <a:ext cx="87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 i.</a:t>
            </a:r>
            <a:r>
              <a:rPr lang="en-US" sz="24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হ্যাকিং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ii.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গোপনীয়তা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iii.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endParaRPr lang="en-US" sz="2400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85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4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560" y="1140120"/>
            <a:ext cx="8759191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55</a:t>
            </a:r>
            <a:r>
              <a:rPr lang="bn-BD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পাসওয়ার্ডে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-----।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72535" y="152400"/>
            <a:ext cx="2501347" cy="53415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বহুনির্বাচনি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endParaRPr lang="en-US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3856" y="2335293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20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ii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63200" y="2889478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i, ii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 iii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3856" y="2858680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ii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iii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63200" y="2360536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iii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Multiply 7"/>
          <p:cNvSpPr/>
          <p:nvPr/>
        </p:nvSpPr>
        <p:spPr>
          <a:xfrm>
            <a:off x="3360760" y="2230969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9" name="Multiply 8"/>
          <p:cNvSpPr/>
          <p:nvPr/>
        </p:nvSpPr>
        <p:spPr>
          <a:xfrm>
            <a:off x="3360760" y="2750933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" name="Multiply 9"/>
          <p:cNvSpPr/>
          <p:nvPr/>
        </p:nvSpPr>
        <p:spPr>
          <a:xfrm>
            <a:off x="8360104" y="2245056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11" name="Group 10"/>
          <p:cNvGrpSpPr/>
          <p:nvPr/>
        </p:nvGrpSpPr>
        <p:grpSpPr>
          <a:xfrm rot="1111229">
            <a:off x="8356746" y="2666831"/>
            <a:ext cx="562198" cy="512013"/>
            <a:chOff x="1578592" y="141192"/>
            <a:chExt cx="706982" cy="607160"/>
          </a:xfrm>
        </p:grpSpPr>
        <p:sp>
          <p:nvSpPr>
            <p:cNvPr id="12" name="Rectangle 11"/>
            <p:cNvSpPr/>
            <p:nvPr/>
          </p:nvSpPr>
          <p:spPr>
            <a:xfrm rot="1889706">
              <a:off x="1578592" y="51975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3" name="Rectangle 12"/>
            <p:cNvSpPr/>
            <p:nvPr/>
          </p:nvSpPr>
          <p:spPr>
            <a:xfrm rot="18222697">
              <a:off x="1904574" y="29359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75600" y="1676400"/>
            <a:ext cx="87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 i.</a:t>
            </a:r>
            <a:r>
              <a:rPr lang="en-US" sz="24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		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ii.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		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iii.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অক্ষর</a:t>
            </a:r>
            <a:endParaRPr lang="en-US" sz="2400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8600" y="3654720"/>
            <a:ext cx="8759191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56</a:t>
            </a:r>
            <a:r>
              <a:rPr lang="bn-BD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স্তরের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নিরাপত্তা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-----।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5896" y="4849893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20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ii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55240" y="4864551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iii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5896" y="5373280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ii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iii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55240" y="5387938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i, ii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 iii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Multiply 31"/>
          <p:cNvSpPr/>
          <p:nvPr/>
        </p:nvSpPr>
        <p:spPr>
          <a:xfrm>
            <a:off x="3352800" y="4745569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3" name="Multiply 32"/>
          <p:cNvSpPr/>
          <p:nvPr/>
        </p:nvSpPr>
        <p:spPr>
          <a:xfrm>
            <a:off x="3352800" y="5265533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4" name="Multiply 33"/>
          <p:cNvSpPr/>
          <p:nvPr/>
        </p:nvSpPr>
        <p:spPr>
          <a:xfrm>
            <a:off x="8352144" y="5272458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35" name="Group 34"/>
          <p:cNvGrpSpPr/>
          <p:nvPr/>
        </p:nvGrpSpPr>
        <p:grpSpPr>
          <a:xfrm rot="1111229">
            <a:off x="8348786" y="4641904"/>
            <a:ext cx="562198" cy="512013"/>
            <a:chOff x="1578592" y="141192"/>
            <a:chExt cx="706982" cy="607160"/>
          </a:xfrm>
        </p:grpSpPr>
        <p:sp>
          <p:nvSpPr>
            <p:cNvPr id="36" name="Rectangle 35"/>
            <p:cNvSpPr/>
            <p:nvPr/>
          </p:nvSpPr>
          <p:spPr>
            <a:xfrm rot="1889706">
              <a:off x="1578592" y="51975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7" name="Rectangle 36"/>
            <p:cNvSpPr/>
            <p:nvPr/>
          </p:nvSpPr>
          <p:spPr>
            <a:xfrm rot="18222697">
              <a:off x="1904574" y="29359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267640" y="4191000"/>
            <a:ext cx="87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 i.</a:t>
            </a:r>
            <a:r>
              <a:rPr lang="en-US" sz="24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জি-মেইল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		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ii.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গুগুল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	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iii.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ইয়াহু</a:t>
            </a:r>
            <a:endParaRPr lang="en-US" sz="2400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93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4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560" y="1140120"/>
            <a:ext cx="8759191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57</a:t>
            </a:r>
            <a:r>
              <a:rPr lang="bn-BD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কপিরাইট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আইনের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আওতাধীন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-----।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72535" y="152400"/>
            <a:ext cx="2501347" cy="53415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বহুনির্বাচনি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endParaRPr lang="en-US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3856" y="2335293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20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ii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63200" y="2889478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i, ii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iii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3856" y="2858680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ii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iii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63200" y="2352576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 </a:t>
            </a:r>
            <a:r>
              <a:rPr lang="en-US" sz="20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en-US" sz="20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iii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Multiply 7"/>
          <p:cNvSpPr/>
          <p:nvPr/>
        </p:nvSpPr>
        <p:spPr>
          <a:xfrm>
            <a:off x="3360760" y="2230969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9" name="Multiply 8"/>
          <p:cNvSpPr/>
          <p:nvPr/>
        </p:nvSpPr>
        <p:spPr>
          <a:xfrm>
            <a:off x="3360760" y="2750933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" name="Multiply 9"/>
          <p:cNvSpPr/>
          <p:nvPr/>
        </p:nvSpPr>
        <p:spPr>
          <a:xfrm>
            <a:off x="8360104" y="2209800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11" name="Group 10"/>
          <p:cNvGrpSpPr/>
          <p:nvPr/>
        </p:nvGrpSpPr>
        <p:grpSpPr>
          <a:xfrm rot="1111229">
            <a:off x="8356746" y="2666831"/>
            <a:ext cx="562198" cy="512013"/>
            <a:chOff x="1578592" y="141192"/>
            <a:chExt cx="706982" cy="607160"/>
          </a:xfrm>
        </p:grpSpPr>
        <p:sp>
          <p:nvSpPr>
            <p:cNvPr id="12" name="Rectangle 11"/>
            <p:cNvSpPr/>
            <p:nvPr/>
          </p:nvSpPr>
          <p:spPr>
            <a:xfrm rot="1889706">
              <a:off x="1578592" y="51975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3" name="Rectangle 12"/>
            <p:cNvSpPr/>
            <p:nvPr/>
          </p:nvSpPr>
          <p:spPr>
            <a:xfrm rot="18222697">
              <a:off x="1904574" y="29359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75600" y="1676400"/>
            <a:ext cx="87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 i.</a:t>
            </a:r>
            <a:r>
              <a:rPr lang="en-US" sz="24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		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ii.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শিল্পী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		  	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iii.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প্রোগ্রামার</a:t>
            </a:r>
            <a:endParaRPr lang="en-US" sz="2400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8600" y="3654720"/>
            <a:ext cx="8759191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58</a:t>
            </a:r>
            <a:r>
              <a:rPr lang="bn-BD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এন্ট্রি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-----।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5896" y="4849893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20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ii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55240" y="5391090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i, ii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20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iii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5896" y="5373280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ii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iii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55240" y="4894472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iii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Multiply 31"/>
          <p:cNvSpPr/>
          <p:nvPr/>
        </p:nvSpPr>
        <p:spPr>
          <a:xfrm>
            <a:off x="3352800" y="4745569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3" name="Multiply 32"/>
          <p:cNvSpPr/>
          <p:nvPr/>
        </p:nvSpPr>
        <p:spPr>
          <a:xfrm>
            <a:off x="3352800" y="5265533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4" name="Multiply 33"/>
          <p:cNvSpPr/>
          <p:nvPr/>
        </p:nvSpPr>
        <p:spPr>
          <a:xfrm>
            <a:off x="8352144" y="4778992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35" name="Group 34"/>
          <p:cNvGrpSpPr/>
          <p:nvPr/>
        </p:nvGrpSpPr>
        <p:grpSpPr>
          <a:xfrm rot="1111229">
            <a:off x="8348786" y="5168443"/>
            <a:ext cx="562198" cy="512013"/>
            <a:chOff x="1578592" y="141192"/>
            <a:chExt cx="706982" cy="607160"/>
          </a:xfrm>
        </p:grpSpPr>
        <p:sp>
          <p:nvSpPr>
            <p:cNvPr id="36" name="Rectangle 35"/>
            <p:cNvSpPr/>
            <p:nvPr/>
          </p:nvSpPr>
          <p:spPr>
            <a:xfrm rot="1889706">
              <a:off x="1578592" y="51975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7" name="Rectangle 36"/>
            <p:cNvSpPr/>
            <p:nvPr/>
          </p:nvSpPr>
          <p:spPr>
            <a:xfrm rot="18222697">
              <a:off x="1904574" y="29359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267640" y="4191000"/>
            <a:ext cx="87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 i.</a:t>
            </a:r>
            <a:r>
              <a:rPr lang="en-US" sz="24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এভিজি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		  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ii.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এভাস্ট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	  	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iii.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এভিরা</a:t>
            </a:r>
            <a:endParaRPr lang="en-US" sz="2400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1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4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275600" y="2286000"/>
            <a:ext cx="8759191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59</a:t>
            </a:r>
            <a:r>
              <a:rPr lang="bn-BD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উক্ত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সমাধানের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-----।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72535" y="152400"/>
            <a:ext cx="2501347" cy="53415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বহুনির্বাচনি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endParaRPr lang="en-US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63856" y="3706893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 </a:t>
            </a:r>
            <a:r>
              <a:rPr lang="en-US" sz="20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en-US" sz="20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 ii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9778" y="4290756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ii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iii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56747" y="3694857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 iii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63200" y="4244938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i, </a:t>
            </a:r>
            <a:r>
              <a:rPr lang="en-US" sz="20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</a:t>
            </a:r>
            <a:r>
              <a:rPr lang="en-US" sz="20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0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iii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Multiply 31"/>
          <p:cNvSpPr/>
          <p:nvPr/>
        </p:nvSpPr>
        <p:spPr>
          <a:xfrm>
            <a:off x="3360760" y="3602569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3" name="Multiply 32"/>
          <p:cNvSpPr/>
          <p:nvPr/>
        </p:nvSpPr>
        <p:spPr>
          <a:xfrm>
            <a:off x="8353651" y="3587110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4" name="Multiply 33"/>
          <p:cNvSpPr/>
          <p:nvPr/>
        </p:nvSpPr>
        <p:spPr>
          <a:xfrm>
            <a:off x="8360104" y="4129458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35" name="Group 34"/>
          <p:cNvGrpSpPr/>
          <p:nvPr/>
        </p:nvGrpSpPr>
        <p:grpSpPr>
          <a:xfrm rot="1111229">
            <a:off x="3373324" y="4068109"/>
            <a:ext cx="562198" cy="512013"/>
            <a:chOff x="1578592" y="141192"/>
            <a:chExt cx="706982" cy="607160"/>
          </a:xfrm>
        </p:grpSpPr>
        <p:sp>
          <p:nvSpPr>
            <p:cNvPr id="36" name="Rectangle 35"/>
            <p:cNvSpPr/>
            <p:nvPr/>
          </p:nvSpPr>
          <p:spPr>
            <a:xfrm rot="1889706">
              <a:off x="1578592" y="51975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7" name="Rectangle 36"/>
            <p:cNvSpPr/>
            <p:nvPr/>
          </p:nvSpPr>
          <p:spPr>
            <a:xfrm rot="18222697">
              <a:off x="1904574" y="29359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275600" y="2826603"/>
            <a:ext cx="87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20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i. </a:t>
            </a:r>
            <a:r>
              <a:rPr lang="en-US" sz="20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0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রিস্টার্ট</a:t>
            </a:r>
            <a:r>
              <a:rPr lang="en-US" sz="20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দেয়া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sz="20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ii. </a:t>
            </a:r>
            <a:r>
              <a:rPr lang="en-US" sz="20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0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র‌্যাম</a:t>
            </a:r>
            <a:r>
              <a:rPr lang="en-US" sz="20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লাগানো</a:t>
            </a:r>
            <a:r>
              <a:rPr lang="en-US" sz="20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	</a:t>
            </a:r>
            <a:r>
              <a:rPr lang="en-US" sz="20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iii. </a:t>
            </a:r>
            <a:r>
              <a:rPr lang="en-US" sz="20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র‌্যাম</a:t>
            </a:r>
            <a:r>
              <a:rPr lang="en-US" sz="20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খুলে</a:t>
            </a:r>
            <a:r>
              <a:rPr lang="en-US" sz="20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পরিস্কার</a:t>
            </a:r>
            <a:r>
              <a:rPr lang="en-US" sz="20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লাগানো</a:t>
            </a:r>
            <a:endParaRPr lang="en-US" sz="20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75600" y="845403"/>
            <a:ext cx="8702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উদ্দীপকটি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পড়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59 ও 60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দাওঃ</a:t>
            </a:r>
            <a:endParaRPr lang="en-US" sz="2400" spc="50" dirty="0" smtClean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রানার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স্কুলে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ক্লাস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রুমে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সবগুলো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ডেস্কটপ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রানা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গিয়ে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পেল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সিস্টেমের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বাতি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জ্বলছে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মনিটরে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75600" y="4927763"/>
            <a:ext cx="8759191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60</a:t>
            </a:r>
            <a:r>
              <a:rPr lang="bn-BD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উক্ত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63856" y="5535693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হার্ডডিস্কে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কোন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সমস্যা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হয়েছে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263200" y="5550351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র‌্যামে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কোন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সমস্যা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হয়েছে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63856" y="6059080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প্রসেসরে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কোন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সমস্যা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হয়েছে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263200" y="6073738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মাদারবোর্ডে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কোন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সমস্যা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হয়েছে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Multiply 44"/>
          <p:cNvSpPr/>
          <p:nvPr/>
        </p:nvSpPr>
        <p:spPr>
          <a:xfrm>
            <a:off x="3360760" y="5431369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6" name="Multiply 45"/>
          <p:cNvSpPr/>
          <p:nvPr/>
        </p:nvSpPr>
        <p:spPr>
          <a:xfrm>
            <a:off x="3360760" y="5951333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7" name="Multiply 46"/>
          <p:cNvSpPr/>
          <p:nvPr/>
        </p:nvSpPr>
        <p:spPr>
          <a:xfrm>
            <a:off x="8360104" y="5958258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48" name="Group 47"/>
          <p:cNvGrpSpPr/>
          <p:nvPr/>
        </p:nvGrpSpPr>
        <p:grpSpPr>
          <a:xfrm rot="1111229">
            <a:off x="8356746" y="5327704"/>
            <a:ext cx="562198" cy="512013"/>
            <a:chOff x="1578592" y="141192"/>
            <a:chExt cx="706982" cy="607160"/>
          </a:xfrm>
        </p:grpSpPr>
        <p:sp>
          <p:nvSpPr>
            <p:cNvPr id="49" name="Rectangle 48"/>
            <p:cNvSpPr/>
            <p:nvPr/>
          </p:nvSpPr>
          <p:spPr>
            <a:xfrm rot="1889706">
              <a:off x="1578592" y="51975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0" name="Rectangle 49"/>
            <p:cNvSpPr/>
            <p:nvPr/>
          </p:nvSpPr>
          <p:spPr>
            <a:xfrm rot="18222697">
              <a:off x="1904574" y="29359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</p:spTree>
    <p:extLst>
      <p:ext uri="{BB962C8B-B14F-4D97-AF65-F5344CB8AC3E}">
        <p14:creationId xmlns:p14="http://schemas.microsoft.com/office/powerpoint/2010/main" val="35414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8" grpId="0"/>
      <p:bldP spid="39" grpId="0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275600" y="2286000"/>
            <a:ext cx="8759191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61</a:t>
            </a:r>
            <a:r>
              <a:rPr lang="bn-BD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রিফানকে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আনইন্সল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-----।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72535" y="152400"/>
            <a:ext cx="2501347" cy="53415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বহুনির্বাচনি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endParaRPr lang="en-US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63856" y="3706893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 </a:t>
            </a:r>
            <a:r>
              <a:rPr lang="en-US" sz="20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en-US" sz="20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 ii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9778" y="4290756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ii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iii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56747" y="3694857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 iii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63200" y="4244938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i, </a:t>
            </a:r>
            <a:r>
              <a:rPr lang="en-US" sz="20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</a:t>
            </a:r>
            <a:r>
              <a:rPr lang="en-US" sz="20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0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iii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Multiply 31"/>
          <p:cNvSpPr/>
          <p:nvPr/>
        </p:nvSpPr>
        <p:spPr>
          <a:xfrm>
            <a:off x="3360760" y="3602569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3" name="Multiply 32"/>
          <p:cNvSpPr/>
          <p:nvPr/>
        </p:nvSpPr>
        <p:spPr>
          <a:xfrm>
            <a:off x="8353651" y="3587110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4" name="Multiply 33"/>
          <p:cNvSpPr/>
          <p:nvPr/>
        </p:nvSpPr>
        <p:spPr>
          <a:xfrm>
            <a:off x="8360104" y="4129458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35" name="Group 34"/>
          <p:cNvGrpSpPr/>
          <p:nvPr/>
        </p:nvGrpSpPr>
        <p:grpSpPr>
          <a:xfrm rot="1111229">
            <a:off x="3373324" y="4068109"/>
            <a:ext cx="562198" cy="512013"/>
            <a:chOff x="1578592" y="141192"/>
            <a:chExt cx="706982" cy="607160"/>
          </a:xfrm>
        </p:grpSpPr>
        <p:sp>
          <p:nvSpPr>
            <p:cNvPr id="36" name="Rectangle 35"/>
            <p:cNvSpPr/>
            <p:nvPr/>
          </p:nvSpPr>
          <p:spPr>
            <a:xfrm rot="1889706">
              <a:off x="1578592" y="51975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7" name="Rectangle 36"/>
            <p:cNvSpPr/>
            <p:nvPr/>
          </p:nvSpPr>
          <p:spPr>
            <a:xfrm rot="18222697">
              <a:off x="1904574" y="29359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275600" y="2826603"/>
            <a:ext cx="87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20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i.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0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20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0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ii. </a:t>
            </a:r>
            <a:r>
              <a:rPr lang="en-US" sz="20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কন্ট্রোল</a:t>
            </a:r>
            <a:r>
              <a:rPr lang="en-US" sz="20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প্যানেলে</a:t>
            </a:r>
            <a:r>
              <a:rPr lang="en-US" sz="20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20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iii.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আনইন্সটল</a:t>
            </a:r>
            <a:r>
              <a:rPr lang="en-US" sz="20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প্রোগ্রামে</a:t>
            </a:r>
            <a:r>
              <a:rPr lang="en-US" sz="20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20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0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endParaRPr lang="en-US" sz="2400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75600" y="845403"/>
            <a:ext cx="8702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উদ্দীপকটি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পড়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61 ও 62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দাওঃ</a:t>
            </a:r>
            <a:endParaRPr lang="en-US" sz="2400" spc="50" dirty="0" smtClean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রিফানদের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ল্যাবের</a:t>
            </a:r>
            <a:r>
              <a:rPr lang="en-US" sz="24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কম্পিউটারগুলোতে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বিশ্বের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সর্বাধিক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অপারেটিং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আনইন্সটল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শিখালো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75600" y="4927763"/>
            <a:ext cx="8759191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62</a:t>
            </a:r>
            <a:r>
              <a:rPr lang="bn-BD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রিফানদের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ল্যাবের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কম্পিউটারগুলোতে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অপারেটিং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63856" y="5535693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লিনাক্স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263200" y="5550351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উইন্ডোজ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63856" y="6059080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ডস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263200" y="6073738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অ্যানড্রয়েড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Multiply 44"/>
          <p:cNvSpPr/>
          <p:nvPr/>
        </p:nvSpPr>
        <p:spPr>
          <a:xfrm>
            <a:off x="3360760" y="5431369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6" name="Multiply 45"/>
          <p:cNvSpPr/>
          <p:nvPr/>
        </p:nvSpPr>
        <p:spPr>
          <a:xfrm>
            <a:off x="3360760" y="5951333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7" name="Multiply 46"/>
          <p:cNvSpPr/>
          <p:nvPr/>
        </p:nvSpPr>
        <p:spPr>
          <a:xfrm>
            <a:off x="8360104" y="5958258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48" name="Group 47"/>
          <p:cNvGrpSpPr/>
          <p:nvPr/>
        </p:nvGrpSpPr>
        <p:grpSpPr>
          <a:xfrm rot="1111229">
            <a:off x="8356746" y="5327704"/>
            <a:ext cx="562198" cy="512013"/>
            <a:chOff x="1578592" y="141192"/>
            <a:chExt cx="706982" cy="607160"/>
          </a:xfrm>
        </p:grpSpPr>
        <p:sp>
          <p:nvSpPr>
            <p:cNvPr id="49" name="Rectangle 48"/>
            <p:cNvSpPr/>
            <p:nvPr/>
          </p:nvSpPr>
          <p:spPr>
            <a:xfrm rot="1889706">
              <a:off x="1578592" y="51975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0" name="Rectangle 49"/>
            <p:cNvSpPr/>
            <p:nvPr/>
          </p:nvSpPr>
          <p:spPr>
            <a:xfrm rot="18222697">
              <a:off x="1904574" y="29359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</p:spTree>
    <p:extLst>
      <p:ext uri="{BB962C8B-B14F-4D97-AF65-F5344CB8AC3E}">
        <p14:creationId xmlns:p14="http://schemas.microsoft.com/office/powerpoint/2010/main" val="271723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8" grpId="0"/>
      <p:bldP spid="39" grpId="0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05100" y="304800"/>
            <a:ext cx="3848100" cy="1015663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6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5536049"/>
            <a:ext cx="8001000" cy="1169551"/>
          </a:xfrm>
          <a:prstGeom prst="rect">
            <a:avLst/>
          </a:prstGeom>
          <a:solidFill>
            <a:srgbClr val="FFFFCC"/>
          </a:solidFill>
          <a:ln w="57150">
            <a:solidFill>
              <a:srgbClr val="6699FF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5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2য়</a:t>
            </a:r>
            <a:r>
              <a:rPr lang="en-US" sz="35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5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5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5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5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20টি</a:t>
            </a:r>
            <a:r>
              <a:rPr lang="en-US" sz="35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বহুনির্বাচনি</a:t>
            </a:r>
            <a:r>
              <a:rPr lang="en-US" sz="35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5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5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5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5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314" name="Picture 2" descr="C:\Users\Islam\Downloads\বাড়ি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94237"/>
            <a:ext cx="6781800" cy="401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77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276600"/>
            <a:ext cx="5105400" cy="3124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2538"/>
            <a:ext cx="4953000" cy="259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4"/>
          <p:cNvSpPr txBox="1">
            <a:spLocks/>
          </p:cNvSpPr>
          <p:nvPr/>
        </p:nvSpPr>
        <p:spPr>
          <a:xfrm>
            <a:off x="2627312" y="406400"/>
            <a:ext cx="4041775" cy="914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bn-IN" sz="5400" dirty="0">
                <a:solidFill>
                  <a:srgbClr val="003300"/>
                </a:solidFill>
                <a:latin typeface="NikoshBAN" pitchFamily="2" charset="0"/>
                <a:ea typeface="+mj-ea"/>
                <a:cs typeface="NikoshBAN" pitchFamily="2" charset="0"/>
              </a:rPr>
              <a:t>পাঠ পরিচিতিঃ</a:t>
            </a:r>
          </a:p>
        </p:txBody>
      </p:sp>
      <p:sp>
        <p:nvSpPr>
          <p:cNvPr id="20" name="Content Placeholder 5"/>
          <p:cNvSpPr txBox="1">
            <a:spLocks/>
          </p:cNvSpPr>
          <p:nvPr/>
        </p:nvSpPr>
        <p:spPr>
          <a:xfrm>
            <a:off x="990600" y="1600200"/>
            <a:ext cx="7239000" cy="4953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9ম-10ম</a:t>
            </a:r>
            <a:endParaRPr lang="bn-IN" sz="5400" dirty="0">
              <a:latin typeface="NikoshBAN" pitchFamily="2" charset="0"/>
              <a:cs typeface="NikoshBAN" pitchFamily="2" charset="0"/>
            </a:endParaRPr>
          </a:p>
          <a:p>
            <a:pPr marL="0" lvl="0" indent="0">
              <a:buNone/>
              <a:defRPr/>
            </a:pP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  <a:p>
            <a:pPr marL="0" lvl="0" indent="0">
              <a:buNone/>
              <a:defRPr/>
            </a:pPr>
            <a:r>
              <a:rPr lang="en-US" sz="5400" dirty="0" err="1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2য়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  <a:p>
            <a:pPr marL="0" indent="0" algn="just">
              <a:spcBef>
                <a:spcPct val="0"/>
              </a:spcBef>
              <a:buNone/>
            </a:pP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ব্যবহারকারীর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নিরাপত্তা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95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457200"/>
            <a:ext cx="6400800" cy="144655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4টি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খেলার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আইটেম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আইটেমটি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600" y="3726359"/>
            <a:ext cx="13099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ফুটবল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2600" y="3668973"/>
            <a:ext cx="14350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ক্রিকেট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43600" y="5859959"/>
            <a:ext cx="9332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দাবা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47800" y="5981816"/>
            <a:ext cx="19816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ব্যাডমিন্টন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69009"/>
            <a:ext cx="276225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049" y="2096589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925" y="4438414"/>
            <a:ext cx="2733675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049" y="4375929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2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1279267"/>
            <a:ext cx="4987898" cy="11079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endParaRPr lang="en-US" sz="6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465249" y="2857499"/>
            <a:ext cx="6324600" cy="1714501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 w="57150"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বহুনির্বাচনি</a:t>
            </a:r>
            <a:r>
              <a:rPr lang="en-US" sz="6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প্রশ্নোত্তর</a:t>
            </a:r>
            <a:endParaRPr lang="en-US" sz="6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1800" y="533399"/>
            <a:ext cx="313405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946612"/>
            <a:ext cx="5648650" cy="1406188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…</a:t>
            </a:r>
            <a:r>
              <a:rPr lang="bn-BD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3494903"/>
            <a:ext cx="8534400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বহুনির্বাচনি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প্রশ্নগুলো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প্রস্তুতি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4500" y="4088250"/>
            <a:ext cx="8534400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মেধা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যাচাই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4500" y="4673025"/>
            <a:ext cx="8534400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এসএসসি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পরীক্ষার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প্রস্তুতি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সহায়ক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00" fill="hold"/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00" fill="hold"/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6" grpId="0" animBg="1"/>
      <p:bldP spid="7" grpId="0"/>
      <p:bldP spid="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6704" y="832520"/>
            <a:ext cx="8759191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বিশ্বের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বেশির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অপারেটিং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2096" y="1330035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ডস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1440" y="1344693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উইন্ডোজ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2096" y="1853422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লিনাক্স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1440" y="1868080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অ্যানড্রয়েড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2362200"/>
            <a:ext cx="8759191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bn-BD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কোম্পানি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উইন্ডোজ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অপারেটিং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আবিষ্কার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0192" y="2849195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মাইক্রোসফট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29536" y="2863853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ইন্টেল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0192" y="3370879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আইবিএম</a:t>
            </a:r>
            <a:endParaRPr lang="en-US" sz="2000" spc="50" dirty="0" smtClean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  <a:sym typeface="Wingdings 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29536" y="3385537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এইচপি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Multiply 11"/>
          <p:cNvSpPr/>
          <p:nvPr/>
        </p:nvSpPr>
        <p:spPr>
          <a:xfrm>
            <a:off x="3429000" y="1225711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3" name="Multiply 12"/>
          <p:cNvSpPr/>
          <p:nvPr/>
        </p:nvSpPr>
        <p:spPr>
          <a:xfrm>
            <a:off x="3429000" y="1745675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4" name="Multiply 13"/>
          <p:cNvSpPr/>
          <p:nvPr/>
        </p:nvSpPr>
        <p:spPr>
          <a:xfrm>
            <a:off x="8428344" y="1752600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5" name="Multiply 14"/>
          <p:cNvSpPr/>
          <p:nvPr/>
        </p:nvSpPr>
        <p:spPr>
          <a:xfrm>
            <a:off x="8428344" y="2749861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6" name="Multiply 15"/>
          <p:cNvSpPr/>
          <p:nvPr/>
        </p:nvSpPr>
        <p:spPr>
          <a:xfrm>
            <a:off x="8428344" y="3299255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7" name="Multiply 16"/>
          <p:cNvSpPr/>
          <p:nvPr/>
        </p:nvSpPr>
        <p:spPr>
          <a:xfrm>
            <a:off x="3429000" y="3262745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18" name="Group 17"/>
          <p:cNvGrpSpPr/>
          <p:nvPr/>
        </p:nvGrpSpPr>
        <p:grpSpPr>
          <a:xfrm rot="1111229">
            <a:off x="3436149" y="2696923"/>
            <a:ext cx="543421" cy="479289"/>
            <a:chOff x="1578592" y="141192"/>
            <a:chExt cx="706982" cy="607160"/>
          </a:xfrm>
        </p:grpSpPr>
        <p:sp>
          <p:nvSpPr>
            <p:cNvPr id="19" name="Rectangle 18"/>
            <p:cNvSpPr/>
            <p:nvPr/>
          </p:nvSpPr>
          <p:spPr>
            <a:xfrm rot="1889706">
              <a:off x="1578592" y="51975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0" name="Rectangle 19"/>
            <p:cNvSpPr/>
            <p:nvPr/>
          </p:nvSpPr>
          <p:spPr>
            <a:xfrm rot="18222697">
              <a:off x="1904574" y="29359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grpSp>
        <p:nvGrpSpPr>
          <p:cNvPr id="21" name="Group 20"/>
          <p:cNvGrpSpPr/>
          <p:nvPr/>
        </p:nvGrpSpPr>
        <p:grpSpPr>
          <a:xfrm rot="1111229">
            <a:off x="8424986" y="1122046"/>
            <a:ext cx="562198" cy="512013"/>
            <a:chOff x="1578592" y="141192"/>
            <a:chExt cx="706982" cy="607160"/>
          </a:xfrm>
        </p:grpSpPr>
        <p:sp>
          <p:nvSpPr>
            <p:cNvPr id="22" name="Rectangle 21"/>
            <p:cNvSpPr/>
            <p:nvPr/>
          </p:nvSpPr>
          <p:spPr>
            <a:xfrm rot="1889706">
              <a:off x="1578592" y="51975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3" name="Rectangle 22"/>
            <p:cNvSpPr/>
            <p:nvPr/>
          </p:nvSpPr>
          <p:spPr>
            <a:xfrm rot="18222697">
              <a:off x="1904574" y="29359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472535" y="152400"/>
            <a:ext cx="2501347" cy="53415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বহুনির্বাচনি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endParaRPr lang="en-US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4800" y="3886200"/>
            <a:ext cx="8759191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3</a:t>
            </a:r>
            <a:r>
              <a:rPr lang="bn-BD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টেম্পোরারি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21530" y="4324290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কম্পিউটার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স্লো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হয়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0192" y="4345401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কম্পিউটার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বন্ধ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হয়ে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যায়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0192" y="4818679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ইন্টারনেট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ব্যবহার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করা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যায়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না</a:t>
            </a:r>
            <a:endParaRPr lang="en-US" sz="2000" spc="50" dirty="0" smtClean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  <a:sym typeface="Wingdings 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29536" y="4833337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কম্পিউটার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এর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স্পিড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বৃদ্ধি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পায়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Multiply 29"/>
          <p:cNvSpPr/>
          <p:nvPr/>
        </p:nvSpPr>
        <p:spPr>
          <a:xfrm>
            <a:off x="3429000" y="4231409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1" name="Multiply 30"/>
          <p:cNvSpPr/>
          <p:nvPr/>
        </p:nvSpPr>
        <p:spPr>
          <a:xfrm>
            <a:off x="8428344" y="4747055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2" name="Multiply 31"/>
          <p:cNvSpPr/>
          <p:nvPr/>
        </p:nvSpPr>
        <p:spPr>
          <a:xfrm>
            <a:off x="3429000" y="4724400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33" name="Group 32"/>
          <p:cNvGrpSpPr/>
          <p:nvPr/>
        </p:nvGrpSpPr>
        <p:grpSpPr>
          <a:xfrm rot="1111229">
            <a:off x="8379298" y="4212741"/>
            <a:ext cx="531022" cy="435782"/>
            <a:chOff x="1578592" y="141192"/>
            <a:chExt cx="706982" cy="607160"/>
          </a:xfrm>
        </p:grpSpPr>
        <p:sp>
          <p:nvSpPr>
            <p:cNvPr id="34" name="Rectangle 33"/>
            <p:cNvSpPr/>
            <p:nvPr/>
          </p:nvSpPr>
          <p:spPr>
            <a:xfrm rot="1889706">
              <a:off x="1578592" y="51975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5" name="Rectangle 34"/>
            <p:cNvSpPr/>
            <p:nvPr/>
          </p:nvSpPr>
          <p:spPr>
            <a:xfrm rot="18222697">
              <a:off x="1904574" y="29359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304800" y="5326003"/>
            <a:ext cx="8759191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4</a:t>
            </a:r>
            <a:r>
              <a:rPr lang="bn-BD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স্পিড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সফটওয়্যারটি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30192" y="5794627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ডিস্ক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ক্লিন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আপ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29536" y="5809285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ডিস্ক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ক্লিয়ার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আপ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30192" y="6258482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স্পিড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মিটার</a:t>
            </a:r>
            <a:endParaRPr lang="en-US" sz="2000" spc="50" dirty="0" smtClean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  <a:sym typeface="Wingdings 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329536" y="6273140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ডিস্ক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বেক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বাপ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Multiply 40"/>
          <p:cNvSpPr/>
          <p:nvPr/>
        </p:nvSpPr>
        <p:spPr>
          <a:xfrm>
            <a:off x="8428344" y="5695293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2" name="Multiply 41"/>
          <p:cNvSpPr/>
          <p:nvPr/>
        </p:nvSpPr>
        <p:spPr>
          <a:xfrm>
            <a:off x="8428344" y="6186858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3" name="Multiply 42"/>
          <p:cNvSpPr/>
          <p:nvPr/>
        </p:nvSpPr>
        <p:spPr>
          <a:xfrm>
            <a:off x="3429000" y="6164203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44" name="Group 43"/>
          <p:cNvGrpSpPr/>
          <p:nvPr/>
        </p:nvGrpSpPr>
        <p:grpSpPr>
          <a:xfrm rot="1111229">
            <a:off x="3443327" y="5682750"/>
            <a:ext cx="529066" cy="436438"/>
            <a:chOff x="1578592" y="141192"/>
            <a:chExt cx="706982" cy="607160"/>
          </a:xfrm>
        </p:grpSpPr>
        <p:sp>
          <p:nvSpPr>
            <p:cNvPr id="45" name="Rectangle 44"/>
            <p:cNvSpPr/>
            <p:nvPr/>
          </p:nvSpPr>
          <p:spPr>
            <a:xfrm rot="1889706">
              <a:off x="1578592" y="51975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6" name="Rectangle 45"/>
            <p:cNvSpPr/>
            <p:nvPr/>
          </p:nvSpPr>
          <p:spPr>
            <a:xfrm rot="18222697">
              <a:off x="1904574" y="29359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</p:spTree>
    <p:extLst>
      <p:ext uri="{BB962C8B-B14F-4D97-AF65-F5344CB8AC3E}">
        <p14:creationId xmlns:p14="http://schemas.microsoft.com/office/powerpoint/2010/main" val="74825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4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ntr" presetSubtype="4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" presetClass="entr" presetSubtype="4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6704" y="832520"/>
            <a:ext cx="8759191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5</a:t>
            </a:r>
            <a:r>
              <a:rPr lang="bn-BD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প্রোগ্রামটি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সংযু্ক্ত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2096" y="1330035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Exe File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1440" y="1344693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Auto run Program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2096" y="1853422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Save Program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1440" y="1868080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Fragmentation Program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2362200"/>
            <a:ext cx="8759191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6</a:t>
            </a:r>
            <a:r>
              <a:rPr lang="bn-BD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হার্ডডিস্কের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ধারণ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বৃদ্ধির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0192" y="2849195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ডিস্ক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ক্লিনআপ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29536" y="2863853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ডিস্ক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রিমুভার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0192" y="3370879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ডিস্ক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ক্লিয়ারআপ</a:t>
            </a:r>
            <a:endParaRPr lang="en-US" sz="2000" spc="50" dirty="0" smtClean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  <a:sym typeface="Wingdings 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29536" y="3385537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ডিস্ক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রিসেট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Multiply 11"/>
          <p:cNvSpPr/>
          <p:nvPr/>
        </p:nvSpPr>
        <p:spPr>
          <a:xfrm>
            <a:off x="3429000" y="1225711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3" name="Multiply 12"/>
          <p:cNvSpPr/>
          <p:nvPr/>
        </p:nvSpPr>
        <p:spPr>
          <a:xfrm>
            <a:off x="3429000" y="1745675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4" name="Multiply 13"/>
          <p:cNvSpPr/>
          <p:nvPr/>
        </p:nvSpPr>
        <p:spPr>
          <a:xfrm>
            <a:off x="8428344" y="1752600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5" name="Multiply 14"/>
          <p:cNvSpPr/>
          <p:nvPr/>
        </p:nvSpPr>
        <p:spPr>
          <a:xfrm>
            <a:off x="8428344" y="2749861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6" name="Multiply 15"/>
          <p:cNvSpPr/>
          <p:nvPr/>
        </p:nvSpPr>
        <p:spPr>
          <a:xfrm>
            <a:off x="8428344" y="3299255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7" name="Multiply 16"/>
          <p:cNvSpPr/>
          <p:nvPr/>
        </p:nvSpPr>
        <p:spPr>
          <a:xfrm>
            <a:off x="3429000" y="3262745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18" name="Group 17"/>
          <p:cNvGrpSpPr/>
          <p:nvPr/>
        </p:nvGrpSpPr>
        <p:grpSpPr>
          <a:xfrm rot="1111229">
            <a:off x="3436149" y="2696923"/>
            <a:ext cx="543421" cy="479289"/>
            <a:chOff x="1578592" y="141192"/>
            <a:chExt cx="706982" cy="607160"/>
          </a:xfrm>
        </p:grpSpPr>
        <p:sp>
          <p:nvSpPr>
            <p:cNvPr id="19" name="Rectangle 18"/>
            <p:cNvSpPr/>
            <p:nvPr/>
          </p:nvSpPr>
          <p:spPr>
            <a:xfrm rot="1889706">
              <a:off x="1578592" y="51975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0" name="Rectangle 19"/>
            <p:cNvSpPr/>
            <p:nvPr/>
          </p:nvSpPr>
          <p:spPr>
            <a:xfrm rot="18222697">
              <a:off x="1904574" y="29359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grpSp>
        <p:nvGrpSpPr>
          <p:cNvPr id="21" name="Group 20"/>
          <p:cNvGrpSpPr/>
          <p:nvPr/>
        </p:nvGrpSpPr>
        <p:grpSpPr>
          <a:xfrm rot="1111229">
            <a:off x="8424986" y="1122046"/>
            <a:ext cx="562198" cy="512013"/>
            <a:chOff x="1578592" y="141192"/>
            <a:chExt cx="706982" cy="607160"/>
          </a:xfrm>
        </p:grpSpPr>
        <p:sp>
          <p:nvSpPr>
            <p:cNvPr id="22" name="Rectangle 21"/>
            <p:cNvSpPr/>
            <p:nvPr/>
          </p:nvSpPr>
          <p:spPr>
            <a:xfrm rot="1889706">
              <a:off x="1578592" y="51975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3" name="Rectangle 22"/>
            <p:cNvSpPr/>
            <p:nvPr/>
          </p:nvSpPr>
          <p:spPr>
            <a:xfrm rot="18222697">
              <a:off x="1904574" y="29359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472535" y="152400"/>
            <a:ext cx="2501347" cy="53415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বহুনির্বাচনি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endParaRPr lang="en-US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4800" y="3886200"/>
            <a:ext cx="8759191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7</a:t>
            </a:r>
            <a:r>
              <a:rPr lang="bn-BD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ইলেকট্রনিক্স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যন্ত্রপাতিগুলো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কীসের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পরিচালিত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21530" y="4324290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সফটওয়্যার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0192" y="4345401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হার্ডওয়্যার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0192" y="4818679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ইলেকট্রিসিটি</a:t>
            </a:r>
            <a:endParaRPr lang="en-US" sz="2000" spc="50" dirty="0" smtClean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  <a:sym typeface="Wingdings 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29536" y="4833337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ব্যবহারকারী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Multiply 29"/>
          <p:cNvSpPr/>
          <p:nvPr/>
        </p:nvSpPr>
        <p:spPr>
          <a:xfrm>
            <a:off x="3429000" y="4231409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1" name="Multiply 30"/>
          <p:cNvSpPr/>
          <p:nvPr/>
        </p:nvSpPr>
        <p:spPr>
          <a:xfrm>
            <a:off x="8428344" y="4747055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2" name="Multiply 31"/>
          <p:cNvSpPr/>
          <p:nvPr/>
        </p:nvSpPr>
        <p:spPr>
          <a:xfrm>
            <a:off x="3429000" y="4724400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33" name="Group 32"/>
          <p:cNvGrpSpPr/>
          <p:nvPr/>
        </p:nvGrpSpPr>
        <p:grpSpPr>
          <a:xfrm rot="1111229">
            <a:off x="8379298" y="4212741"/>
            <a:ext cx="531022" cy="435782"/>
            <a:chOff x="1578592" y="141192"/>
            <a:chExt cx="706982" cy="607160"/>
          </a:xfrm>
        </p:grpSpPr>
        <p:sp>
          <p:nvSpPr>
            <p:cNvPr id="34" name="Rectangle 33"/>
            <p:cNvSpPr/>
            <p:nvPr/>
          </p:nvSpPr>
          <p:spPr>
            <a:xfrm rot="1889706">
              <a:off x="1578592" y="51975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5" name="Rectangle 34"/>
            <p:cNvSpPr/>
            <p:nvPr/>
          </p:nvSpPr>
          <p:spPr>
            <a:xfrm rot="18222697">
              <a:off x="1904574" y="29359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304800" y="5326003"/>
            <a:ext cx="8759191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8</a:t>
            </a:r>
            <a:r>
              <a:rPr lang="bn-BD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ইনস্টল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প্রোগ্রামটি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30192" y="5794627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 Auto run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29536" y="5809285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Auto open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30192" y="6258482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Browser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329536" y="6273140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Windows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Multiply 40"/>
          <p:cNvSpPr/>
          <p:nvPr/>
        </p:nvSpPr>
        <p:spPr>
          <a:xfrm>
            <a:off x="8428344" y="5695293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2" name="Multiply 41"/>
          <p:cNvSpPr/>
          <p:nvPr/>
        </p:nvSpPr>
        <p:spPr>
          <a:xfrm>
            <a:off x="8428344" y="6186858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3" name="Multiply 42"/>
          <p:cNvSpPr/>
          <p:nvPr/>
        </p:nvSpPr>
        <p:spPr>
          <a:xfrm>
            <a:off x="3429000" y="6164203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44" name="Group 43"/>
          <p:cNvGrpSpPr/>
          <p:nvPr/>
        </p:nvGrpSpPr>
        <p:grpSpPr>
          <a:xfrm rot="1111229">
            <a:off x="3443327" y="5682750"/>
            <a:ext cx="529066" cy="436438"/>
            <a:chOff x="1578592" y="141192"/>
            <a:chExt cx="706982" cy="607160"/>
          </a:xfrm>
        </p:grpSpPr>
        <p:sp>
          <p:nvSpPr>
            <p:cNvPr id="45" name="Rectangle 44"/>
            <p:cNvSpPr/>
            <p:nvPr/>
          </p:nvSpPr>
          <p:spPr>
            <a:xfrm rot="1889706">
              <a:off x="1578592" y="51975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6" name="Rectangle 45"/>
            <p:cNvSpPr/>
            <p:nvPr/>
          </p:nvSpPr>
          <p:spPr>
            <a:xfrm rot="18222697">
              <a:off x="1904574" y="29359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</p:spTree>
    <p:extLst>
      <p:ext uri="{BB962C8B-B14F-4D97-AF65-F5344CB8AC3E}">
        <p14:creationId xmlns:p14="http://schemas.microsoft.com/office/powerpoint/2010/main" val="417477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" presetClass="entr" presetSubtype="4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6704" y="832520"/>
            <a:ext cx="8759191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9</a:t>
            </a:r>
            <a:r>
              <a:rPr lang="bn-BD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ফাইলটিতে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ডাবল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ইনস্টলেশন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2096" y="1330035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Start 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1440" y="1344693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Setup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2096" y="1853422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FAT file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1440" y="1868080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DAT File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2362200"/>
            <a:ext cx="8759191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10</a:t>
            </a:r>
            <a:r>
              <a:rPr lang="bn-BD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Run Command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0192" y="2849195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Windows+r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29536" y="2863853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Shift+r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0192" y="3370879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Ctrl+r</a:t>
            </a:r>
            <a:endParaRPr lang="en-US" sz="2000" spc="50" dirty="0" smtClean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  <a:sym typeface="Wingdings 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29536" y="3385537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Alt+r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Multiply 11"/>
          <p:cNvSpPr/>
          <p:nvPr/>
        </p:nvSpPr>
        <p:spPr>
          <a:xfrm>
            <a:off x="3429000" y="1225711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3" name="Multiply 12"/>
          <p:cNvSpPr/>
          <p:nvPr/>
        </p:nvSpPr>
        <p:spPr>
          <a:xfrm>
            <a:off x="3429000" y="1745675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4" name="Multiply 13"/>
          <p:cNvSpPr/>
          <p:nvPr/>
        </p:nvSpPr>
        <p:spPr>
          <a:xfrm>
            <a:off x="8428344" y="1752600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5" name="Multiply 14"/>
          <p:cNvSpPr/>
          <p:nvPr/>
        </p:nvSpPr>
        <p:spPr>
          <a:xfrm>
            <a:off x="8428344" y="2749861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6" name="Multiply 15"/>
          <p:cNvSpPr/>
          <p:nvPr/>
        </p:nvSpPr>
        <p:spPr>
          <a:xfrm>
            <a:off x="8428344" y="3299255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7" name="Multiply 16"/>
          <p:cNvSpPr/>
          <p:nvPr/>
        </p:nvSpPr>
        <p:spPr>
          <a:xfrm>
            <a:off x="3429000" y="3262745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18" name="Group 17"/>
          <p:cNvGrpSpPr/>
          <p:nvPr/>
        </p:nvGrpSpPr>
        <p:grpSpPr>
          <a:xfrm rot="1111229">
            <a:off x="3436149" y="2696923"/>
            <a:ext cx="543421" cy="479289"/>
            <a:chOff x="1578592" y="141192"/>
            <a:chExt cx="706982" cy="607160"/>
          </a:xfrm>
        </p:grpSpPr>
        <p:sp>
          <p:nvSpPr>
            <p:cNvPr id="19" name="Rectangle 18"/>
            <p:cNvSpPr/>
            <p:nvPr/>
          </p:nvSpPr>
          <p:spPr>
            <a:xfrm rot="1889706">
              <a:off x="1578592" y="51975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0" name="Rectangle 19"/>
            <p:cNvSpPr/>
            <p:nvPr/>
          </p:nvSpPr>
          <p:spPr>
            <a:xfrm rot="18222697">
              <a:off x="1904574" y="29359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grpSp>
        <p:nvGrpSpPr>
          <p:cNvPr id="21" name="Group 20"/>
          <p:cNvGrpSpPr/>
          <p:nvPr/>
        </p:nvGrpSpPr>
        <p:grpSpPr>
          <a:xfrm rot="1111229">
            <a:off x="8424986" y="1122046"/>
            <a:ext cx="562198" cy="512013"/>
            <a:chOff x="1578592" y="141192"/>
            <a:chExt cx="706982" cy="607160"/>
          </a:xfrm>
        </p:grpSpPr>
        <p:sp>
          <p:nvSpPr>
            <p:cNvPr id="22" name="Rectangle 21"/>
            <p:cNvSpPr/>
            <p:nvPr/>
          </p:nvSpPr>
          <p:spPr>
            <a:xfrm rot="1889706">
              <a:off x="1578592" y="51975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3" name="Rectangle 22"/>
            <p:cNvSpPr/>
            <p:nvPr/>
          </p:nvSpPr>
          <p:spPr>
            <a:xfrm rot="18222697">
              <a:off x="1904574" y="29359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472535" y="152400"/>
            <a:ext cx="2501347" cy="53415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বহুনির্বাচনি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endParaRPr lang="en-US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4800" y="3886200"/>
            <a:ext cx="8759191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11</a:t>
            </a:r>
            <a:r>
              <a:rPr lang="bn-BD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Registry Editor এ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যাওয়ার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21530" y="4324290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regedit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0192" y="4345401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regidit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0192" y="4818679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regdit</a:t>
            </a:r>
            <a:endParaRPr lang="en-US" sz="2000" spc="50" dirty="0" smtClean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  <a:sym typeface="Wingdings 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29536" y="4833337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redit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Multiply 29"/>
          <p:cNvSpPr/>
          <p:nvPr/>
        </p:nvSpPr>
        <p:spPr>
          <a:xfrm>
            <a:off x="3429000" y="4231409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1" name="Multiply 30"/>
          <p:cNvSpPr/>
          <p:nvPr/>
        </p:nvSpPr>
        <p:spPr>
          <a:xfrm>
            <a:off x="8428344" y="4747055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2" name="Multiply 31"/>
          <p:cNvSpPr/>
          <p:nvPr/>
        </p:nvSpPr>
        <p:spPr>
          <a:xfrm>
            <a:off x="3429000" y="4724400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33" name="Group 32"/>
          <p:cNvGrpSpPr/>
          <p:nvPr/>
        </p:nvGrpSpPr>
        <p:grpSpPr>
          <a:xfrm rot="1111229">
            <a:off x="8379298" y="4212741"/>
            <a:ext cx="531022" cy="435782"/>
            <a:chOff x="1578592" y="141192"/>
            <a:chExt cx="706982" cy="607160"/>
          </a:xfrm>
        </p:grpSpPr>
        <p:sp>
          <p:nvSpPr>
            <p:cNvPr id="34" name="Rectangle 33"/>
            <p:cNvSpPr/>
            <p:nvPr/>
          </p:nvSpPr>
          <p:spPr>
            <a:xfrm rot="1889706">
              <a:off x="1578592" y="51975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5" name="Rectangle 34"/>
            <p:cNvSpPr/>
            <p:nvPr/>
          </p:nvSpPr>
          <p:spPr>
            <a:xfrm rot="18222697">
              <a:off x="1904574" y="29359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304800" y="5326003"/>
            <a:ext cx="8759191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12</a:t>
            </a:r>
            <a:r>
              <a:rPr lang="bn-BD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অপারেটিং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ড্রাইভে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30192" y="5794627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C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29536" y="5809285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D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30192" y="6258482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329536" y="6273140"/>
            <a:ext cx="3714752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F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Multiply 40"/>
          <p:cNvSpPr/>
          <p:nvPr/>
        </p:nvSpPr>
        <p:spPr>
          <a:xfrm>
            <a:off x="8428344" y="5695293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2" name="Multiply 41"/>
          <p:cNvSpPr/>
          <p:nvPr/>
        </p:nvSpPr>
        <p:spPr>
          <a:xfrm>
            <a:off x="8428344" y="6186858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3" name="Multiply 42"/>
          <p:cNvSpPr/>
          <p:nvPr/>
        </p:nvSpPr>
        <p:spPr>
          <a:xfrm>
            <a:off x="3429000" y="6164203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44" name="Group 43"/>
          <p:cNvGrpSpPr/>
          <p:nvPr/>
        </p:nvGrpSpPr>
        <p:grpSpPr>
          <a:xfrm rot="1111229">
            <a:off x="3443327" y="5682750"/>
            <a:ext cx="529066" cy="436438"/>
            <a:chOff x="1578592" y="141192"/>
            <a:chExt cx="706982" cy="607160"/>
          </a:xfrm>
        </p:grpSpPr>
        <p:sp>
          <p:nvSpPr>
            <p:cNvPr id="45" name="Rectangle 44"/>
            <p:cNvSpPr/>
            <p:nvPr/>
          </p:nvSpPr>
          <p:spPr>
            <a:xfrm rot="1889706">
              <a:off x="1578592" y="51975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6" name="Rectangle 45"/>
            <p:cNvSpPr/>
            <p:nvPr/>
          </p:nvSpPr>
          <p:spPr>
            <a:xfrm rot="18222697">
              <a:off x="1904574" y="29359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</p:spTree>
    <p:extLst>
      <p:ext uri="{BB962C8B-B14F-4D97-AF65-F5344CB8AC3E}">
        <p14:creationId xmlns:p14="http://schemas.microsoft.com/office/powerpoint/2010/main" val="102132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" presetClass="entr" presetSubtype="4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1706</TotalTime>
  <Words>1717</Words>
  <Application>Microsoft Office PowerPoint</Application>
  <PresentationFormat>On-screen Show (4:3)</PresentationFormat>
  <Paragraphs>369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Module</vt:lpstr>
      <vt:lpstr>Median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Motiar</dc:creator>
  <cp:lastModifiedBy>Islam</cp:lastModifiedBy>
  <cp:revision>519</cp:revision>
  <dcterms:created xsi:type="dcterms:W3CDTF">2015-04-18T13:17:50Z</dcterms:created>
  <dcterms:modified xsi:type="dcterms:W3CDTF">2019-12-15T16:23:11Z</dcterms:modified>
</cp:coreProperties>
</file>