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D23C7-F637-4D75-93A5-FE7AD1CB5C1B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E897B-906C-482C-B9E1-E1063E5FD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2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70186-A80D-4C97-BD61-A23947B4DD6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88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48FA1-B7F1-4A06-87C0-0CEAC5FDBE8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15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70186-A80D-4C97-BD61-A23947B4DD6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36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27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8409-F629-4A9B-8484-71D5AD2F97EA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E57B-5677-4F67-8BFB-CFFB08CD3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00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8409-F629-4A9B-8484-71D5AD2F97EA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E57B-5677-4F67-8BFB-CFFB08CD3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1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8409-F629-4A9B-8484-71D5AD2F97EA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E57B-5677-4F67-8BFB-CFFB08CD3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9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8409-F629-4A9B-8484-71D5AD2F97EA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E57B-5677-4F67-8BFB-CFFB08CD3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99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8409-F629-4A9B-8484-71D5AD2F97EA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E57B-5677-4F67-8BFB-CFFB08CD3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4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8409-F629-4A9B-8484-71D5AD2F97EA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E57B-5677-4F67-8BFB-CFFB08CD3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46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8409-F629-4A9B-8484-71D5AD2F97EA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E57B-5677-4F67-8BFB-CFFB08CD3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15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8409-F629-4A9B-8484-71D5AD2F97EA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E57B-5677-4F67-8BFB-CFFB08CD3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2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8409-F629-4A9B-8484-71D5AD2F97EA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E57B-5677-4F67-8BFB-CFFB08CD3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2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8409-F629-4A9B-8484-71D5AD2F97EA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E57B-5677-4F67-8BFB-CFFB08CD3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2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8409-F629-4A9B-8484-71D5AD2F97EA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E57B-5677-4F67-8BFB-CFFB08CD3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3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F8409-F629-4A9B-8484-71D5AD2F97EA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DE57B-5677-4F67-8BFB-CFFB08CD3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4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ustrian-drap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31187"/>
            <a:ext cx="9144000" cy="6868160"/>
          </a:xfrm>
          <a:prstGeom prst="rect">
            <a:avLst/>
          </a:prstGeom>
        </p:spPr>
      </p:pic>
      <p:pic>
        <p:nvPicPr>
          <p:cNvPr id="7" name="Picture 6" descr="5815069_0009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350" y="3154034"/>
            <a:ext cx="2927350" cy="2168407"/>
          </a:xfrm>
          <a:prstGeom prst="ellipse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32302" y="1625603"/>
            <a:ext cx="3035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2062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38201"/>
            <a:ext cx="9144000" cy="1635211"/>
          </a:xfrm>
        </p:spPr>
        <p:txBody>
          <a:bodyPr>
            <a:no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AcadEref" pitchFamily="2" charset="0"/>
                <a:cs typeface="NikoshBAN" pitchFamily="2" charset="0"/>
              </a:rPr>
              <a:t>আলো কোন স্বচ্ছ মাধ্যমের ভিতর দিয়ে যাওয়ার সময় অন্য কোন মাধ্যমে বাধা পেলে দুই মাধ্যমের বিভেদতল থেকে কিছু পরিমাণ আলো আগের মাধ্যমে ফিরে আসে, এ ঘটনাকে আলোর প্রতিফলন বলে</a:t>
            </a:r>
            <a:r>
              <a:rPr lang="bn-BD" sz="3200" dirty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  <a:endParaRPr lang="en-US" sz="3200" dirty="0">
              <a:solidFill>
                <a:srgbClr val="7030A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743201"/>
            <a:ext cx="5029200" cy="408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2662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1" y="762001"/>
            <a:ext cx="8441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প্রতিফলক তল মসৃণ হলে –নিয়মিত প্রতিফলন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5622" y="1721225"/>
            <a:ext cx="8952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AcadEref" pitchFamily="2" charset="0"/>
                <a:cs typeface="NikoshBAN" panose="02000000000000000000" pitchFamily="2" charset="0"/>
              </a:rPr>
              <a:t>প্রতিফলক </a:t>
            </a:r>
            <a:r>
              <a:rPr lang="bn-BD" sz="3200" dirty="0">
                <a:latin typeface="AcadEref" pitchFamily="2" charset="0"/>
                <a:cs typeface="NikoshBAN" panose="02000000000000000000" pitchFamily="2" charset="0"/>
              </a:rPr>
              <a:t>তল অমসৃণ হলে অনিয়মিত প্রতিফলন।</a:t>
            </a:r>
            <a:endParaRPr lang="en-US" sz="3200" dirty="0">
              <a:latin typeface="AcadEref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3472" y="2533730"/>
            <a:ext cx="4336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আলোর প্রতিফলন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3439882" y="3435398"/>
            <a:ext cx="1811520" cy="13760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191810" y="3217679"/>
            <a:ext cx="1815353" cy="16024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438401" y="5105400"/>
            <a:ext cx="30380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নিয়মিত প্রতিফলন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50301" y="4984539"/>
            <a:ext cx="33441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অনিয়মিত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প্রতিফলন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52535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057400" y="4886632"/>
            <a:ext cx="8229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6"/>
          <p:cNvGrpSpPr/>
          <p:nvPr/>
        </p:nvGrpSpPr>
        <p:grpSpPr>
          <a:xfrm>
            <a:off x="2057401" y="1752601"/>
            <a:ext cx="4837471" cy="3210231"/>
            <a:chOff x="208935" y="2659627"/>
            <a:chExt cx="4837471" cy="3210231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1846006" y="2659627"/>
              <a:ext cx="3200400" cy="32004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914400" y="2667000"/>
              <a:ext cx="3200400" cy="32004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08935" y="2669458"/>
              <a:ext cx="3200400" cy="32004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7"/>
          <p:cNvGrpSpPr/>
          <p:nvPr/>
        </p:nvGrpSpPr>
        <p:grpSpPr>
          <a:xfrm>
            <a:off x="5220984" y="1465005"/>
            <a:ext cx="3994355" cy="3497827"/>
            <a:chOff x="3320845" y="2555157"/>
            <a:chExt cx="3803855" cy="3304870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4048432" y="2587113"/>
              <a:ext cx="2209800" cy="3193027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3320845" y="2555157"/>
              <a:ext cx="2209800" cy="3193027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4914900" y="2667000"/>
              <a:ext cx="2209800" cy="3193027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3276600" y="5638800"/>
            <a:ext cx="5938738" cy="92333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5400" dirty="0">
                <a:solidFill>
                  <a:srgbClr val="7030A0"/>
                </a:solidFill>
                <a:latin typeface="AcadEref" pitchFamily="2" charset="0"/>
                <a:cs typeface="NikoshBAN" pitchFamily="2" charset="0"/>
              </a:rPr>
              <a:t>নিয়মিত</a:t>
            </a:r>
            <a:r>
              <a:rPr lang="en-US" sz="5400" dirty="0">
                <a:solidFill>
                  <a:srgbClr val="7030A0"/>
                </a:solidFill>
                <a:latin typeface="AcadEref" pitchFamily="2" charset="0"/>
                <a:cs typeface="NikoshBAN" pitchFamily="2" charset="0"/>
              </a:rPr>
              <a:t>  </a:t>
            </a:r>
            <a:r>
              <a:rPr lang="bn-BD" sz="5400" dirty="0">
                <a:solidFill>
                  <a:srgbClr val="7030A0"/>
                </a:solidFill>
                <a:latin typeface="AcadEref" pitchFamily="2" charset="0"/>
                <a:cs typeface="NikoshBAN" pitchFamily="2" charset="0"/>
              </a:rPr>
              <a:t>প্রতিফলন</a:t>
            </a:r>
            <a:endParaRPr lang="en-US" sz="5400" dirty="0">
              <a:solidFill>
                <a:srgbClr val="7030A0"/>
              </a:solidFill>
              <a:latin typeface="AcadEref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52764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" t="84995" r="-930" b="-78297"/>
          <a:stretch/>
        </p:blipFill>
        <p:spPr>
          <a:xfrm>
            <a:off x="1978742" y="5055012"/>
            <a:ext cx="7718323" cy="3817051"/>
          </a:xfrm>
          <a:prstGeom prst="rect">
            <a:avLst/>
          </a:prstGeom>
        </p:spPr>
      </p:pic>
      <p:grpSp>
        <p:nvGrpSpPr>
          <p:cNvPr id="3" name="Group 25"/>
          <p:cNvGrpSpPr/>
          <p:nvPr/>
        </p:nvGrpSpPr>
        <p:grpSpPr>
          <a:xfrm>
            <a:off x="2180304" y="2743200"/>
            <a:ext cx="4220497" cy="2667000"/>
            <a:chOff x="656303" y="2743200"/>
            <a:chExt cx="4220497" cy="266700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875503" y="2743200"/>
              <a:ext cx="2438400" cy="236220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438400" y="2777613"/>
              <a:ext cx="2438400" cy="236220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656303" y="3048000"/>
              <a:ext cx="2438400" cy="236220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219200" y="2743200"/>
              <a:ext cx="2438400" cy="236220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8"/>
          <p:cNvGrpSpPr/>
          <p:nvPr/>
        </p:nvGrpSpPr>
        <p:grpSpPr>
          <a:xfrm>
            <a:off x="4594122" y="2035279"/>
            <a:ext cx="3406878" cy="3321459"/>
            <a:chOff x="3070122" y="2035278"/>
            <a:chExt cx="3406878" cy="3321459"/>
          </a:xfrm>
        </p:grpSpPr>
        <p:cxnSp>
          <p:nvCxnSpPr>
            <p:cNvPr id="14" name="Straight Arrow Connector 13"/>
            <p:cNvCxnSpPr/>
            <p:nvPr/>
          </p:nvCxnSpPr>
          <p:spPr>
            <a:xfrm flipH="1" flipV="1">
              <a:off x="3539612" y="2206113"/>
              <a:ext cx="754626" cy="2899287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3070122" y="3444367"/>
              <a:ext cx="2324100" cy="191237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4850375" y="2035278"/>
              <a:ext cx="251951" cy="3034481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3429000" y="2038965"/>
              <a:ext cx="3048000" cy="3066435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2971800" y="5715001"/>
            <a:ext cx="6019800" cy="874931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6494"/>
              </a:avLst>
            </a:prstTxWarp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AcadEref" pitchFamily="2" charset="0"/>
                <a:cs typeface="NikoshBAN" pitchFamily="2" charset="0"/>
              </a:rPr>
              <a:t>অ</a:t>
            </a:r>
            <a:r>
              <a:rPr lang="bn-BD" sz="3600" b="1" dirty="0">
                <a:solidFill>
                  <a:srgbClr val="7030A0"/>
                </a:solidFill>
                <a:latin typeface="AcadEref" pitchFamily="2" charset="0"/>
                <a:cs typeface="NikoshBAN" pitchFamily="2" charset="0"/>
              </a:rPr>
              <a:t>নিয়মিত</a:t>
            </a:r>
            <a:r>
              <a:rPr lang="en-US" sz="3600" b="1" dirty="0">
                <a:solidFill>
                  <a:srgbClr val="7030A0"/>
                </a:solidFill>
                <a:latin typeface="AcadEref" pitchFamily="2" charset="0"/>
                <a:cs typeface="NikoshBAN" pitchFamily="2" charset="0"/>
              </a:rPr>
              <a:t>  </a:t>
            </a:r>
            <a:r>
              <a:rPr lang="bn-BD" sz="3600" b="1" dirty="0">
                <a:solidFill>
                  <a:srgbClr val="7030A0"/>
                </a:solidFill>
                <a:latin typeface="AcadEref" pitchFamily="2" charset="0"/>
                <a:cs typeface="NikoshBAN" pitchFamily="2" charset="0"/>
              </a:rPr>
              <a:t>প্রতিফলন</a:t>
            </a:r>
            <a:endParaRPr lang="en-US" sz="3600" b="1" dirty="0">
              <a:solidFill>
                <a:srgbClr val="7030A0"/>
              </a:solidFill>
              <a:latin typeface="AcadEref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6985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685800"/>
            <a:ext cx="34290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bn-BD" sz="66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66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5638800"/>
            <a:ext cx="8534400" cy="9906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নিয়মিত প্রতিফলন ও অনিয়মিত প্রতিফলনের মধ্যে পার্থক্য লিখ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shot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2209801"/>
            <a:ext cx="3694249" cy="2409825"/>
          </a:xfrm>
          <a:prstGeom prst="rect">
            <a:avLst/>
          </a:prstGeom>
        </p:spPr>
      </p:pic>
      <p:pic>
        <p:nvPicPr>
          <p:cNvPr id="5" name="Picture 4" descr="Screenshot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981201"/>
            <a:ext cx="3962400" cy="259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0534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554" y="0"/>
            <a:ext cx="6436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3851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62083" y="1021978"/>
            <a:ext cx="5446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bn-BD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 ভিডিও দেখি</a:t>
            </a:r>
            <a:endParaRPr lang="en-US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5562600" y="2438401"/>
          <a:ext cx="1225364" cy="1573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6" name="Object 5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438401"/>
                        <a:ext cx="1225364" cy="15733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265139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62200" y="1295401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 </a:t>
            </a:r>
            <a:r>
              <a:rPr lang="bn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তে যে সকল বিষয়</a:t>
            </a:r>
            <a:r>
              <a:rPr lang="bn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গুলি দেখলাম -  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1" y="2667000"/>
            <a:ext cx="7543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আপতিত রশ্মি, প্রতিফলিত রশ্মি, আপতন বিন্দুতে অভিলম্ব একই সমতলে থাকে।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1" y="4038601"/>
            <a:ext cx="7110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আপতন কোণ ও প্রতিফলন কোণ সর্বদা সমান।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1" y="5181601"/>
            <a:ext cx="7110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 আলোর প্রতিফলনের ১ম ও ২য় সূত্র নামে পরিচিত।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843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00601" y="533400"/>
            <a:ext cx="9044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দর্পণ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282280" y="1126270"/>
            <a:ext cx="1" cy="680873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773519" y="1855199"/>
            <a:ext cx="3059723" cy="4220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10000" y="1905000"/>
            <a:ext cx="0" cy="934262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781800" y="1828800"/>
            <a:ext cx="2204" cy="891184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712654" y="4419600"/>
            <a:ext cx="2288346" cy="1295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48001" y="2743201"/>
            <a:ext cx="1555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সমতল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1" y="2667001"/>
            <a:ext cx="1555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গোলীয়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6096000" y="3733800"/>
            <a:ext cx="1219200" cy="1588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715001" y="4400290"/>
            <a:ext cx="21101" cy="108611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958240" y="4390351"/>
            <a:ext cx="21101" cy="108611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53001" y="5410201"/>
            <a:ext cx="152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অবতল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91400" y="5334001"/>
            <a:ext cx="1281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উত্তল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60307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1" y="1676400"/>
            <a:ext cx="5754361" cy="28836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4724401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অবতল দর্পণ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4648201"/>
            <a:ext cx="176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উত্তল দর্পণ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5727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394200" y="762001"/>
            <a:ext cx="2540000" cy="753533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bliqueBottom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524000" y="2819400"/>
            <a:ext cx="4572000" cy="4038600"/>
          </a:xfrm>
          <a:prstGeom prst="horizontalScroll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bliqueBottomLeft"/>
            <a:lightRig rig="threePt" dir="t"/>
          </a:scene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ইকরামুল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bn-IN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র্জা</a:t>
            </a:r>
            <a:r>
              <a:rPr lang="en-US" sz="2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পুর</a:t>
            </a:r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ডাকঃ</a:t>
            </a:r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দাপুনিয়া</a:t>
            </a:r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পাবনা</a:t>
            </a:r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সদর,পবনা</a:t>
            </a:r>
            <a:r>
              <a:rPr lang="en-US" sz="2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মোবাঃনং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০১৭১৬৮৪৫৬৬৬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>
                <a:solidFill>
                  <a:srgbClr val="A40062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dirty="0" err="1">
                <a:solidFill>
                  <a:srgbClr val="A40062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dirty="0">
                <a:solidFill>
                  <a:srgbClr val="A40062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h_ikramull</a:t>
            </a:r>
            <a:r>
              <a:rPr lang="en-US" dirty="0"/>
              <a:t> 22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@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yahoo.com</a:t>
            </a:r>
            <a:endParaRPr lang="bn-IN" sz="1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6172200" y="2556933"/>
            <a:ext cx="4495800" cy="3911600"/>
          </a:xfrm>
          <a:prstGeom prst="bevel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atin typeface="AcadEref" pitchFamily="2" charset="0"/>
                <a:cs typeface="NikoshBAN" pitchFamily="2" charset="0"/>
              </a:rPr>
              <a:t>শ্রেণিঃ দশম</a:t>
            </a:r>
            <a:endParaRPr lang="bn-IN" sz="3600" dirty="0">
              <a:latin typeface="AcadEref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atin typeface="AcadEref" pitchFamily="2" charset="0"/>
                <a:cs typeface="NikoshBAN" pitchFamily="2" charset="0"/>
              </a:rPr>
              <a:t>বিষয়ঃ পদার্থবিজ্ঞান</a:t>
            </a:r>
            <a:endParaRPr lang="bn-IN" sz="3600" dirty="0">
              <a:latin typeface="AcadEref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latin typeface="AcadEref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AcadEref" pitchFamily="2" charset="0"/>
                <a:cs typeface="NikoshBAN" pitchFamily="2" charset="0"/>
              </a:rPr>
              <a:t>অধ্যায়ঃ </a:t>
            </a:r>
            <a:r>
              <a:rPr lang="en-US" sz="3600" dirty="0" err="1">
                <a:latin typeface="AcadEref" pitchFamily="2" charset="0"/>
                <a:cs typeface="NikoshBAN" pitchFamily="2" charset="0"/>
              </a:rPr>
              <a:t>অষ্টম</a:t>
            </a:r>
            <a:endParaRPr lang="en-US" sz="3600" dirty="0">
              <a:latin typeface="AcadEref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latin typeface="AcadEref" pitchFamily="2" charset="0"/>
                <a:cs typeface="NikoshBAN" pitchFamily="2" charset="0"/>
              </a:rPr>
              <a:t> সময়-৫০ </a:t>
            </a:r>
            <a:r>
              <a:rPr lang="en-US" sz="3600" dirty="0" err="1">
                <a:latin typeface="AcadEref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AcadEref" pitchFamily="2" charset="0"/>
              <a:cs typeface="NikoshBAN" pitchFamily="2" charset="0"/>
            </a:endParaRP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won sel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96860"/>
            <a:ext cx="2819400" cy="230575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4541625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467101" y="3802063"/>
            <a:ext cx="541734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5353052" y="2020888"/>
            <a:ext cx="2802731" cy="3581400"/>
            <a:chOff x="3886200" y="1676400"/>
            <a:chExt cx="3737430" cy="3581400"/>
          </a:xfrm>
        </p:grpSpPr>
        <p:sp>
          <p:nvSpPr>
            <p:cNvPr id="2" name="Arc 1"/>
            <p:cNvSpPr/>
            <p:nvPr/>
          </p:nvSpPr>
          <p:spPr>
            <a:xfrm>
              <a:off x="3886200" y="1676400"/>
              <a:ext cx="3429418" cy="3581400"/>
            </a:xfrm>
            <a:prstGeom prst="arc">
              <a:avLst>
                <a:gd name="adj1" fmla="val 17667176"/>
                <a:gd name="adj2" fmla="val 3503345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grpSp>
          <p:nvGrpSpPr>
            <p:cNvPr id="4" name="Group 37"/>
            <p:cNvGrpSpPr>
              <a:grpSpLocks/>
            </p:cNvGrpSpPr>
            <p:nvPr/>
          </p:nvGrpSpPr>
          <p:grpSpPr bwMode="auto">
            <a:xfrm>
              <a:off x="6553200" y="1980474"/>
              <a:ext cx="1070430" cy="3034212"/>
              <a:chOff x="6553200" y="1980474"/>
              <a:chExt cx="1070430" cy="3034212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6767864" y="2149475"/>
                <a:ext cx="304837" cy="9048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920283" y="2316162"/>
                <a:ext cx="304837" cy="9048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028246" y="2468562"/>
                <a:ext cx="304837" cy="9048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7318793" y="3429000"/>
                <a:ext cx="304837" cy="9207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318793" y="3567112"/>
                <a:ext cx="304837" cy="9048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7301329" y="3719512"/>
                <a:ext cx="304837" cy="9048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267987" y="3871912"/>
                <a:ext cx="304837" cy="9048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7225120" y="4024312"/>
                <a:ext cx="304837" cy="9048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163199" y="4160837"/>
                <a:ext cx="304837" cy="9207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101280" y="4298950"/>
                <a:ext cx="304837" cy="9207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7010781" y="4419600"/>
                <a:ext cx="304837" cy="9207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934571" y="4572000"/>
                <a:ext cx="304837" cy="9207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858362" y="4710112"/>
                <a:ext cx="304837" cy="9048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553525" y="1981200"/>
                <a:ext cx="304837" cy="4603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7148910" y="2641600"/>
                <a:ext cx="304837" cy="9207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7210830" y="2819400"/>
                <a:ext cx="303250" cy="9207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7315618" y="3276600"/>
                <a:ext cx="304837" cy="9207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7239408" y="2971800"/>
                <a:ext cx="304837" cy="9207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7301329" y="3138487"/>
                <a:ext cx="304837" cy="9207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6767864" y="4814887"/>
                <a:ext cx="304837" cy="9207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6672603" y="4922837"/>
                <a:ext cx="304837" cy="9207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Flowchart: Connector 39"/>
          <p:cNvSpPr/>
          <p:nvPr/>
        </p:nvSpPr>
        <p:spPr>
          <a:xfrm>
            <a:off x="6267450" y="3725863"/>
            <a:ext cx="114300" cy="1524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1" name="Flowchart: Connector 40"/>
          <p:cNvSpPr/>
          <p:nvPr/>
        </p:nvSpPr>
        <p:spPr>
          <a:xfrm>
            <a:off x="7067550" y="3725863"/>
            <a:ext cx="114300" cy="1524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2" name="Right Brace 41"/>
          <p:cNvSpPr/>
          <p:nvPr/>
        </p:nvSpPr>
        <p:spPr>
          <a:xfrm rot="16200000">
            <a:off x="6867525" y="2697163"/>
            <a:ext cx="457200" cy="1543050"/>
          </a:xfrm>
          <a:prstGeom prst="rightBrace">
            <a:avLst>
              <a:gd name="adj1" fmla="val 77381"/>
              <a:gd name="adj2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3" name="Right Brace 42"/>
          <p:cNvSpPr/>
          <p:nvPr/>
        </p:nvSpPr>
        <p:spPr>
          <a:xfrm rot="5400000">
            <a:off x="7343775" y="3706813"/>
            <a:ext cx="304800" cy="742950"/>
          </a:xfrm>
          <a:prstGeom prst="rightBrace">
            <a:avLst>
              <a:gd name="adj1" fmla="val 77381"/>
              <a:gd name="adj2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6210301" y="1143001"/>
            <a:ext cx="18421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n-BD" sz="3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অবতল দর্পন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Arc 44"/>
          <p:cNvSpPr/>
          <p:nvPr/>
        </p:nvSpPr>
        <p:spPr>
          <a:xfrm rot="8956117">
            <a:off x="6975872" y="1155703"/>
            <a:ext cx="514350" cy="1800225"/>
          </a:xfrm>
          <a:prstGeom prst="arc">
            <a:avLst>
              <a:gd name="adj1" fmla="val 17246377"/>
              <a:gd name="adj2" fmla="val 4388296"/>
            </a:avLst>
          </a:prstGeom>
          <a:ln w="381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810000" y="1411289"/>
            <a:ext cx="1473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n-BD" sz="3200" dirty="0">
                <a:latin typeface="NikoshBAN" pitchFamily="2" charset="0"/>
                <a:cs typeface="NikoshBAN" pitchFamily="2" charset="0"/>
              </a:rPr>
              <a:t>প্রধান অক্ষ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8" name="Straight Arrow Connector 47"/>
          <p:cNvCxnSpPr>
            <a:stCxn id="46" idx="2"/>
          </p:cNvCxnSpPr>
          <p:nvPr/>
        </p:nvCxnSpPr>
        <p:spPr>
          <a:xfrm rot="16200000" flipH="1">
            <a:off x="3699233" y="2843570"/>
            <a:ext cx="1701226" cy="62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438652" y="5221289"/>
            <a:ext cx="18453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n-BD" sz="3200" dirty="0">
                <a:latin typeface="NikoshBAN" pitchFamily="2" charset="0"/>
                <a:cs typeface="NikoshBAN" pitchFamily="2" charset="0"/>
              </a:rPr>
              <a:t>বক্রতার কেন্দ্র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1" name="Straight Arrow Connector 50"/>
          <p:cNvCxnSpPr>
            <a:stCxn id="49" idx="0"/>
          </p:cNvCxnSpPr>
          <p:nvPr/>
        </p:nvCxnSpPr>
        <p:spPr>
          <a:xfrm rot="5400000" flipH="1" flipV="1">
            <a:off x="5138122" y="4149112"/>
            <a:ext cx="1295397" cy="8489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096001" y="6135689"/>
            <a:ext cx="19078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sz="3200" dirty="0">
                <a:latin typeface="NikoshBAN" pitchFamily="2" charset="0"/>
                <a:cs typeface="NikoshBAN" pitchFamily="2" charset="0"/>
              </a:rPr>
              <a:t>ফোকাস বিন্দু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5" name="Straight Arrow Connector 54"/>
          <p:cNvCxnSpPr>
            <a:stCxn id="53" idx="0"/>
            <a:endCxn id="43" idx="2"/>
          </p:cNvCxnSpPr>
          <p:nvPr/>
        </p:nvCxnSpPr>
        <p:spPr>
          <a:xfrm rot="5400000" flipH="1" flipV="1">
            <a:off x="5982424" y="4993412"/>
            <a:ext cx="2209800" cy="74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8039100" y="5297489"/>
            <a:ext cx="14382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n-BD" sz="3200" dirty="0">
                <a:latin typeface="NikoshBAN" pitchFamily="2" charset="0"/>
                <a:cs typeface="NikoshBAN" pitchFamily="2" charset="0"/>
              </a:rPr>
              <a:t>মেরু বিন্দু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9" name="Straight Arrow Connector 58"/>
          <p:cNvCxnSpPr>
            <a:stCxn id="57" idx="0"/>
          </p:cNvCxnSpPr>
          <p:nvPr/>
        </p:nvCxnSpPr>
        <p:spPr>
          <a:xfrm rot="16200000" flipV="1">
            <a:off x="7712855" y="4252136"/>
            <a:ext cx="1371598" cy="7191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467100" y="2630491"/>
            <a:ext cx="4114800" cy="15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467100" y="4840291"/>
            <a:ext cx="4171950" cy="15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V="1">
            <a:off x="6238875" y="3363913"/>
            <a:ext cx="1828800" cy="97155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6257925" y="3211513"/>
            <a:ext cx="1905000" cy="74295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467102" y="3240091"/>
            <a:ext cx="4364831" cy="15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467100" y="4306891"/>
            <a:ext cx="4400550" cy="15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0800000">
            <a:off x="6256735" y="3225800"/>
            <a:ext cx="1600200" cy="106680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10800000" flipV="1">
            <a:off x="6324600" y="3240088"/>
            <a:ext cx="1485900" cy="1219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5849542" y="2630489"/>
            <a:ext cx="20746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n-BD" sz="3200" dirty="0">
                <a:latin typeface="NikoshBAN" pitchFamily="2" charset="0"/>
                <a:cs typeface="NikoshBAN" pitchFamily="2" charset="0"/>
              </a:rPr>
              <a:t>বক্রতার ব্যাসার্ধ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6301979" y="4114803"/>
            <a:ext cx="1877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sz="3200" dirty="0">
                <a:latin typeface="NikoshBAN" pitchFamily="2" charset="0"/>
                <a:cs typeface="NikoshBAN" pitchFamily="2" charset="0"/>
              </a:rPr>
              <a:t>ফোকাস দুরুত্ব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340" name="TextBox 51"/>
          <p:cNvSpPr txBox="1">
            <a:spLocks noChangeArrowheads="1"/>
          </p:cNvSpPr>
          <p:nvPr/>
        </p:nvSpPr>
        <p:spPr bwMode="auto">
          <a:xfrm>
            <a:off x="3429001" y="609601"/>
            <a:ext cx="50770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sz="4400" dirty="0">
                <a:latin typeface="NikoshBAN" pitchFamily="2" charset="0"/>
                <a:cs typeface="NikoshBAN" pitchFamily="2" charset="0"/>
              </a:rPr>
              <a:t>অবতল দর্পনের বিভিন্ন অংশ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55975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4" grpId="0"/>
      <p:bldP spid="45" grpId="0" animBg="1"/>
      <p:bldP spid="49" grpId="0" build="allAtOnce"/>
      <p:bldP spid="57" grpId="0"/>
      <p:bldP spid="83" grpId="0"/>
      <p:bldP spid="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762000"/>
            <a:ext cx="4114800" cy="685800"/>
          </a:xfrm>
        </p:spPr>
        <p:txBody>
          <a:bodyPr>
            <a:no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 উল্লেখ্য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সংজ্ঞা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1" y="1905000"/>
            <a:ext cx="8317163" cy="4572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bn-BD" sz="51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বক্রতা </a:t>
            </a:r>
            <a:r>
              <a:rPr lang="bn-BD" sz="51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কেন্দ্র </a:t>
            </a:r>
            <a:r>
              <a:rPr lang="en-US" sz="51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:- </a:t>
            </a:r>
            <a:r>
              <a:rPr lang="bn-BD" sz="5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লেন্সের উভয় তলই যদি গোলীয় হয় তবে এরা প্রত্যেকে একটি নির্দিষ্ট গোলকের অংশ হবে ।ওই গোলকের কেন্দ্রকে ওই তলের বক্রতা কেন্দ্র বলে </a:t>
            </a:r>
            <a:r>
              <a:rPr lang="bn-BD" sz="5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51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51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51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বক্রতা </a:t>
            </a:r>
            <a:r>
              <a:rPr lang="bn-BD" sz="51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bn-BD" sz="5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:-</a:t>
            </a:r>
            <a:r>
              <a:rPr lang="en-US" sz="5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লেন্সের </a:t>
            </a:r>
            <a:r>
              <a:rPr lang="bn-BD" sz="5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কোনো তল যে গোলকের অংশ হবে ওই গোলকের ব্যাসার্ধকে ওই তলের বক্রতা ব্যাসার্ধ বলে </a:t>
            </a:r>
            <a:r>
              <a:rPr lang="bn-BD" sz="5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51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51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51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bn-BD" sz="51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অক্ষ</a:t>
            </a:r>
            <a:r>
              <a:rPr lang="bn-BD" sz="5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:- </a:t>
            </a:r>
            <a:r>
              <a:rPr lang="bn-BD" sz="5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যদি </a:t>
            </a:r>
            <a:r>
              <a:rPr lang="bn-BD" sz="5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লেন্সের দুই তল গোলীয় হয় তবে ওই তলদুটির বক্রতা কেন্দ্র দুটিকে যোগ করলে যে সরলরেখা পাওয়া যায় তাকে ওই লেন্সের প্রধান অক্ষ বলে </a:t>
            </a:r>
            <a:r>
              <a:rPr lang="bn-BD" sz="5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51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83429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1" y="762001"/>
            <a:ext cx="3348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1981201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আলো প্রধাণ অক্ষের সমান্তরালে অবতল দর্পণে আপতিত হলে কোন পথে প্রতিফলিত হবে?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350520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আলো বক্রতার কেন্দ্র হতে অবতল দর্পণে আপতিত হলে কোন পথে প্রতিফলিত হবে?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0742" y="5029201"/>
            <a:ext cx="8987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আলো প্রধাণ ফোকাস দিয়ে অবতল দর্পণে আপতিত হলে কোন পথে প্রতিফলিত হবে?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0639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53" y="1295400"/>
            <a:ext cx="1962375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914400"/>
            <a:ext cx="2906027" cy="1752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581401"/>
            <a:ext cx="3962400" cy="24928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76800" y="2895600"/>
            <a:ext cx="1905000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সমতল দর্পন 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1" y="6334780"/>
            <a:ext cx="2502651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অবতল দর্পন  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580251"/>
            <a:ext cx="3657600" cy="257017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419600" y="1371600"/>
            <a:ext cx="1981200" cy="1461394"/>
            <a:chOff x="2079942" y="13595"/>
            <a:chExt cx="3271280" cy="25146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942" y="13595"/>
              <a:ext cx="3271280" cy="25146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133600" y="533400"/>
              <a:ext cx="457200" cy="1524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048000" y="914400"/>
              <a:ext cx="609600" cy="2286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572000" y="1890010"/>
              <a:ext cx="4572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91000" y="609601"/>
            <a:ext cx="3276600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দর্প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নের ব্যবহার 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8543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1295400"/>
            <a:ext cx="3652305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95401"/>
            <a:ext cx="3145318" cy="2264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667410"/>
            <a:ext cx="3145318" cy="25809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8201" y="6334780"/>
            <a:ext cx="2743201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উত্তল দর্পন  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3733800"/>
            <a:ext cx="3637107" cy="2428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1000" y="609601"/>
            <a:ext cx="3276600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দর্প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নের ব্যবহার 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9045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1905000" y="1600201"/>
            <a:ext cx="8763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742950" indent="-742950" algn="ctr" eaLnBrk="0" hangingPunct="0">
              <a:buFontTx/>
              <a:buAutoNum type="arabicPeriod"/>
              <a:defRPr/>
            </a:pP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আপতিত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রশ্মি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অভিলম্বের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সাথে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৩</a:t>
            </a:r>
            <a:r>
              <a:rPr lang="bn-IN" sz="3200" dirty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০</a:t>
            </a:r>
            <a:r>
              <a:rPr lang="en-US" sz="3200" baseline="30000" dirty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০ 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৪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৫</a:t>
            </a:r>
            <a:r>
              <a:rPr lang="en-US" sz="3200" baseline="30000" dirty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০</a:t>
            </a:r>
            <a:r>
              <a:rPr lang="en-US" sz="3200" baseline="30000" dirty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৬০</a:t>
            </a:r>
            <a:r>
              <a:rPr lang="en-US" sz="3200" baseline="30000" dirty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০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কোণ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উৎপন্ন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করলে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প্রতিফলণ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কোণ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কত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হবে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?</a:t>
            </a:r>
          </a:p>
          <a:p>
            <a:pPr marL="742950" indent="-742950" algn="ctr" eaLnBrk="0" hangingPunct="0">
              <a:defRPr/>
            </a:pPr>
            <a:r>
              <a:rPr lang="en-US" sz="2800" dirty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২.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নিচের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চিত্র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থেকে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কোণ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গুলোর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মান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বের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?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rot="16200000" flipH="1">
            <a:off x="3190143" y="4472912"/>
            <a:ext cx="1473200" cy="714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 bwMode="auto">
          <a:xfrm>
            <a:off x="3002757" y="4160838"/>
            <a:ext cx="902494" cy="11366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 bwMode="auto">
          <a:xfrm rot="5400000" flipH="1" flipV="1">
            <a:off x="3773291" y="4307880"/>
            <a:ext cx="1131887" cy="86320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590801" y="5292727"/>
            <a:ext cx="2233613" cy="155575"/>
            <a:chOff x="528" y="2976"/>
            <a:chExt cx="4644" cy="198"/>
          </a:xfrm>
        </p:grpSpPr>
        <p:sp>
          <p:nvSpPr>
            <p:cNvPr id="59" name="Line 4"/>
            <p:cNvSpPr>
              <a:spLocks noChangeShapeType="1"/>
            </p:cNvSpPr>
            <p:nvPr/>
          </p:nvSpPr>
          <p:spPr bwMode="auto">
            <a:xfrm>
              <a:off x="528" y="2976"/>
              <a:ext cx="46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60" name="Line 5"/>
            <p:cNvSpPr>
              <a:spLocks noChangeShapeType="1"/>
            </p:cNvSpPr>
            <p:nvPr/>
          </p:nvSpPr>
          <p:spPr bwMode="auto">
            <a:xfrm flipH="1">
              <a:off x="528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61" name="Line 6"/>
            <p:cNvSpPr>
              <a:spLocks noChangeShapeType="1"/>
            </p:cNvSpPr>
            <p:nvPr/>
          </p:nvSpPr>
          <p:spPr bwMode="auto">
            <a:xfrm flipH="1">
              <a:off x="768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62" name="Line 7"/>
            <p:cNvSpPr>
              <a:spLocks noChangeShapeType="1"/>
            </p:cNvSpPr>
            <p:nvPr/>
          </p:nvSpPr>
          <p:spPr bwMode="auto">
            <a:xfrm flipH="1">
              <a:off x="1008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63" name="Line 8"/>
            <p:cNvSpPr>
              <a:spLocks noChangeShapeType="1"/>
            </p:cNvSpPr>
            <p:nvPr/>
          </p:nvSpPr>
          <p:spPr bwMode="auto">
            <a:xfrm flipH="1">
              <a:off x="1248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64" name="Line 9"/>
            <p:cNvSpPr>
              <a:spLocks noChangeShapeType="1"/>
            </p:cNvSpPr>
            <p:nvPr/>
          </p:nvSpPr>
          <p:spPr bwMode="auto">
            <a:xfrm flipH="1">
              <a:off x="1488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65" name="Line 10"/>
            <p:cNvSpPr>
              <a:spLocks noChangeShapeType="1"/>
            </p:cNvSpPr>
            <p:nvPr/>
          </p:nvSpPr>
          <p:spPr bwMode="auto">
            <a:xfrm flipH="1">
              <a:off x="1729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66" name="Line 11"/>
            <p:cNvSpPr>
              <a:spLocks noChangeShapeType="1"/>
            </p:cNvSpPr>
            <p:nvPr/>
          </p:nvSpPr>
          <p:spPr bwMode="auto">
            <a:xfrm flipH="1">
              <a:off x="1969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67" name="Line 12"/>
            <p:cNvSpPr>
              <a:spLocks noChangeShapeType="1"/>
            </p:cNvSpPr>
            <p:nvPr/>
          </p:nvSpPr>
          <p:spPr bwMode="auto">
            <a:xfrm flipH="1">
              <a:off x="2209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68" name="Line 13"/>
            <p:cNvSpPr>
              <a:spLocks noChangeShapeType="1"/>
            </p:cNvSpPr>
            <p:nvPr/>
          </p:nvSpPr>
          <p:spPr bwMode="auto">
            <a:xfrm flipH="1">
              <a:off x="2449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69" name="Line 14"/>
            <p:cNvSpPr>
              <a:spLocks noChangeShapeType="1"/>
            </p:cNvSpPr>
            <p:nvPr/>
          </p:nvSpPr>
          <p:spPr bwMode="auto">
            <a:xfrm flipH="1">
              <a:off x="2689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70" name="Line 15"/>
            <p:cNvSpPr>
              <a:spLocks noChangeShapeType="1"/>
            </p:cNvSpPr>
            <p:nvPr/>
          </p:nvSpPr>
          <p:spPr bwMode="auto">
            <a:xfrm flipH="1">
              <a:off x="2929" y="2976"/>
              <a:ext cx="196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71" name="Line 16"/>
            <p:cNvSpPr>
              <a:spLocks noChangeShapeType="1"/>
            </p:cNvSpPr>
            <p:nvPr/>
          </p:nvSpPr>
          <p:spPr bwMode="auto">
            <a:xfrm flipH="1">
              <a:off x="3167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72" name="Line 17"/>
            <p:cNvSpPr>
              <a:spLocks noChangeShapeType="1"/>
            </p:cNvSpPr>
            <p:nvPr/>
          </p:nvSpPr>
          <p:spPr bwMode="auto">
            <a:xfrm flipH="1">
              <a:off x="4367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73" name="Line 18"/>
            <p:cNvSpPr>
              <a:spLocks noChangeShapeType="1"/>
            </p:cNvSpPr>
            <p:nvPr/>
          </p:nvSpPr>
          <p:spPr bwMode="auto">
            <a:xfrm flipH="1">
              <a:off x="4127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74" name="Line 19"/>
            <p:cNvSpPr>
              <a:spLocks noChangeShapeType="1"/>
            </p:cNvSpPr>
            <p:nvPr/>
          </p:nvSpPr>
          <p:spPr bwMode="auto">
            <a:xfrm flipH="1">
              <a:off x="3887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75" name="Line 20"/>
            <p:cNvSpPr>
              <a:spLocks noChangeShapeType="1"/>
            </p:cNvSpPr>
            <p:nvPr/>
          </p:nvSpPr>
          <p:spPr bwMode="auto">
            <a:xfrm flipH="1">
              <a:off x="3647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76" name="Line 21"/>
            <p:cNvSpPr>
              <a:spLocks noChangeShapeType="1"/>
            </p:cNvSpPr>
            <p:nvPr/>
          </p:nvSpPr>
          <p:spPr bwMode="auto">
            <a:xfrm flipH="1">
              <a:off x="3407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77" name="Line 23"/>
            <p:cNvSpPr>
              <a:spLocks noChangeShapeType="1"/>
            </p:cNvSpPr>
            <p:nvPr/>
          </p:nvSpPr>
          <p:spPr bwMode="auto">
            <a:xfrm flipH="1">
              <a:off x="4848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78" name="Line 24"/>
            <p:cNvSpPr>
              <a:spLocks noChangeShapeType="1"/>
            </p:cNvSpPr>
            <p:nvPr/>
          </p:nvSpPr>
          <p:spPr bwMode="auto">
            <a:xfrm flipH="1">
              <a:off x="4608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  <p:sp>
        <p:nvSpPr>
          <p:cNvPr id="81" name="Freeform 80"/>
          <p:cNvSpPr/>
          <p:nvPr/>
        </p:nvSpPr>
        <p:spPr>
          <a:xfrm>
            <a:off x="3429001" y="4876801"/>
            <a:ext cx="146445" cy="373065"/>
          </a:xfrm>
          <a:custGeom>
            <a:avLst/>
            <a:gdLst>
              <a:gd name="connsiteX0" fmla="*/ 65314 w 65314"/>
              <a:gd name="connsiteY0" fmla="*/ 0 h 348343"/>
              <a:gd name="connsiteX1" fmla="*/ 7257 w 65314"/>
              <a:gd name="connsiteY1" fmla="*/ 174171 h 348343"/>
              <a:gd name="connsiteX2" fmla="*/ 21772 w 65314"/>
              <a:gd name="connsiteY2" fmla="*/ 290285 h 348343"/>
              <a:gd name="connsiteX3" fmla="*/ 65314 w 65314"/>
              <a:gd name="connsiteY3" fmla="*/ 348343 h 34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14" h="348343">
                <a:moveTo>
                  <a:pt x="65314" y="0"/>
                </a:moveTo>
                <a:cubicBezTo>
                  <a:pt x="39914" y="62895"/>
                  <a:pt x="14514" y="125790"/>
                  <a:pt x="7257" y="174171"/>
                </a:cubicBezTo>
                <a:cubicBezTo>
                  <a:pt x="0" y="222552"/>
                  <a:pt x="12096" y="261256"/>
                  <a:pt x="21772" y="290285"/>
                </a:cubicBezTo>
                <a:cubicBezTo>
                  <a:pt x="31448" y="319314"/>
                  <a:pt x="48381" y="333828"/>
                  <a:pt x="65314" y="348343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9464" name="TextBox 81"/>
          <p:cNvSpPr txBox="1">
            <a:spLocks noChangeArrowheads="1"/>
          </p:cNvSpPr>
          <p:nvPr/>
        </p:nvSpPr>
        <p:spPr bwMode="auto">
          <a:xfrm>
            <a:off x="3896916" y="4600578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tx1"/>
                </a:solidFill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?</a:t>
            </a:r>
            <a:endParaRPr lang="en-US" dirty="0">
              <a:latin typeface="Shonar Bangla" panose="020B0502040204020203" pitchFamily="34" charset="0"/>
              <a:ea typeface="Calibri" panose="020F0502020204030204" pitchFamily="34" charset="0"/>
              <a:cs typeface="Shonar Bangla" panose="020B0502040204020203" pitchFamily="34" charset="0"/>
            </a:endParaRPr>
          </a:p>
        </p:txBody>
      </p:sp>
      <p:sp>
        <p:nvSpPr>
          <p:cNvPr id="83" name="Freeform 82"/>
          <p:cNvSpPr/>
          <p:nvPr/>
        </p:nvSpPr>
        <p:spPr>
          <a:xfrm>
            <a:off x="3896916" y="4964113"/>
            <a:ext cx="185738" cy="101600"/>
          </a:xfrm>
          <a:custGeom>
            <a:avLst/>
            <a:gdLst>
              <a:gd name="connsiteX0" fmla="*/ 0 w 246743"/>
              <a:gd name="connsiteY0" fmla="*/ 0 h 101600"/>
              <a:gd name="connsiteX1" fmla="*/ 246743 w 246743"/>
              <a:gd name="connsiteY1" fmla="*/ 10160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6743" h="101600">
                <a:moveTo>
                  <a:pt x="0" y="0"/>
                </a:moveTo>
                <a:lnTo>
                  <a:pt x="246743" y="10160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9466" name="TextBox 83"/>
          <p:cNvSpPr txBox="1">
            <a:spLocks noChangeArrowheads="1"/>
          </p:cNvSpPr>
          <p:nvPr/>
        </p:nvSpPr>
        <p:spPr bwMode="auto">
          <a:xfrm>
            <a:off x="2993232" y="4724401"/>
            <a:ext cx="81676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baseline="30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4" name="Straight Connector 173"/>
          <p:cNvCxnSpPr/>
          <p:nvPr/>
        </p:nvCxnSpPr>
        <p:spPr bwMode="auto">
          <a:xfrm rot="16200000" flipH="1">
            <a:off x="5361385" y="4566048"/>
            <a:ext cx="1471612" cy="714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 bwMode="auto">
          <a:xfrm rot="16200000" flipH="1">
            <a:off x="5244904" y="4450359"/>
            <a:ext cx="1355725" cy="35123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 bwMode="auto">
          <a:xfrm rot="5400000" flipH="1" flipV="1">
            <a:off x="5654280" y="4510486"/>
            <a:ext cx="1247775" cy="35480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944668" y="5299078"/>
            <a:ext cx="2234803" cy="157163"/>
            <a:chOff x="528" y="2976"/>
            <a:chExt cx="4644" cy="198"/>
          </a:xfrm>
        </p:grpSpPr>
        <p:sp>
          <p:nvSpPr>
            <p:cNvPr id="178" name="Line 4"/>
            <p:cNvSpPr>
              <a:spLocks noChangeShapeType="1"/>
            </p:cNvSpPr>
            <p:nvPr/>
          </p:nvSpPr>
          <p:spPr bwMode="auto">
            <a:xfrm>
              <a:off x="528" y="2976"/>
              <a:ext cx="46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79" name="Line 5"/>
            <p:cNvSpPr>
              <a:spLocks noChangeShapeType="1"/>
            </p:cNvSpPr>
            <p:nvPr/>
          </p:nvSpPr>
          <p:spPr bwMode="auto">
            <a:xfrm flipH="1">
              <a:off x="528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80" name="Line 6"/>
            <p:cNvSpPr>
              <a:spLocks noChangeShapeType="1"/>
            </p:cNvSpPr>
            <p:nvPr/>
          </p:nvSpPr>
          <p:spPr bwMode="auto">
            <a:xfrm flipH="1">
              <a:off x="768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81" name="Line 7"/>
            <p:cNvSpPr>
              <a:spLocks noChangeShapeType="1"/>
            </p:cNvSpPr>
            <p:nvPr/>
          </p:nvSpPr>
          <p:spPr bwMode="auto">
            <a:xfrm flipH="1">
              <a:off x="1008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82" name="Line 8"/>
            <p:cNvSpPr>
              <a:spLocks noChangeShapeType="1"/>
            </p:cNvSpPr>
            <p:nvPr/>
          </p:nvSpPr>
          <p:spPr bwMode="auto">
            <a:xfrm flipH="1">
              <a:off x="1248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83" name="Line 9"/>
            <p:cNvSpPr>
              <a:spLocks noChangeShapeType="1"/>
            </p:cNvSpPr>
            <p:nvPr/>
          </p:nvSpPr>
          <p:spPr bwMode="auto">
            <a:xfrm flipH="1">
              <a:off x="1488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84" name="Line 10"/>
            <p:cNvSpPr>
              <a:spLocks noChangeShapeType="1"/>
            </p:cNvSpPr>
            <p:nvPr/>
          </p:nvSpPr>
          <p:spPr bwMode="auto">
            <a:xfrm flipH="1">
              <a:off x="1728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85" name="Line 11"/>
            <p:cNvSpPr>
              <a:spLocks noChangeShapeType="1"/>
            </p:cNvSpPr>
            <p:nvPr/>
          </p:nvSpPr>
          <p:spPr bwMode="auto">
            <a:xfrm flipH="1">
              <a:off x="1968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86" name="Line 12"/>
            <p:cNvSpPr>
              <a:spLocks noChangeShapeType="1"/>
            </p:cNvSpPr>
            <p:nvPr/>
          </p:nvSpPr>
          <p:spPr bwMode="auto">
            <a:xfrm flipH="1">
              <a:off x="2208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87" name="Line 13"/>
            <p:cNvSpPr>
              <a:spLocks noChangeShapeType="1"/>
            </p:cNvSpPr>
            <p:nvPr/>
          </p:nvSpPr>
          <p:spPr bwMode="auto">
            <a:xfrm flipH="1">
              <a:off x="2448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88" name="Line 14"/>
            <p:cNvSpPr>
              <a:spLocks noChangeShapeType="1"/>
            </p:cNvSpPr>
            <p:nvPr/>
          </p:nvSpPr>
          <p:spPr bwMode="auto">
            <a:xfrm flipH="1">
              <a:off x="2688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89" name="Line 15"/>
            <p:cNvSpPr>
              <a:spLocks noChangeShapeType="1"/>
            </p:cNvSpPr>
            <p:nvPr/>
          </p:nvSpPr>
          <p:spPr bwMode="auto">
            <a:xfrm flipH="1">
              <a:off x="2928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90" name="Line 16"/>
            <p:cNvSpPr>
              <a:spLocks noChangeShapeType="1"/>
            </p:cNvSpPr>
            <p:nvPr/>
          </p:nvSpPr>
          <p:spPr bwMode="auto">
            <a:xfrm flipH="1">
              <a:off x="3168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91" name="Line 17"/>
            <p:cNvSpPr>
              <a:spLocks noChangeShapeType="1"/>
            </p:cNvSpPr>
            <p:nvPr/>
          </p:nvSpPr>
          <p:spPr bwMode="auto">
            <a:xfrm flipH="1">
              <a:off x="4368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92" name="Line 18"/>
            <p:cNvSpPr>
              <a:spLocks noChangeShapeType="1"/>
            </p:cNvSpPr>
            <p:nvPr/>
          </p:nvSpPr>
          <p:spPr bwMode="auto">
            <a:xfrm flipH="1">
              <a:off x="4128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93" name="Line 19"/>
            <p:cNvSpPr>
              <a:spLocks noChangeShapeType="1"/>
            </p:cNvSpPr>
            <p:nvPr/>
          </p:nvSpPr>
          <p:spPr bwMode="auto">
            <a:xfrm flipH="1">
              <a:off x="3888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94" name="Line 20"/>
            <p:cNvSpPr>
              <a:spLocks noChangeShapeType="1"/>
            </p:cNvSpPr>
            <p:nvPr/>
          </p:nvSpPr>
          <p:spPr bwMode="auto">
            <a:xfrm flipH="1">
              <a:off x="3648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95" name="Line 21"/>
            <p:cNvSpPr>
              <a:spLocks noChangeShapeType="1"/>
            </p:cNvSpPr>
            <p:nvPr/>
          </p:nvSpPr>
          <p:spPr bwMode="auto">
            <a:xfrm flipH="1">
              <a:off x="3408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96" name="Line 23"/>
            <p:cNvSpPr>
              <a:spLocks noChangeShapeType="1"/>
            </p:cNvSpPr>
            <p:nvPr/>
          </p:nvSpPr>
          <p:spPr bwMode="auto">
            <a:xfrm flipH="1">
              <a:off x="4848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97" name="Line 24"/>
            <p:cNvSpPr>
              <a:spLocks noChangeShapeType="1"/>
            </p:cNvSpPr>
            <p:nvPr/>
          </p:nvSpPr>
          <p:spPr bwMode="auto">
            <a:xfrm flipH="1">
              <a:off x="4608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  <p:sp>
        <p:nvSpPr>
          <p:cNvPr id="198" name="Freeform 197"/>
          <p:cNvSpPr/>
          <p:nvPr/>
        </p:nvSpPr>
        <p:spPr>
          <a:xfrm>
            <a:off x="5780486" y="4862516"/>
            <a:ext cx="195263" cy="471487"/>
          </a:xfrm>
          <a:custGeom>
            <a:avLst/>
            <a:gdLst>
              <a:gd name="connsiteX0" fmla="*/ 65314 w 65314"/>
              <a:gd name="connsiteY0" fmla="*/ 0 h 348343"/>
              <a:gd name="connsiteX1" fmla="*/ 7257 w 65314"/>
              <a:gd name="connsiteY1" fmla="*/ 174171 h 348343"/>
              <a:gd name="connsiteX2" fmla="*/ 21772 w 65314"/>
              <a:gd name="connsiteY2" fmla="*/ 290285 h 348343"/>
              <a:gd name="connsiteX3" fmla="*/ 65314 w 65314"/>
              <a:gd name="connsiteY3" fmla="*/ 348343 h 34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14" h="348343">
                <a:moveTo>
                  <a:pt x="65314" y="0"/>
                </a:moveTo>
                <a:cubicBezTo>
                  <a:pt x="39914" y="62895"/>
                  <a:pt x="14514" y="125790"/>
                  <a:pt x="7257" y="174171"/>
                </a:cubicBezTo>
                <a:cubicBezTo>
                  <a:pt x="0" y="222552"/>
                  <a:pt x="12096" y="261256"/>
                  <a:pt x="21772" y="290285"/>
                </a:cubicBezTo>
                <a:cubicBezTo>
                  <a:pt x="31448" y="319314"/>
                  <a:pt x="48381" y="333828"/>
                  <a:pt x="65314" y="348343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cxnSp>
        <p:nvCxnSpPr>
          <p:cNvPr id="202" name="Straight Connector 201"/>
          <p:cNvCxnSpPr/>
          <p:nvPr/>
        </p:nvCxnSpPr>
        <p:spPr bwMode="auto">
          <a:xfrm rot="16200000" flipH="1">
            <a:off x="7587060" y="4558904"/>
            <a:ext cx="1473200" cy="714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 bwMode="auto">
          <a:xfrm rot="16200000" flipH="1">
            <a:off x="7414620" y="4388447"/>
            <a:ext cx="1190625" cy="62746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 bwMode="auto">
          <a:xfrm rot="5400000" flipH="1" flipV="1">
            <a:off x="8042275" y="4377531"/>
            <a:ext cx="1212850" cy="64293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7291388" y="5292728"/>
            <a:ext cx="2233613" cy="155575"/>
            <a:chOff x="528" y="2976"/>
            <a:chExt cx="4644" cy="198"/>
          </a:xfrm>
        </p:grpSpPr>
        <p:sp>
          <p:nvSpPr>
            <p:cNvPr id="206" name="Line 4"/>
            <p:cNvSpPr>
              <a:spLocks noChangeShapeType="1"/>
            </p:cNvSpPr>
            <p:nvPr/>
          </p:nvSpPr>
          <p:spPr bwMode="auto">
            <a:xfrm>
              <a:off x="528" y="2976"/>
              <a:ext cx="46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207" name="Line 5"/>
            <p:cNvSpPr>
              <a:spLocks noChangeShapeType="1"/>
            </p:cNvSpPr>
            <p:nvPr/>
          </p:nvSpPr>
          <p:spPr bwMode="auto">
            <a:xfrm flipH="1">
              <a:off x="528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208" name="Line 6"/>
            <p:cNvSpPr>
              <a:spLocks noChangeShapeType="1"/>
            </p:cNvSpPr>
            <p:nvPr/>
          </p:nvSpPr>
          <p:spPr bwMode="auto">
            <a:xfrm flipH="1">
              <a:off x="768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209" name="Line 7"/>
            <p:cNvSpPr>
              <a:spLocks noChangeShapeType="1"/>
            </p:cNvSpPr>
            <p:nvPr/>
          </p:nvSpPr>
          <p:spPr bwMode="auto">
            <a:xfrm flipH="1">
              <a:off x="1008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210" name="Line 8"/>
            <p:cNvSpPr>
              <a:spLocks noChangeShapeType="1"/>
            </p:cNvSpPr>
            <p:nvPr/>
          </p:nvSpPr>
          <p:spPr bwMode="auto">
            <a:xfrm flipH="1">
              <a:off x="1248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211" name="Line 9"/>
            <p:cNvSpPr>
              <a:spLocks noChangeShapeType="1"/>
            </p:cNvSpPr>
            <p:nvPr/>
          </p:nvSpPr>
          <p:spPr bwMode="auto">
            <a:xfrm flipH="1">
              <a:off x="1488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212" name="Line 10"/>
            <p:cNvSpPr>
              <a:spLocks noChangeShapeType="1"/>
            </p:cNvSpPr>
            <p:nvPr/>
          </p:nvSpPr>
          <p:spPr bwMode="auto">
            <a:xfrm flipH="1">
              <a:off x="1729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213" name="Line 11"/>
            <p:cNvSpPr>
              <a:spLocks noChangeShapeType="1"/>
            </p:cNvSpPr>
            <p:nvPr/>
          </p:nvSpPr>
          <p:spPr bwMode="auto">
            <a:xfrm flipH="1">
              <a:off x="1969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214" name="Line 12"/>
            <p:cNvSpPr>
              <a:spLocks noChangeShapeType="1"/>
            </p:cNvSpPr>
            <p:nvPr/>
          </p:nvSpPr>
          <p:spPr bwMode="auto">
            <a:xfrm flipH="1">
              <a:off x="2209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215" name="Line 13"/>
            <p:cNvSpPr>
              <a:spLocks noChangeShapeType="1"/>
            </p:cNvSpPr>
            <p:nvPr/>
          </p:nvSpPr>
          <p:spPr bwMode="auto">
            <a:xfrm flipH="1">
              <a:off x="2449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216" name="Line 14"/>
            <p:cNvSpPr>
              <a:spLocks noChangeShapeType="1"/>
            </p:cNvSpPr>
            <p:nvPr/>
          </p:nvSpPr>
          <p:spPr bwMode="auto">
            <a:xfrm flipH="1">
              <a:off x="2689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217" name="Line 15"/>
            <p:cNvSpPr>
              <a:spLocks noChangeShapeType="1"/>
            </p:cNvSpPr>
            <p:nvPr/>
          </p:nvSpPr>
          <p:spPr bwMode="auto">
            <a:xfrm flipH="1">
              <a:off x="2929" y="2976"/>
              <a:ext cx="196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218" name="Line 16"/>
            <p:cNvSpPr>
              <a:spLocks noChangeShapeType="1"/>
            </p:cNvSpPr>
            <p:nvPr/>
          </p:nvSpPr>
          <p:spPr bwMode="auto">
            <a:xfrm flipH="1">
              <a:off x="3167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219" name="Line 17"/>
            <p:cNvSpPr>
              <a:spLocks noChangeShapeType="1"/>
            </p:cNvSpPr>
            <p:nvPr/>
          </p:nvSpPr>
          <p:spPr bwMode="auto">
            <a:xfrm flipH="1">
              <a:off x="4367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220" name="Line 18"/>
            <p:cNvSpPr>
              <a:spLocks noChangeShapeType="1"/>
            </p:cNvSpPr>
            <p:nvPr/>
          </p:nvSpPr>
          <p:spPr bwMode="auto">
            <a:xfrm flipH="1">
              <a:off x="4127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221" name="Line 19"/>
            <p:cNvSpPr>
              <a:spLocks noChangeShapeType="1"/>
            </p:cNvSpPr>
            <p:nvPr/>
          </p:nvSpPr>
          <p:spPr bwMode="auto">
            <a:xfrm flipH="1">
              <a:off x="3887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222" name="Line 20"/>
            <p:cNvSpPr>
              <a:spLocks noChangeShapeType="1"/>
            </p:cNvSpPr>
            <p:nvPr/>
          </p:nvSpPr>
          <p:spPr bwMode="auto">
            <a:xfrm flipH="1">
              <a:off x="3647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223" name="Line 21"/>
            <p:cNvSpPr>
              <a:spLocks noChangeShapeType="1"/>
            </p:cNvSpPr>
            <p:nvPr/>
          </p:nvSpPr>
          <p:spPr bwMode="auto">
            <a:xfrm flipH="1">
              <a:off x="3407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224" name="Line 23"/>
            <p:cNvSpPr>
              <a:spLocks noChangeShapeType="1"/>
            </p:cNvSpPr>
            <p:nvPr/>
          </p:nvSpPr>
          <p:spPr bwMode="auto">
            <a:xfrm flipH="1">
              <a:off x="4848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225" name="Line 24"/>
            <p:cNvSpPr>
              <a:spLocks noChangeShapeType="1"/>
            </p:cNvSpPr>
            <p:nvPr/>
          </p:nvSpPr>
          <p:spPr bwMode="auto">
            <a:xfrm flipH="1">
              <a:off x="4608" y="2976"/>
              <a:ext cx="198" cy="19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  <p:sp>
        <p:nvSpPr>
          <p:cNvPr id="226" name="Freeform 225"/>
          <p:cNvSpPr/>
          <p:nvPr/>
        </p:nvSpPr>
        <p:spPr>
          <a:xfrm>
            <a:off x="8006956" y="4905375"/>
            <a:ext cx="135731" cy="420688"/>
          </a:xfrm>
          <a:custGeom>
            <a:avLst/>
            <a:gdLst>
              <a:gd name="connsiteX0" fmla="*/ 65314 w 65314"/>
              <a:gd name="connsiteY0" fmla="*/ 0 h 348343"/>
              <a:gd name="connsiteX1" fmla="*/ 7257 w 65314"/>
              <a:gd name="connsiteY1" fmla="*/ 174171 h 348343"/>
              <a:gd name="connsiteX2" fmla="*/ 21772 w 65314"/>
              <a:gd name="connsiteY2" fmla="*/ 290285 h 348343"/>
              <a:gd name="connsiteX3" fmla="*/ 65314 w 65314"/>
              <a:gd name="connsiteY3" fmla="*/ 348343 h 34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14" h="348343">
                <a:moveTo>
                  <a:pt x="65314" y="0"/>
                </a:moveTo>
                <a:cubicBezTo>
                  <a:pt x="39914" y="62895"/>
                  <a:pt x="14514" y="125790"/>
                  <a:pt x="7257" y="174171"/>
                </a:cubicBezTo>
                <a:cubicBezTo>
                  <a:pt x="0" y="222552"/>
                  <a:pt x="12096" y="261256"/>
                  <a:pt x="21772" y="290285"/>
                </a:cubicBezTo>
                <a:cubicBezTo>
                  <a:pt x="31448" y="319314"/>
                  <a:pt x="48381" y="333828"/>
                  <a:pt x="65314" y="348343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9477" name="TextBox 226"/>
          <p:cNvSpPr txBox="1">
            <a:spLocks noChangeArrowheads="1"/>
          </p:cNvSpPr>
          <p:nvPr/>
        </p:nvSpPr>
        <p:spPr bwMode="auto">
          <a:xfrm>
            <a:off x="8316516" y="4600578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tx1"/>
                </a:solidFill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?</a:t>
            </a:r>
            <a:endParaRPr lang="en-US" dirty="0">
              <a:latin typeface="Shonar Bangla" panose="020B0502040204020203" pitchFamily="34" charset="0"/>
              <a:ea typeface="Calibri" panose="020F0502020204030204" pitchFamily="34" charset="0"/>
              <a:cs typeface="Shonar Bangla" panose="020B0502040204020203" pitchFamily="34" charset="0"/>
            </a:endParaRPr>
          </a:p>
        </p:txBody>
      </p:sp>
      <p:sp>
        <p:nvSpPr>
          <p:cNvPr id="228" name="Freeform 227"/>
          <p:cNvSpPr/>
          <p:nvPr/>
        </p:nvSpPr>
        <p:spPr>
          <a:xfrm>
            <a:off x="8316516" y="4964113"/>
            <a:ext cx="185738" cy="101600"/>
          </a:xfrm>
          <a:custGeom>
            <a:avLst/>
            <a:gdLst>
              <a:gd name="connsiteX0" fmla="*/ 0 w 246743"/>
              <a:gd name="connsiteY0" fmla="*/ 0 h 101600"/>
              <a:gd name="connsiteX1" fmla="*/ 246743 w 246743"/>
              <a:gd name="connsiteY1" fmla="*/ 10160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6743" h="101600">
                <a:moveTo>
                  <a:pt x="0" y="0"/>
                </a:moveTo>
                <a:lnTo>
                  <a:pt x="246743" y="10160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9479" name="TextBox 228"/>
          <p:cNvSpPr txBox="1">
            <a:spLocks noChangeArrowheads="1"/>
          </p:cNvSpPr>
          <p:nvPr/>
        </p:nvSpPr>
        <p:spPr bwMode="auto">
          <a:xfrm>
            <a:off x="7571257" y="4717214"/>
            <a:ext cx="81676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৫৭</a:t>
            </a:r>
            <a:r>
              <a:rPr lang="en-US" b="1" baseline="30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480" name="TextBox 229"/>
          <p:cNvSpPr txBox="1">
            <a:spLocks noChangeArrowheads="1"/>
          </p:cNvSpPr>
          <p:nvPr/>
        </p:nvSpPr>
        <p:spPr bwMode="auto">
          <a:xfrm>
            <a:off x="5410200" y="4818066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৭০</a:t>
            </a:r>
            <a:r>
              <a:rPr lang="en-US" sz="2400" b="1" baseline="30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482" name="TextBox 236"/>
          <p:cNvSpPr txBox="1">
            <a:spLocks noChangeArrowheads="1"/>
          </p:cNvSpPr>
          <p:nvPr/>
        </p:nvSpPr>
        <p:spPr bwMode="auto">
          <a:xfrm>
            <a:off x="5541169" y="5630866"/>
            <a:ext cx="115371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চিত্র-২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483" name="TextBox 237"/>
          <p:cNvSpPr txBox="1">
            <a:spLocks noChangeArrowheads="1"/>
          </p:cNvSpPr>
          <p:nvPr/>
        </p:nvSpPr>
        <p:spPr bwMode="auto">
          <a:xfrm>
            <a:off x="7717631" y="5602291"/>
            <a:ext cx="115371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চিত্র-৩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1" name="Freeform 240"/>
          <p:cNvSpPr/>
          <p:nvPr/>
        </p:nvSpPr>
        <p:spPr>
          <a:xfrm>
            <a:off x="6096002" y="4775203"/>
            <a:ext cx="141685" cy="28575"/>
          </a:xfrm>
          <a:custGeom>
            <a:avLst/>
            <a:gdLst>
              <a:gd name="connsiteX0" fmla="*/ 0 w 188686"/>
              <a:gd name="connsiteY0" fmla="*/ 0 h 29029"/>
              <a:gd name="connsiteX1" fmla="*/ 188686 w 188686"/>
              <a:gd name="connsiteY1" fmla="*/ 29029 h 29029"/>
              <a:gd name="connsiteX2" fmla="*/ 188686 w 188686"/>
              <a:gd name="connsiteY2" fmla="*/ 29029 h 2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686" h="29029">
                <a:moveTo>
                  <a:pt x="0" y="0"/>
                </a:moveTo>
                <a:lnTo>
                  <a:pt x="188686" y="29029"/>
                </a:lnTo>
                <a:lnTo>
                  <a:pt x="188686" y="29029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9485" name="TextBox 241"/>
          <p:cNvSpPr txBox="1">
            <a:spLocks noChangeArrowheads="1"/>
          </p:cNvSpPr>
          <p:nvPr/>
        </p:nvSpPr>
        <p:spPr bwMode="auto">
          <a:xfrm>
            <a:off x="6041231" y="4411666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tx1"/>
                </a:solidFill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?</a:t>
            </a:r>
            <a:endParaRPr lang="en-US" dirty="0">
              <a:latin typeface="Shonar Bangla" panose="020B0502040204020203" pitchFamily="34" charset="0"/>
              <a:ea typeface="Calibri" panose="020F0502020204030204" pitchFamily="34" charset="0"/>
              <a:cs typeface="Shonar Bangla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96216" y="5602291"/>
            <a:ext cx="1635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চিত্র-১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029200" y="6858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দলীয়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কাজ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62474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1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0" dur="12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2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2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81" grpId="0" animBg="1"/>
      <p:bldP spid="19464" grpId="0"/>
      <p:bldP spid="19466" grpId="0"/>
      <p:bldP spid="198" grpId="0" animBg="1"/>
      <p:bldP spid="226" grpId="0" animBg="1"/>
      <p:bldP spid="19477" grpId="0"/>
      <p:bldP spid="19479" grpId="0"/>
      <p:bldP spid="19480" grpId="0"/>
      <p:bldP spid="19482" grpId="0"/>
      <p:bldP spid="19483" grpId="0"/>
      <p:bldP spid="1948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533401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1981201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আলোর প্রকৃতি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কেমন?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2819401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আলোর প্রতিফল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নের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সূত্র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বলো ।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3733801"/>
            <a:ext cx="521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দর্পণ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কত প্রকার ও কী কী ?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4648201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বক্রতার কেন্দ্র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বক্রতার ব্যাসার্ধ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মেরু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প্রধান অক্ষ, প্রধান  ফোকাস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কাকে বলে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43784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1219201"/>
            <a:ext cx="3777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1" y="3276600"/>
            <a:ext cx="8099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প্রতিফলনের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স্তব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উদাহরন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সংগ্রহ করবে -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01774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1600201" y="1456268"/>
            <a:ext cx="8978899" cy="5249333"/>
            <a:chOff x="0" y="1054100"/>
            <a:chExt cx="8978899" cy="3937000"/>
          </a:xfrm>
        </p:grpSpPr>
        <p:pic>
          <p:nvPicPr>
            <p:cNvPr id="4" name="Picture 3" descr="05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244600"/>
              <a:ext cx="4995333" cy="3746500"/>
            </a:xfrm>
            <a:prstGeom prst="rect">
              <a:avLst/>
            </a:prstGeom>
          </p:spPr>
        </p:pic>
        <p:pic>
          <p:nvPicPr>
            <p:cNvPr id="5" name="Picture 4" descr="5bd66edaf29e7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68506" y="1054100"/>
              <a:ext cx="3910393" cy="3771900"/>
            </a:xfrm>
            <a:prstGeom prst="rect">
              <a:avLst/>
            </a:prstGeom>
          </p:spPr>
        </p:pic>
      </p:grpSp>
      <p:sp>
        <p:nvSpPr>
          <p:cNvPr id="6" name="Title 1"/>
          <p:cNvSpPr txBox="1">
            <a:spLocks/>
          </p:cNvSpPr>
          <p:nvPr/>
        </p:nvSpPr>
        <p:spPr>
          <a:xfrm>
            <a:off x="1524000" y="0"/>
            <a:ext cx="9144000" cy="792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/>
            <a:r>
              <a:rPr lang="bn-IN" sz="103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80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এসো আমরা একে অপরের যেন ক্ষতি সাধন না করি।   </a:t>
            </a:r>
            <a:endParaRPr lang="en-US" sz="8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31301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1" y="685801"/>
            <a:ext cx="5980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AcadEref" pitchFamily="2" charset="0"/>
                <a:cs typeface="NikoshBAN" pitchFamily="2" charset="0"/>
              </a:rPr>
              <a:t>এবারে আমরা কিছু চিত্র দেখি</a:t>
            </a:r>
            <a:endParaRPr lang="en-US" sz="3600" dirty="0">
              <a:solidFill>
                <a:srgbClr val="002060"/>
              </a:solidFill>
              <a:latin typeface="AcadEref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331" y="1523998"/>
            <a:ext cx="2533094" cy="3448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05" y="1495990"/>
            <a:ext cx="2665043" cy="34769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880" y="1495990"/>
            <a:ext cx="2893639" cy="34769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2787" y="5607425"/>
            <a:ext cx="5980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চিত্র গুলি কী লক্ষ্য ক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রি 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1236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48001" y="4820336"/>
            <a:ext cx="1643903" cy="20376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24682"/>
            <a:ext cx="1600200" cy="1770918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3048000" y="2971801"/>
            <a:ext cx="679496" cy="18421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57401" y="2895600"/>
            <a:ext cx="1001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6801" y="5638800"/>
            <a:ext cx="1001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58200" y="3048000"/>
            <a:ext cx="1432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শিশু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3276601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আলোক রশ্মি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79" y="1062133"/>
            <a:ext cx="1850231" cy="18478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810000" y="2057400"/>
            <a:ext cx="5069258" cy="27432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10107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/>
      <p:bldP spid="21" grpId="0"/>
      <p:bldP spid="2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066800"/>
            <a:ext cx="4203969" cy="46489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4400" y="598307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দর্পন  </a:t>
            </a:r>
            <a:endParaRPr lang="en-US" sz="4800" b="1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066800"/>
            <a:ext cx="4419600" cy="463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9167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6816" y="2743201"/>
            <a:ext cx="8353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চিত্র গুলোতে কি দেখলাম?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8389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avoriteGoodnaturedAnkole-size_restrict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905000"/>
            <a:ext cx="5943601" cy="4114800"/>
          </a:xfrm>
          <a:prstGeom prst="rect">
            <a:avLst/>
          </a:prstGeom>
        </p:spPr>
      </p:pic>
      <p:pic>
        <p:nvPicPr>
          <p:cNvPr id="6" name="Picture 5" descr="INYv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1" y="1905000"/>
            <a:ext cx="5862839" cy="3691898"/>
          </a:xfrm>
          <a:prstGeom prst="rect">
            <a:avLst/>
          </a:prstGeom>
        </p:spPr>
      </p:pic>
      <p:pic>
        <p:nvPicPr>
          <p:cNvPr id="7" name="Picture 6" descr="l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1905000"/>
            <a:ext cx="4953000" cy="3880904"/>
          </a:xfrm>
          <a:prstGeom prst="rect">
            <a:avLst/>
          </a:prstGeom>
        </p:spPr>
      </p:pic>
      <p:pic>
        <p:nvPicPr>
          <p:cNvPr id="8" name="Picture 7" descr="Mirror-Fla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1905000"/>
            <a:ext cx="4953000" cy="3886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39007" y="609600"/>
            <a:ext cx="4255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002060"/>
                </a:solidFill>
                <a:latin typeface="AcadEref" pitchFamily="2" charset="0"/>
                <a:cs typeface="NikoshBAN" pitchFamily="2" charset="0"/>
              </a:rPr>
              <a:t>আজকের পাঠ</a:t>
            </a:r>
            <a:endParaRPr lang="en-US" sz="5400" b="1" dirty="0">
              <a:solidFill>
                <a:srgbClr val="002060"/>
              </a:solidFill>
              <a:latin typeface="AcadEref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4724401"/>
            <a:ext cx="6797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7030A0"/>
                </a:solidFill>
                <a:latin typeface="AcadEref" pitchFamily="2" charset="0"/>
                <a:cs typeface="NikoshBAN" pitchFamily="2" charset="0"/>
              </a:rPr>
              <a:t>আলোর প্রতিফলন</a:t>
            </a:r>
            <a:endParaRPr lang="en-US" sz="6000" b="1" dirty="0">
              <a:solidFill>
                <a:srgbClr val="7030A0"/>
              </a:solidFill>
              <a:latin typeface="AcadEref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12869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609601"/>
            <a:ext cx="5029200" cy="120032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133600"/>
            <a:ext cx="9144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™</a:t>
            </a:r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আলোর প্রকৃতি  কি তা বলতে পারবে</a:t>
            </a:r>
          </a:p>
          <a:p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™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আলোর প্রতিফলন সূত্র ব্যাখ্যা করতে পারবে।</a:t>
            </a:r>
          </a:p>
          <a:p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™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দর্পণের প্রকারভেদ</a:t>
            </a:r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ব্যবহার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করতে</a:t>
            </a:r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™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গোলীয় দর্পণের বিভিন্ন অংশ বর্ণনা করতে পারবে।</a:t>
            </a:r>
            <a:endParaRPr lang="bn-IN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™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বক্রতার কেন্দ্র, বক্রতার ব্যাসার্ধ, মেরু, প্রধান অক্ষ, </a:t>
            </a:r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	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প্রধান  ফোকাস ব্যাখ্যা করতে পারবে।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83467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143000"/>
            <a:ext cx="3886200" cy="838200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AcadEref" pitchFamily="2" charset="0"/>
                <a:cs typeface="NikoshBAN" pitchFamily="2" charset="0"/>
              </a:rPr>
              <a:t>আলোর প্রকৃতি</a:t>
            </a:r>
            <a:endParaRPr lang="en-US" sz="3600" dirty="0">
              <a:solidFill>
                <a:srgbClr val="002060"/>
              </a:solidFill>
              <a:latin typeface="AcadEref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914400"/>
            <a:ext cx="4969565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2514600"/>
            <a:ext cx="9144000" cy="434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AcadEref" pitchFamily="2" charset="0"/>
                <a:cs typeface="NikoshBAN" pitchFamily="2" charset="0"/>
              </a:rPr>
              <a:t>১।</a:t>
            </a:r>
            <a:r>
              <a:rPr lang="bn-IN" sz="3600" dirty="0">
                <a:solidFill>
                  <a:srgbClr val="7030A0"/>
                </a:solidFill>
                <a:latin typeface="AcadEref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AcadEref" pitchFamily="2" charset="0"/>
                <a:cs typeface="NikoshBAN" pitchFamily="2" charset="0"/>
              </a:rPr>
              <a:t>আলো স্বচ্ছ সমসত্ব মাধ্যমে আলো সরলপথে  চলে।</a:t>
            </a:r>
            <a:r>
              <a:rPr lang="en-US" sz="3600" dirty="0">
                <a:solidFill>
                  <a:srgbClr val="7030A0"/>
                </a:solidFill>
                <a:latin typeface="AcadEref" pitchFamily="2" charset="0"/>
                <a:cs typeface="NikoshBAN" pitchFamily="2" charset="0"/>
              </a:rPr>
              <a:t> </a:t>
            </a:r>
          </a:p>
          <a:p>
            <a:r>
              <a:rPr lang="bn-BD" sz="3600" dirty="0">
                <a:solidFill>
                  <a:srgbClr val="7030A0"/>
                </a:solidFill>
                <a:latin typeface="AcadEref" pitchFamily="2" charset="0"/>
                <a:cs typeface="NikoshBAN" pitchFamily="2" charset="0"/>
              </a:rPr>
              <a:t>২।</a:t>
            </a:r>
            <a:r>
              <a:rPr lang="bn-IN" sz="3600" dirty="0">
                <a:solidFill>
                  <a:srgbClr val="7030A0"/>
                </a:solidFill>
                <a:latin typeface="AcadEref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AcadEref" pitchFamily="2" charset="0"/>
                <a:cs typeface="NikoshBAN" pitchFamily="2" charset="0"/>
              </a:rPr>
              <a:t>কোন নির্দিষ্ট মাধ্যমে আলো একটি নির্দিষ্ট বেগে চলে।</a:t>
            </a:r>
          </a:p>
          <a:p>
            <a:r>
              <a:rPr lang="bn-BD" sz="3600" dirty="0">
                <a:solidFill>
                  <a:srgbClr val="7030A0"/>
                </a:solidFill>
                <a:latin typeface="AcadEref" pitchFamily="2" charset="0"/>
                <a:cs typeface="NikoshBAN" pitchFamily="2" charset="0"/>
              </a:rPr>
              <a:t>৩।</a:t>
            </a:r>
            <a:r>
              <a:rPr lang="bn-IN" sz="3600" dirty="0">
                <a:solidFill>
                  <a:srgbClr val="7030A0"/>
                </a:solidFill>
                <a:latin typeface="AcadEref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AcadEref" pitchFamily="2" charset="0"/>
                <a:cs typeface="NikoshBAN" pitchFamily="2" charset="0"/>
              </a:rPr>
              <a:t>আলো প্রতিফলন,প্রতিসরন, ব্যতিচার, অপবর্তন সমবর্তন </a:t>
            </a:r>
            <a:r>
              <a:rPr lang="bn-IN" sz="3600" dirty="0">
                <a:solidFill>
                  <a:srgbClr val="7030A0"/>
                </a:solidFill>
                <a:latin typeface="AcadEref" pitchFamily="2" charset="0"/>
                <a:cs typeface="NikoshBAN" pitchFamily="2" charset="0"/>
              </a:rPr>
              <a:t> 	</a:t>
            </a:r>
            <a:r>
              <a:rPr lang="bn-BD" sz="3600" dirty="0">
                <a:solidFill>
                  <a:srgbClr val="7030A0"/>
                </a:solidFill>
                <a:latin typeface="AcadEref" pitchFamily="2" charset="0"/>
                <a:cs typeface="NikoshBAN" pitchFamily="2" charset="0"/>
              </a:rPr>
              <a:t>ঘটে।</a:t>
            </a:r>
          </a:p>
          <a:p>
            <a:r>
              <a:rPr lang="bn-BD" sz="3600" dirty="0">
                <a:solidFill>
                  <a:srgbClr val="7030A0"/>
                </a:solidFill>
                <a:latin typeface="AcadEref" pitchFamily="2" charset="0"/>
                <a:cs typeface="NikoshBAN" pitchFamily="2" charset="0"/>
              </a:rPr>
              <a:t>৪।</a:t>
            </a:r>
            <a:r>
              <a:rPr lang="bn-IN" sz="3600" dirty="0">
                <a:solidFill>
                  <a:srgbClr val="7030A0"/>
                </a:solidFill>
                <a:latin typeface="AcadEref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AcadEref" pitchFamily="2" charset="0"/>
                <a:cs typeface="NikoshBAN" pitchFamily="2" charset="0"/>
              </a:rPr>
              <a:t>আলো তরঙ্গ কনার ন্যায় আচরন করে</a:t>
            </a:r>
            <a:endParaRPr lang="en-US" sz="3600" dirty="0">
              <a:solidFill>
                <a:srgbClr val="7030A0"/>
              </a:solidFill>
              <a:latin typeface="AcadEref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36790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477</Words>
  <Application>Microsoft Office PowerPoint</Application>
  <PresentationFormat>Widescreen</PresentationFormat>
  <Paragraphs>105</Paragraphs>
  <Slides>28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AcadEref</vt:lpstr>
      <vt:lpstr>Arial</vt:lpstr>
      <vt:lpstr>Calibri</vt:lpstr>
      <vt:lpstr>Calibri Light</vt:lpstr>
      <vt:lpstr>NikoshBAN</vt:lpstr>
      <vt:lpstr>Shonar Bangla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আলো কোন স্বচ্ছ মাধ্যমের ভিতর দিয়ে যাওয়ার সময় অন্য কোন মাধ্যমে বাধা পেলে দুই মাধ্যমের বিভেদতল থেকে কিছু পরিমাণ আলো আগের মাধ্যমে ফিরে আসে, এ ঘটনাকে আলোর প্রতিফলন বলে।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কয়েকটি উল্লেখ্য সংজ্ঞা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SunMoon Computer</dc:creator>
  <cp:lastModifiedBy>SunMoon Computer</cp:lastModifiedBy>
  <cp:revision>2</cp:revision>
  <dcterms:created xsi:type="dcterms:W3CDTF">2019-12-25T15:33:51Z</dcterms:created>
  <dcterms:modified xsi:type="dcterms:W3CDTF">2019-12-25T15:35:19Z</dcterms:modified>
</cp:coreProperties>
</file>