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624" r:id="rId1"/>
  </p:sldMasterIdLst>
  <p:notesMasterIdLst>
    <p:notesMasterId r:id="rId24"/>
  </p:notesMasterIdLst>
  <p:sldIdLst>
    <p:sldId id="479" r:id="rId2"/>
    <p:sldId id="397" r:id="rId3"/>
    <p:sldId id="491" r:id="rId4"/>
    <p:sldId id="454" r:id="rId5"/>
    <p:sldId id="458" r:id="rId6"/>
    <p:sldId id="494" r:id="rId7"/>
    <p:sldId id="469" r:id="rId8"/>
    <p:sldId id="470" r:id="rId9"/>
    <p:sldId id="455" r:id="rId10"/>
    <p:sldId id="465" r:id="rId11"/>
    <p:sldId id="463" r:id="rId12"/>
    <p:sldId id="477" r:id="rId13"/>
    <p:sldId id="466" r:id="rId14"/>
    <p:sldId id="467" r:id="rId15"/>
    <p:sldId id="468" r:id="rId16"/>
    <p:sldId id="487" r:id="rId17"/>
    <p:sldId id="493" r:id="rId18"/>
    <p:sldId id="474" r:id="rId19"/>
    <p:sldId id="485" r:id="rId20"/>
    <p:sldId id="490" r:id="rId21"/>
    <p:sldId id="488" r:id="rId22"/>
    <p:sldId id="480" r:id="rId23"/>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3C1"/>
    <a:srgbClr val="C7EA46"/>
    <a:srgbClr val="8DF088"/>
    <a:srgbClr val="8EFB51"/>
    <a:srgbClr val="003300"/>
    <a:srgbClr val="1A9E27"/>
    <a:srgbClr val="CCCC00"/>
    <a:srgbClr val="00FF00"/>
    <a:srgbClr val="6D80DF"/>
    <a:srgbClr val="767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1" autoAdjust="0"/>
    <p:restoredTop sz="94162" autoAdjust="0"/>
  </p:normalViewPr>
  <p:slideViewPr>
    <p:cSldViewPr snapToGrid="0">
      <p:cViewPr varScale="1">
        <p:scale>
          <a:sx n="67" d="100"/>
          <a:sy n="67" d="100"/>
        </p:scale>
        <p:origin x="384"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CB8F4D4-DB5A-4061-9C66-9B0D76175296}" type="datetimeFigureOut">
              <a:rPr lang="en-US" smtClean="0"/>
              <a:t>12/26/2019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8E8B4-14B4-44D4-A15D-E309086693A6}" type="slidenum">
              <a:rPr lang="en-US" smtClean="0"/>
              <a:t>‹#›</a:t>
            </a:fld>
            <a:endParaRPr lang="en-US"/>
          </a:p>
        </p:txBody>
      </p:sp>
    </p:spTree>
    <p:extLst>
      <p:ext uri="{BB962C8B-B14F-4D97-AF65-F5344CB8AC3E}">
        <p14:creationId xmlns:p14="http://schemas.microsoft.com/office/powerpoint/2010/main" val="416128911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match the answer in the next slide.</a:t>
            </a:r>
            <a:endParaRPr lang="en-US" dirty="0"/>
          </a:p>
        </p:txBody>
      </p:sp>
      <p:sp>
        <p:nvSpPr>
          <p:cNvPr id="4" name="Slide Number Placeholder 3"/>
          <p:cNvSpPr>
            <a:spLocks noGrp="1"/>
          </p:cNvSpPr>
          <p:nvPr>
            <p:ph type="sldNum" sz="quarter" idx="10"/>
          </p:nvPr>
        </p:nvSpPr>
        <p:spPr/>
        <p:txBody>
          <a:bodyPr/>
          <a:lstStyle/>
          <a:p>
            <a:fld id="{A538E8B4-14B4-44D4-A15D-E309086693A6}" type="slidenum">
              <a:rPr lang="en-US" smtClean="0"/>
              <a:t>21</a:t>
            </a:fld>
            <a:endParaRPr lang="en-US"/>
          </a:p>
        </p:txBody>
      </p:sp>
    </p:spTree>
    <p:extLst>
      <p:ext uri="{BB962C8B-B14F-4D97-AF65-F5344CB8AC3E}">
        <p14:creationId xmlns:p14="http://schemas.microsoft.com/office/powerpoint/2010/main" val="246984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8E8B4-14B4-44D4-A15D-E309086693A6}" type="slidenum">
              <a:rPr lang="en-US" smtClean="0"/>
              <a:t>22</a:t>
            </a:fld>
            <a:endParaRPr lang="en-US"/>
          </a:p>
        </p:txBody>
      </p:sp>
    </p:spTree>
    <p:extLst>
      <p:ext uri="{BB962C8B-B14F-4D97-AF65-F5344CB8AC3E}">
        <p14:creationId xmlns:p14="http://schemas.microsoft.com/office/powerpoint/2010/main" val="1276149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12/26/2019</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4181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1947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16251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61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35336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190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604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185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94585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0190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61BEF0D-F0BB-DE4B-95CE-6DB70DBA9567}" type="datetimeFigureOut">
              <a:rPr lang="en-US" smtClean="0"/>
              <a:pPr/>
              <a:t>12/26/2019</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6174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61BEF0D-F0BB-DE4B-95CE-6DB70DBA9567}" type="datetimeFigureOut">
              <a:rPr lang="en-US" smtClean="0"/>
              <a:pPr/>
              <a:t>12/26/2019</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7296228"/>
      </p:ext>
    </p:extLst>
  </p:cSld>
  <p:clrMap bg1="lt1" tx1="dk1" bg2="lt2" tx2="dk2" accent1="accent1" accent2="accent2" accent3="accent3" accent4="accent4" accent5="accent5" accent6="accent6" hlink="hlink" folHlink="folHlink"/>
  <p:sldLayoutIdLst>
    <p:sldLayoutId id="2147485625" r:id="rId1"/>
    <p:sldLayoutId id="2147485626" r:id="rId2"/>
    <p:sldLayoutId id="2147485627" r:id="rId3"/>
    <p:sldLayoutId id="2147485628" r:id="rId4"/>
    <p:sldLayoutId id="2147485629" r:id="rId5"/>
    <p:sldLayoutId id="2147485630" r:id="rId6"/>
    <p:sldLayoutId id="2147485631" r:id="rId7"/>
    <p:sldLayoutId id="2147485632" r:id="rId8"/>
    <p:sldLayoutId id="2147485633" r:id="rId9"/>
    <p:sldLayoutId id="2147485634" r:id="rId10"/>
    <p:sldLayoutId id="214748563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learnenglish.britishcouncil.org/english-grammar-reference/talking-about-past" TargetMode="Externa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2" name="Rectangle 1"/>
          <p:cNvSpPr/>
          <p:nvPr/>
        </p:nvSpPr>
        <p:spPr>
          <a:xfrm>
            <a:off x="157163" y="171450"/>
            <a:ext cx="11830050" cy="6515100"/>
          </a:xfrm>
          <a:prstGeom prst="rect">
            <a:avLst/>
          </a:prstGeom>
          <a:solidFill>
            <a:schemeClr val="bg1"/>
          </a:solidFill>
          <a:ln w="254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681" y="1731458"/>
            <a:ext cx="3529014" cy="3395084"/>
          </a:xfrm>
          <a:prstGeom prst="rect">
            <a:avLst/>
          </a:prstGeom>
        </p:spPr>
      </p:pic>
    </p:spTree>
    <p:extLst>
      <p:ext uri="{BB962C8B-B14F-4D97-AF65-F5344CB8AC3E}">
        <p14:creationId xmlns:p14="http://schemas.microsoft.com/office/powerpoint/2010/main" val="41419274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28588" y="157163"/>
            <a:ext cx="11930061" cy="6557961"/>
          </a:xfrm>
          <a:prstGeom prst="roundRect">
            <a:avLst/>
          </a:prstGeom>
          <a:solidFill>
            <a:schemeClr val="bg1"/>
          </a:solidFill>
          <a:ln w="34925">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u="sng" dirty="0" smtClean="0">
                <a:solidFill>
                  <a:schemeClr val="tx1"/>
                </a:solidFill>
              </a:rPr>
              <a:t>Past Continuous</a:t>
            </a:r>
          </a:p>
          <a:p>
            <a:r>
              <a:rPr lang="en-US" sz="3200" dirty="0" smtClean="0">
                <a:solidFill>
                  <a:schemeClr val="tx1"/>
                </a:solidFill>
              </a:rPr>
              <a:t>We </a:t>
            </a:r>
            <a:r>
              <a:rPr lang="en-US" sz="3200" dirty="0">
                <a:solidFill>
                  <a:schemeClr val="tx1"/>
                </a:solidFill>
              </a:rPr>
              <a:t>use the </a:t>
            </a:r>
            <a:r>
              <a:rPr lang="en-US" sz="3200" b="1" u="sng" dirty="0">
                <a:solidFill>
                  <a:schemeClr val="tx1"/>
                </a:solidFill>
              </a:rPr>
              <a:t>past continuous </a:t>
            </a:r>
            <a:r>
              <a:rPr lang="en-US" sz="3200" dirty="0">
                <a:solidFill>
                  <a:schemeClr val="tx1"/>
                </a:solidFill>
              </a:rPr>
              <a:t>to talk about the </a:t>
            </a:r>
            <a:r>
              <a:rPr lang="en-US" sz="3200" b="1" u="sng" dirty="0" smtClean="0">
                <a:solidFill>
                  <a:schemeClr val="tx1"/>
                </a:solidFill>
                <a:hlinkClick r:id="rId2"/>
              </a:rPr>
              <a:t>past</a:t>
            </a:r>
            <a:r>
              <a:rPr lang="en-US" sz="3200" b="1" u="sng" dirty="0">
                <a:solidFill>
                  <a:schemeClr val="tx1"/>
                </a:solidFill>
              </a:rPr>
              <a:t> </a:t>
            </a:r>
            <a:r>
              <a:rPr lang="en-US" sz="3200" b="1" u="sng" dirty="0" smtClean="0">
                <a:solidFill>
                  <a:schemeClr val="tx1"/>
                </a:solidFill>
              </a:rPr>
              <a:t>for </a:t>
            </a:r>
            <a:r>
              <a:rPr lang="en-US" sz="3200" b="1" u="sng" dirty="0">
                <a:solidFill>
                  <a:schemeClr val="tx1"/>
                </a:solidFill>
              </a:rPr>
              <a:t>something </a:t>
            </a:r>
            <a:r>
              <a:rPr lang="en-US" sz="3200" dirty="0">
                <a:solidFill>
                  <a:schemeClr val="tx1"/>
                </a:solidFill>
              </a:rPr>
              <a:t>which </a:t>
            </a:r>
            <a:r>
              <a:rPr lang="en-US" sz="3200" b="1" u="sng" dirty="0">
                <a:solidFill>
                  <a:schemeClr val="tx1"/>
                </a:solidFill>
              </a:rPr>
              <a:t>happened</a:t>
            </a:r>
            <a:r>
              <a:rPr lang="en-US" sz="3200" u="sng" dirty="0">
                <a:solidFill>
                  <a:schemeClr val="tx1"/>
                </a:solidFill>
              </a:rPr>
              <a:t> </a:t>
            </a:r>
            <a:r>
              <a:rPr lang="en-US" sz="3200" b="1" dirty="0">
                <a:solidFill>
                  <a:schemeClr val="tx1"/>
                </a:solidFill>
              </a:rPr>
              <a:t>before and after</a:t>
            </a:r>
            <a:r>
              <a:rPr lang="en-US" sz="3200" dirty="0">
                <a:solidFill>
                  <a:schemeClr val="tx1"/>
                </a:solidFill>
              </a:rPr>
              <a:t> </a:t>
            </a:r>
            <a:r>
              <a:rPr lang="en-US" sz="3200" b="1" u="sng" dirty="0">
                <a:solidFill>
                  <a:schemeClr val="tx1"/>
                </a:solidFill>
              </a:rPr>
              <a:t>another action</a:t>
            </a:r>
            <a:r>
              <a:rPr lang="en-US" sz="3200" dirty="0">
                <a:solidFill>
                  <a:schemeClr val="tx1"/>
                </a:solidFill>
              </a:rPr>
              <a:t>:</a:t>
            </a:r>
          </a:p>
          <a:p>
            <a:endParaRPr lang="en-US" sz="2400" i="1" dirty="0" smtClean="0">
              <a:solidFill>
                <a:schemeClr val="tx1"/>
              </a:solidFill>
            </a:endParaRPr>
          </a:p>
          <a:p>
            <a:endParaRPr lang="en-US" sz="2400" i="1" dirty="0">
              <a:solidFill>
                <a:schemeClr val="tx1"/>
              </a:solidFill>
            </a:endParaRPr>
          </a:p>
          <a:p>
            <a:r>
              <a:rPr lang="en-US" sz="3200" i="1" dirty="0" smtClean="0">
                <a:solidFill>
                  <a:schemeClr val="tx1"/>
                </a:solidFill>
              </a:rPr>
              <a:t>The </a:t>
            </a:r>
            <a:r>
              <a:rPr lang="en-US" sz="3200" i="1" dirty="0">
                <a:solidFill>
                  <a:schemeClr val="tx1"/>
                </a:solidFill>
              </a:rPr>
              <a:t>children </a:t>
            </a:r>
            <a:r>
              <a:rPr lang="en-US" sz="3200" b="1" i="1" dirty="0">
                <a:solidFill>
                  <a:schemeClr val="tx1"/>
                </a:solidFill>
              </a:rPr>
              <a:t>were doing</a:t>
            </a:r>
            <a:r>
              <a:rPr lang="en-US" sz="3200" i="1" dirty="0">
                <a:solidFill>
                  <a:schemeClr val="tx1"/>
                </a:solidFill>
              </a:rPr>
              <a:t> their homework </a:t>
            </a:r>
            <a:endParaRPr lang="en-US" sz="3200" i="1" dirty="0" smtClean="0">
              <a:solidFill>
                <a:schemeClr val="tx1"/>
              </a:solidFill>
            </a:endParaRPr>
          </a:p>
          <a:p>
            <a:r>
              <a:rPr lang="en-US" sz="3200" b="1" i="1" dirty="0" smtClean="0">
                <a:solidFill>
                  <a:schemeClr val="tx1"/>
                </a:solidFill>
              </a:rPr>
              <a:t>when</a:t>
            </a:r>
            <a:r>
              <a:rPr lang="en-US" sz="3200" i="1" dirty="0">
                <a:solidFill>
                  <a:schemeClr val="tx1"/>
                </a:solidFill>
              </a:rPr>
              <a:t> </a:t>
            </a:r>
            <a:r>
              <a:rPr lang="en-US" sz="3200" b="1" i="1" dirty="0">
                <a:solidFill>
                  <a:schemeClr val="tx1"/>
                </a:solidFill>
              </a:rPr>
              <a:t>I got home</a:t>
            </a:r>
            <a:r>
              <a:rPr lang="en-US" sz="3200" i="1" dirty="0">
                <a:solidFill>
                  <a:schemeClr val="tx1"/>
                </a:solidFill>
              </a:rPr>
              <a:t>.</a:t>
            </a:r>
            <a:endParaRPr lang="en-US" sz="3200" dirty="0">
              <a:solidFill>
                <a:schemeClr val="tx1"/>
              </a:solidFill>
            </a:endParaRPr>
          </a:p>
          <a:p>
            <a:endParaRPr lang="en-US" sz="2400" dirty="0" smtClean="0">
              <a:solidFill>
                <a:schemeClr val="tx1"/>
              </a:solidFill>
            </a:endParaRPr>
          </a:p>
          <a:p>
            <a:endParaRPr lang="en-US" sz="2400" dirty="0" smtClean="0">
              <a:solidFill>
                <a:schemeClr val="tx1"/>
              </a:solidFill>
            </a:endParaRPr>
          </a:p>
          <a:p>
            <a:r>
              <a:rPr lang="en-US" sz="3200" dirty="0" smtClean="0">
                <a:solidFill>
                  <a:schemeClr val="tx1"/>
                </a:solidFill>
              </a:rPr>
              <a:t>for </a:t>
            </a:r>
            <a:r>
              <a:rPr lang="en-US" sz="3200" dirty="0">
                <a:solidFill>
                  <a:schemeClr val="tx1"/>
                </a:solidFill>
              </a:rPr>
              <a:t>something that </a:t>
            </a:r>
            <a:r>
              <a:rPr lang="en-US" sz="3200" b="1" dirty="0">
                <a:solidFill>
                  <a:schemeClr val="tx1"/>
                </a:solidFill>
              </a:rPr>
              <a:t>happened before </a:t>
            </a:r>
            <a:endParaRPr lang="en-US" sz="3200" b="1" dirty="0" smtClean="0">
              <a:solidFill>
                <a:schemeClr val="tx1"/>
              </a:solidFill>
            </a:endParaRPr>
          </a:p>
          <a:p>
            <a:r>
              <a:rPr lang="en-US" sz="3200" b="1" dirty="0" smtClean="0">
                <a:solidFill>
                  <a:schemeClr val="tx1"/>
                </a:solidFill>
              </a:rPr>
              <a:t>and</a:t>
            </a:r>
            <a:r>
              <a:rPr lang="en-US" sz="3200" b="1" dirty="0">
                <a:solidFill>
                  <a:schemeClr val="tx1"/>
                </a:solidFill>
              </a:rPr>
              <a:t> after</a:t>
            </a:r>
            <a:r>
              <a:rPr lang="en-US" sz="3200" dirty="0">
                <a:solidFill>
                  <a:schemeClr val="tx1"/>
                </a:solidFill>
              </a:rPr>
              <a:t> </a:t>
            </a:r>
            <a:r>
              <a:rPr lang="en-US" sz="3200" b="1" u="sng" dirty="0">
                <a:solidFill>
                  <a:schemeClr val="tx1"/>
                </a:solidFill>
              </a:rPr>
              <a:t>a specific time</a:t>
            </a:r>
            <a:r>
              <a:rPr lang="en-US" sz="3200" dirty="0">
                <a:solidFill>
                  <a:schemeClr val="tx1"/>
                </a:solidFill>
              </a:rPr>
              <a:t>:</a:t>
            </a:r>
          </a:p>
          <a:p>
            <a:endParaRPr lang="en-US" sz="3200" i="1" dirty="0" smtClean="0">
              <a:solidFill>
                <a:schemeClr val="tx1"/>
              </a:solidFill>
            </a:endParaRPr>
          </a:p>
          <a:p>
            <a:r>
              <a:rPr lang="en-US" sz="3200" i="1" dirty="0" smtClean="0">
                <a:solidFill>
                  <a:schemeClr val="tx1"/>
                </a:solidFill>
              </a:rPr>
              <a:t>It </a:t>
            </a:r>
            <a:r>
              <a:rPr lang="en-US" sz="3200" i="1" dirty="0">
                <a:solidFill>
                  <a:schemeClr val="tx1"/>
                </a:solidFill>
              </a:rPr>
              <a:t>was </a:t>
            </a:r>
            <a:r>
              <a:rPr lang="en-US" sz="3200" b="1" i="1" u="sng" dirty="0">
                <a:solidFill>
                  <a:schemeClr val="tx1"/>
                </a:solidFill>
              </a:rPr>
              <a:t>eight o'clock</a:t>
            </a:r>
            <a:r>
              <a:rPr lang="en-US" sz="3200" i="1" dirty="0">
                <a:solidFill>
                  <a:schemeClr val="tx1"/>
                </a:solidFill>
              </a:rPr>
              <a:t>. I </a:t>
            </a:r>
            <a:r>
              <a:rPr lang="en-US" sz="3200" b="1" i="1" dirty="0">
                <a:solidFill>
                  <a:schemeClr val="tx1"/>
                </a:solidFill>
              </a:rPr>
              <a:t>was writing</a:t>
            </a:r>
            <a:r>
              <a:rPr lang="en-US" sz="3200" i="1" dirty="0">
                <a:solidFill>
                  <a:schemeClr val="tx1"/>
                </a:solidFill>
              </a:rPr>
              <a:t> a letter</a:t>
            </a:r>
            <a:r>
              <a:rPr lang="en-US" sz="3200" i="1" dirty="0" smtClean="0">
                <a:solidFill>
                  <a:schemeClr val="tx1"/>
                </a:solidFill>
              </a:rPr>
              <a:t>.</a:t>
            </a:r>
            <a:endParaRPr lang="en-US" sz="32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8275" y="1871664"/>
            <a:ext cx="2709861" cy="1971674"/>
          </a:xfrm>
          <a:prstGeom prst="rect">
            <a:avLst/>
          </a:prstGeom>
          <a:ln w="3810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251" y="4029074"/>
            <a:ext cx="2909886" cy="2100264"/>
          </a:xfrm>
          <a:prstGeom prst="rect">
            <a:avLst/>
          </a:prstGeom>
          <a:ln w="41275">
            <a:solidFill>
              <a:schemeClr val="tx1"/>
            </a:solidFill>
          </a:ln>
        </p:spPr>
      </p:pic>
    </p:spTree>
    <p:extLst>
      <p:ext uri="{BB962C8B-B14F-4D97-AF65-F5344CB8AC3E}">
        <p14:creationId xmlns:p14="http://schemas.microsoft.com/office/powerpoint/2010/main" val="3755789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wedge">
                                      <p:cBhvr>
                                        <p:cTn id="7" dur="2000"/>
                                        <p:tgtEl>
                                          <p:spTgt spid="10">
                                            <p:txEl>
                                              <p:pRg st="4" end="4"/>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10">
                                            <p:txEl>
                                              <p:pRg st="5" end="5"/>
                                            </p:txEl>
                                          </p:spTgt>
                                        </p:tgtEl>
                                        <p:attrNameLst>
                                          <p:attrName>style.visibility</p:attrName>
                                        </p:attrNameLst>
                                      </p:cBhvr>
                                      <p:to>
                                        <p:strVal val="visible"/>
                                      </p:to>
                                    </p:set>
                                    <p:animEffect transition="in" filter="wedge">
                                      <p:cBhvr>
                                        <p:cTn id="10" dur="2000"/>
                                        <p:tgtEl>
                                          <p:spTgt spid="10">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0">
                                            <p:txEl>
                                              <p:pRg st="11" end="11"/>
                                            </p:txEl>
                                          </p:spTgt>
                                        </p:tgtEl>
                                        <p:attrNameLst>
                                          <p:attrName>style.visibility</p:attrName>
                                        </p:attrNameLst>
                                      </p:cBhvr>
                                      <p:to>
                                        <p:strVal val="visible"/>
                                      </p:to>
                                    </p:set>
                                    <p:animEffect transition="in" filter="wedge">
                                      <p:cBhvr>
                                        <p:cTn id="15" dur="2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85738" y="185738"/>
            <a:ext cx="11815762" cy="6500812"/>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u="sng" dirty="0" smtClean="0">
                <a:solidFill>
                  <a:schemeClr val="tx1"/>
                </a:solidFill>
              </a:rPr>
              <a:t>to </a:t>
            </a:r>
            <a:r>
              <a:rPr lang="en-US" sz="3200" u="sng" dirty="0">
                <a:solidFill>
                  <a:schemeClr val="tx1"/>
                </a:solidFill>
              </a:rPr>
              <a:t>show that </a:t>
            </a:r>
            <a:r>
              <a:rPr lang="en-US" sz="3200" b="1" u="sng" dirty="0">
                <a:solidFill>
                  <a:schemeClr val="tx1"/>
                </a:solidFill>
              </a:rPr>
              <a:t>something continued for some time</a:t>
            </a:r>
            <a:r>
              <a:rPr lang="en-US" sz="3200" u="sng" dirty="0">
                <a:solidFill>
                  <a:schemeClr val="tx1"/>
                </a:solidFill>
              </a:rPr>
              <a:t>:</a:t>
            </a:r>
          </a:p>
          <a:p>
            <a:endParaRPr lang="en-US" sz="3600" i="1" dirty="0" smtClean="0">
              <a:solidFill>
                <a:schemeClr val="tx1"/>
              </a:solidFill>
            </a:endParaRPr>
          </a:p>
          <a:p>
            <a:r>
              <a:rPr lang="en-US" sz="3200" i="1" dirty="0" smtClean="0">
                <a:solidFill>
                  <a:schemeClr val="tx1"/>
                </a:solidFill>
              </a:rPr>
              <a:t>My </a:t>
            </a:r>
            <a:r>
              <a:rPr lang="en-US" sz="3200" i="1" dirty="0">
                <a:solidFill>
                  <a:schemeClr val="tx1"/>
                </a:solidFill>
              </a:rPr>
              <a:t>head </a:t>
            </a:r>
            <a:r>
              <a:rPr lang="en-US" sz="3200" b="1" i="1" dirty="0">
                <a:solidFill>
                  <a:schemeClr val="tx1"/>
                </a:solidFill>
              </a:rPr>
              <a:t>was aching</a:t>
            </a:r>
            <a:r>
              <a:rPr lang="en-US" sz="3200" i="1" dirty="0">
                <a:solidFill>
                  <a:schemeClr val="tx1"/>
                </a:solidFill>
              </a:rPr>
              <a:t>.</a:t>
            </a:r>
            <a:br>
              <a:rPr lang="en-US" sz="3200" i="1" dirty="0">
                <a:solidFill>
                  <a:schemeClr val="tx1"/>
                </a:solidFill>
              </a:rPr>
            </a:br>
            <a:endParaRPr lang="en-US" sz="3200" i="1" dirty="0" smtClean="0">
              <a:solidFill>
                <a:schemeClr val="tx1"/>
              </a:solidFill>
            </a:endParaRPr>
          </a:p>
          <a:p>
            <a:endParaRPr lang="en-US" sz="3200" i="1" dirty="0">
              <a:solidFill>
                <a:schemeClr val="tx1"/>
              </a:solidFill>
            </a:endParaRPr>
          </a:p>
          <a:p>
            <a:r>
              <a:rPr lang="en-US" sz="3200" i="1" dirty="0" smtClean="0">
                <a:solidFill>
                  <a:schemeClr val="tx1"/>
                </a:solidFill>
              </a:rPr>
              <a:t>Everyone</a:t>
            </a:r>
            <a:r>
              <a:rPr lang="en-US" sz="3200" i="1" dirty="0">
                <a:solidFill>
                  <a:schemeClr val="tx1"/>
                </a:solidFill>
              </a:rPr>
              <a:t> </a:t>
            </a:r>
            <a:r>
              <a:rPr lang="en-US" sz="3200" b="1" i="1" dirty="0">
                <a:solidFill>
                  <a:schemeClr val="tx1"/>
                </a:solidFill>
              </a:rPr>
              <a:t>was shouting</a:t>
            </a:r>
            <a:r>
              <a:rPr lang="en-US" sz="3200" i="1" dirty="0">
                <a:solidFill>
                  <a:schemeClr val="tx1"/>
                </a:solidFill>
              </a:rPr>
              <a:t>.</a:t>
            </a:r>
            <a:endParaRPr lang="en-US" sz="3200" dirty="0">
              <a:solidFill>
                <a:schemeClr val="tx1"/>
              </a:solidFill>
            </a:endParaRPr>
          </a:p>
          <a:p>
            <a:pPr lvl="0"/>
            <a:endParaRPr lang="en-US" sz="3600" dirty="0" smtClean="0">
              <a:solidFill>
                <a:schemeClr val="tx1"/>
              </a:solidFill>
            </a:endParaRPr>
          </a:p>
          <a:p>
            <a:pPr lvl="0"/>
            <a:r>
              <a:rPr lang="en-US" sz="3200" u="sng" dirty="0" smtClean="0">
                <a:solidFill>
                  <a:schemeClr val="tx1"/>
                </a:solidFill>
              </a:rPr>
              <a:t>for </a:t>
            </a:r>
            <a:r>
              <a:rPr lang="en-US" sz="3200" u="sng" dirty="0">
                <a:solidFill>
                  <a:schemeClr val="tx1"/>
                </a:solidFill>
              </a:rPr>
              <a:t>something that </a:t>
            </a:r>
            <a:r>
              <a:rPr lang="en-US" sz="3200" b="1" u="sng" dirty="0">
                <a:solidFill>
                  <a:schemeClr val="tx1"/>
                </a:solidFill>
              </a:rPr>
              <a:t>happened again and again</a:t>
            </a:r>
            <a:r>
              <a:rPr lang="en-US" sz="3200" u="sng" dirty="0">
                <a:solidFill>
                  <a:schemeClr val="tx1"/>
                </a:solidFill>
              </a:rPr>
              <a:t>:</a:t>
            </a:r>
          </a:p>
          <a:p>
            <a:endParaRPr lang="en-US" sz="3200" i="1" u="sng" dirty="0" smtClean="0">
              <a:solidFill>
                <a:schemeClr val="tx1"/>
              </a:solidFill>
            </a:endParaRPr>
          </a:p>
          <a:p>
            <a:r>
              <a:rPr lang="en-US" sz="3200" i="1" dirty="0" smtClean="0">
                <a:solidFill>
                  <a:schemeClr val="tx1"/>
                </a:solidFill>
              </a:rPr>
              <a:t>They</a:t>
            </a:r>
            <a:r>
              <a:rPr lang="en-US" sz="3200" i="1" dirty="0">
                <a:solidFill>
                  <a:schemeClr val="tx1"/>
                </a:solidFill>
              </a:rPr>
              <a:t> </a:t>
            </a:r>
            <a:r>
              <a:rPr lang="en-US" sz="3200" b="1" i="1" dirty="0">
                <a:solidFill>
                  <a:schemeClr val="tx1"/>
                </a:solidFill>
              </a:rPr>
              <a:t>were always quarrelling</a:t>
            </a:r>
            <a:r>
              <a:rPr lang="en-US" sz="3200" i="1" dirty="0">
                <a:solidFill>
                  <a:schemeClr val="tx1"/>
                </a:solidFill>
              </a:rPr>
              <a:t>.</a:t>
            </a:r>
            <a:endParaRPr lang="en-US" sz="3200" dirty="0">
              <a:solidFill>
                <a:schemeClr val="tx1"/>
              </a:solidFill>
            </a:endParaRPr>
          </a:p>
          <a:p>
            <a:pPr algn="ctr"/>
            <a:endParaRPr lang="en-US" dirty="0" smtClean="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9674" y="2228850"/>
            <a:ext cx="2619375" cy="1909164"/>
          </a:xfrm>
          <a:prstGeom prst="rect">
            <a:avLst/>
          </a:prstGeom>
          <a:ln w="3810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0605" y="1428750"/>
            <a:ext cx="2457450" cy="153233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110" y="4590751"/>
            <a:ext cx="2928939" cy="1767187"/>
          </a:xfrm>
          <a:prstGeom prst="rect">
            <a:avLst/>
          </a:prstGeom>
        </p:spPr>
      </p:pic>
    </p:spTree>
    <p:extLst>
      <p:ext uri="{BB962C8B-B14F-4D97-AF65-F5344CB8AC3E}">
        <p14:creationId xmlns:p14="http://schemas.microsoft.com/office/powerpoint/2010/main" val="722839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plus(in)">
                                      <p:cBhvr>
                                        <p:cTn id="7" dur="2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wedge">
                                      <p:cBhvr>
                                        <p:cTn id="12" dur="20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animEffect transition="in" filter="wedge">
                                      <p:cBhvr>
                                        <p:cTn id="17"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3" name="Rectangle 2"/>
          <p:cNvSpPr/>
          <p:nvPr/>
        </p:nvSpPr>
        <p:spPr>
          <a:xfrm>
            <a:off x="228600" y="243771"/>
            <a:ext cx="11701463" cy="6357938"/>
          </a:xfrm>
          <a:prstGeom prst="rect">
            <a:avLst/>
          </a:prstGeom>
          <a:solidFill>
            <a:schemeClr val="bg1"/>
          </a:solidFill>
          <a:ln w="3175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p:nvSpPr>
        <p:spPr>
          <a:xfrm>
            <a:off x="4329333" y="368927"/>
            <a:ext cx="4061222" cy="753901"/>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altLang="en-US" sz="4400" b="1" i="1" u="sng" dirty="0" smtClean="0">
                <a:solidFill>
                  <a:schemeClr val="tx1"/>
                </a:solidFill>
                <a:latin typeface="Arial" panose="020B0604020202020204" pitchFamily="34" charset="0"/>
                <a:cs typeface="Arial" panose="020B0604020202020204" pitchFamily="34" charset="0"/>
              </a:rPr>
              <a:t>Pair work</a:t>
            </a:r>
            <a:endParaRPr lang="en-US" altLang="en-US" sz="4400" b="1" i="1" u="sng" dirty="0">
              <a:solidFill>
                <a:schemeClr val="tx1"/>
              </a:solidFill>
              <a:latin typeface="Arial" panose="020B0604020202020204" pitchFamily="34" charset="0"/>
              <a:cs typeface="Arial" panose="020B0604020202020204" pitchFamily="34" charset="0"/>
            </a:endParaRPr>
          </a:p>
        </p:txBody>
      </p:sp>
      <p:sp>
        <p:nvSpPr>
          <p:cNvPr id="50" name="Rectangle 49"/>
          <p:cNvSpPr/>
          <p:nvPr/>
        </p:nvSpPr>
        <p:spPr>
          <a:xfrm>
            <a:off x="6359944" y="2887654"/>
            <a:ext cx="4737498" cy="41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rial" panose="020B0604020202020204" pitchFamily="34" charset="0"/>
              </a:rPr>
              <a:t>He did not go to school yesterday.</a:t>
            </a:r>
            <a:endParaRPr lang="en-US" sz="2000" b="1" dirty="0">
              <a:solidFill>
                <a:schemeClr val="tx1"/>
              </a:solidFill>
              <a:latin typeface="Arial" panose="020B0604020202020204" pitchFamily="34" charset="0"/>
            </a:endParaRPr>
          </a:p>
        </p:txBody>
      </p:sp>
      <p:sp>
        <p:nvSpPr>
          <p:cNvPr id="51" name="Rectangle 50"/>
          <p:cNvSpPr/>
          <p:nvPr/>
        </p:nvSpPr>
        <p:spPr>
          <a:xfrm>
            <a:off x="352018" y="2887653"/>
            <a:ext cx="4506950" cy="410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rPr>
              <a:t>a</a:t>
            </a:r>
            <a:r>
              <a:rPr lang="en-US" sz="2000" b="1" dirty="0" smtClean="0">
                <a:solidFill>
                  <a:schemeClr val="tx1"/>
                </a:solidFill>
                <a:latin typeface="Arial" panose="020B0604020202020204" pitchFamily="34" charset="0"/>
              </a:rPr>
              <a:t>) He not (go) to school yesterday.</a:t>
            </a:r>
            <a:endParaRPr lang="en-US" sz="2000" b="1" dirty="0">
              <a:solidFill>
                <a:schemeClr val="tx1"/>
              </a:solidFill>
              <a:latin typeface="Arial" panose="020B0604020202020204" pitchFamily="34" charset="0"/>
            </a:endParaRPr>
          </a:p>
        </p:txBody>
      </p:sp>
      <p:sp>
        <p:nvSpPr>
          <p:cNvPr id="52" name="Rectangle 51"/>
          <p:cNvSpPr/>
          <p:nvPr/>
        </p:nvSpPr>
        <p:spPr>
          <a:xfrm>
            <a:off x="352016" y="3602648"/>
            <a:ext cx="4320776" cy="499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rPr>
              <a:t>b) </a:t>
            </a:r>
            <a:r>
              <a:rPr lang="en-US" sz="2000" b="1" dirty="0" smtClean="0">
                <a:solidFill>
                  <a:schemeClr val="tx1"/>
                </a:solidFill>
                <a:latin typeface="Arial" panose="020B0604020202020204" pitchFamily="34" charset="0"/>
              </a:rPr>
              <a:t>One of the boys (be) absent.</a:t>
            </a:r>
            <a:endParaRPr lang="en-US" sz="2000" b="1" dirty="0">
              <a:solidFill>
                <a:schemeClr val="tx1"/>
              </a:solidFill>
              <a:latin typeface="Arial" panose="020B0604020202020204" pitchFamily="34" charset="0"/>
            </a:endParaRPr>
          </a:p>
        </p:txBody>
      </p:sp>
      <p:sp>
        <p:nvSpPr>
          <p:cNvPr id="53" name="Rectangle 52"/>
          <p:cNvSpPr/>
          <p:nvPr/>
        </p:nvSpPr>
        <p:spPr>
          <a:xfrm>
            <a:off x="352017" y="4370132"/>
            <a:ext cx="4506951" cy="41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rPr>
              <a:t>c) </a:t>
            </a:r>
            <a:r>
              <a:rPr lang="en-US" sz="2000" b="1" dirty="0" smtClean="0">
                <a:solidFill>
                  <a:schemeClr val="tx1"/>
                </a:solidFill>
                <a:latin typeface="Arial" panose="020B0604020202020204" pitchFamily="34" charset="0"/>
              </a:rPr>
              <a:t>What you (eat) it last night?</a:t>
            </a:r>
            <a:endParaRPr lang="en-US" sz="2000" b="1" dirty="0">
              <a:solidFill>
                <a:schemeClr val="tx1"/>
              </a:solidFill>
              <a:latin typeface="Arial" panose="020B0604020202020204" pitchFamily="34" charset="0"/>
            </a:endParaRPr>
          </a:p>
        </p:txBody>
      </p:sp>
      <p:sp>
        <p:nvSpPr>
          <p:cNvPr id="54" name="Rectangle 53"/>
          <p:cNvSpPr/>
          <p:nvPr/>
        </p:nvSpPr>
        <p:spPr>
          <a:xfrm>
            <a:off x="352016" y="5119210"/>
            <a:ext cx="5902745" cy="52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rPr>
              <a:t>d) </a:t>
            </a:r>
            <a:r>
              <a:rPr lang="en-US" sz="2000" b="1" dirty="0" smtClean="0">
                <a:solidFill>
                  <a:schemeClr val="tx1"/>
                </a:solidFill>
                <a:latin typeface="Arial" panose="020B0604020202020204" pitchFamily="34" charset="0"/>
              </a:rPr>
              <a:t>I (study) for two hours before I went to sleep.</a:t>
            </a:r>
            <a:endParaRPr lang="en-US" sz="2000" b="1" dirty="0">
              <a:solidFill>
                <a:schemeClr val="tx1"/>
              </a:solidFill>
              <a:latin typeface="Arial" panose="020B0604020202020204" pitchFamily="34" charset="0"/>
            </a:endParaRPr>
          </a:p>
        </p:txBody>
      </p:sp>
      <p:sp>
        <p:nvSpPr>
          <p:cNvPr id="55" name="Rectangle 54"/>
          <p:cNvSpPr/>
          <p:nvPr/>
        </p:nvSpPr>
        <p:spPr>
          <a:xfrm>
            <a:off x="352016" y="6032148"/>
            <a:ext cx="4506952" cy="385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anose="020B0604020202020204" pitchFamily="34" charset="0"/>
              </a:rPr>
              <a:t>e) </a:t>
            </a:r>
            <a:r>
              <a:rPr lang="en-US" sz="2000" b="1" dirty="0" smtClean="0">
                <a:solidFill>
                  <a:schemeClr val="tx1"/>
                </a:solidFill>
                <a:latin typeface="Arial" panose="020B0604020202020204" pitchFamily="34" charset="0"/>
              </a:rPr>
              <a:t>He (play) every afternoon .</a:t>
            </a:r>
            <a:endParaRPr lang="en-US" sz="2000" b="1" dirty="0">
              <a:solidFill>
                <a:schemeClr val="tx1"/>
              </a:solidFill>
              <a:latin typeface="Arial" panose="020B0604020202020204" pitchFamily="34" charset="0"/>
            </a:endParaRPr>
          </a:p>
        </p:txBody>
      </p:sp>
      <p:sp>
        <p:nvSpPr>
          <p:cNvPr id="57" name="Rectangle 56"/>
          <p:cNvSpPr/>
          <p:nvPr/>
        </p:nvSpPr>
        <p:spPr>
          <a:xfrm>
            <a:off x="6378177" y="3602648"/>
            <a:ext cx="4250534" cy="499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rial" panose="020B0604020202020204" pitchFamily="34" charset="0"/>
              </a:rPr>
              <a:t>One of the boys was absent.</a:t>
            </a:r>
            <a:endParaRPr lang="en-US" sz="2000" b="1" dirty="0">
              <a:solidFill>
                <a:schemeClr val="tx1"/>
              </a:solidFill>
              <a:latin typeface="Arial" panose="020B0604020202020204" pitchFamily="34" charset="0"/>
            </a:endParaRPr>
          </a:p>
        </p:txBody>
      </p:sp>
      <p:sp>
        <p:nvSpPr>
          <p:cNvPr id="58" name="Rectangle 57"/>
          <p:cNvSpPr/>
          <p:nvPr/>
        </p:nvSpPr>
        <p:spPr>
          <a:xfrm>
            <a:off x="6378177" y="4370132"/>
            <a:ext cx="5007771" cy="415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rial" panose="020B0604020202020204" pitchFamily="34" charset="0"/>
              </a:rPr>
              <a:t>What did you eat last night?</a:t>
            </a:r>
            <a:endParaRPr lang="en-US" sz="2000" b="1" dirty="0">
              <a:solidFill>
                <a:schemeClr val="tx1"/>
              </a:solidFill>
              <a:latin typeface="Arial" panose="020B0604020202020204" pitchFamily="34" charset="0"/>
            </a:endParaRPr>
          </a:p>
        </p:txBody>
      </p:sp>
      <p:sp>
        <p:nvSpPr>
          <p:cNvPr id="59" name="Rectangle 58"/>
          <p:cNvSpPr/>
          <p:nvPr/>
        </p:nvSpPr>
        <p:spPr>
          <a:xfrm>
            <a:off x="6378177" y="5119210"/>
            <a:ext cx="5380436" cy="63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rial" panose="020B0604020202020204" pitchFamily="34" charset="0"/>
              </a:rPr>
              <a:t>I had studied for two hours before I went to sleep.</a:t>
            </a:r>
            <a:endParaRPr lang="en-US" sz="2000" b="1" dirty="0">
              <a:solidFill>
                <a:schemeClr val="tx1"/>
              </a:solidFill>
              <a:latin typeface="Arial" panose="020B0604020202020204" pitchFamily="34" charset="0"/>
            </a:endParaRPr>
          </a:p>
        </p:txBody>
      </p:sp>
      <p:sp>
        <p:nvSpPr>
          <p:cNvPr id="60" name="Rectangle 59"/>
          <p:cNvSpPr/>
          <p:nvPr/>
        </p:nvSpPr>
        <p:spPr>
          <a:xfrm>
            <a:off x="6378177" y="6052168"/>
            <a:ext cx="4989538" cy="385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rial" panose="020B0604020202020204" pitchFamily="34" charset="0"/>
              </a:rPr>
              <a:t>He would play every afternoon.</a:t>
            </a:r>
            <a:endParaRPr lang="en-US" sz="2000" b="1" dirty="0">
              <a:solidFill>
                <a:schemeClr val="tx1"/>
              </a:solidFill>
              <a:latin typeface="Arial" panose="020B0604020202020204" pitchFamily="34" charset="0"/>
            </a:endParaRPr>
          </a:p>
        </p:txBody>
      </p:sp>
      <p:sp>
        <p:nvSpPr>
          <p:cNvPr id="62" name="Rectangle 61"/>
          <p:cNvSpPr/>
          <p:nvPr/>
        </p:nvSpPr>
        <p:spPr>
          <a:xfrm rot="10800000" flipV="1">
            <a:off x="248876" y="1836243"/>
            <a:ext cx="6748872" cy="542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Use the right form of the following verbs.</a:t>
            </a:r>
            <a:endParaRPr lang="en-US" sz="2800" b="1" i="1" dirty="0">
              <a:solidFill>
                <a:schemeClr val="tx1"/>
              </a:solidFill>
            </a:endParaRPr>
          </a:p>
        </p:txBody>
      </p:sp>
      <p:sp>
        <p:nvSpPr>
          <p:cNvPr id="63" name="Rectangle 62"/>
          <p:cNvSpPr/>
          <p:nvPr/>
        </p:nvSpPr>
        <p:spPr>
          <a:xfrm>
            <a:off x="7241229" y="1974740"/>
            <a:ext cx="2974927" cy="471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rPr>
              <a:t>Answers</a:t>
            </a:r>
            <a:endParaRPr lang="en-US" sz="2800" b="1" i="1" dirty="0">
              <a:solidFill>
                <a:schemeClr val="tx1"/>
              </a:solidFill>
            </a:endParaRPr>
          </a:p>
        </p:txBody>
      </p:sp>
    </p:spTree>
    <p:extLst>
      <p:ext uri="{BB962C8B-B14F-4D97-AF65-F5344CB8AC3E}">
        <p14:creationId xmlns:p14="http://schemas.microsoft.com/office/powerpoint/2010/main" val="3714296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wedge">
                                      <p:cBhvr>
                                        <p:cTn id="7" dur="20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edge">
                                      <p:cBhvr>
                                        <p:cTn id="12" dur="20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edge">
                                      <p:cBhvr>
                                        <p:cTn id="17" dur="20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edge">
                                      <p:cBhvr>
                                        <p:cTn id="22" dur="2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edge">
                                      <p:cBhvr>
                                        <p:cTn id="27"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42875" y="185737"/>
            <a:ext cx="11887201" cy="6529387"/>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lvl="0"/>
            <a:endParaRPr lang="en-US" sz="3600" u="sng" dirty="0" smtClean="0">
              <a:solidFill>
                <a:schemeClr val="tx1"/>
              </a:solidFill>
            </a:endParaRPr>
          </a:p>
          <a:p>
            <a:pPr lvl="0"/>
            <a:endParaRPr lang="en-US" sz="3600" u="sng" dirty="0" smtClean="0">
              <a:solidFill>
                <a:schemeClr val="tx1"/>
              </a:solidFill>
            </a:endParaRPr>
          </a:p>
          <a:p>
            <a:pPr lvl="0"/>
            <a:r>
              <a:rPr lang="en-US" sz="3600" u="sng" dirty="0" smtClean="0">
                <a:solidFill>
                  <a:schemeClr val="tx1"/>
                </a:solidFill>
              </a:rPr>
              <a:t>with </a:t>
            </a:r>
            <a:r>
              <a:rPr lang="en-US" sz="3600" b="1" u="sng" dirty="0">
                <a:solidFill>
                  <a:srgbClr val="0F13C1"/>
                </a:solidFill>
              </a:rPr>
              <a:t>verbs</a:t>
            </a:r>
            <a:r>
              <a:rPr lang="en-US" sz="3600" u="sng" dirty="0">
                <a:solidFill>
                  <a:schemeClr val="tx1"/>
                </a:solidFill>
              </a:rPr>
              <a:t> which </a:t>
            </a:r>
            <a:r>
              <a:rPr lang="en-US" sz="3600" b="1" u="sng" dirty="0">
                <a:solidFill>
                  <a:srgbClr val="0F13C1"/>
                </a:solidFill>
              </a:rPr>
              <a:t>show</a:t>
            </a:r>
            <a:r>
              <a:rPr lang="en-US" sz="3600" u="sng" dirty="0">
                <a:solidFill>
                  <a:srgbClr val="0F13C1"/>
                </a:solidFill>
              </a:rPr>
              <a:t> </a:t>
            </a:r>
            <a:r>
              <a:rPr lang="en-US" sz="3600" b="1" u="sng" dirty="0">
                <a:solidFill>
                  <a:srgbClr val="0F13C1"/>
                </a:solidFill>
              </a:rPr>
              <a:t>change or </a:t>
            </a:r>
            <a:r>
              <a:rPr lang="en-US" sz="3600" b="1" u="sng" dirty="0" smtClean="0">
                <a:solidFill>
                  <a:srgbClr val="0F13C1"/>
                </a:solidFill>
              </a:rPr>
              <a:t>growth</a:t>
            </a:r>
            <a:r>
              <a:rPr lang="en-US" sz="3600" u="sng" dirty="0" smtClean="0">
                <a:solidFill>
                  <a:schemeClr val="tx1"/>
                </a:solidFill>
              </a:rPr>
              <a:t>:</a:t>
            </a:r>
          </a:p>
          <a:p>
            <a:endParaRPr lang="en-US" sz="3200" i="1" dirty="0" smtClean="0">
              <a:solidFill>
                <a:schemeClr val="tx1"/>
              </a:solidFill>
            </a:endParaRPr>
          </a:p>
          <a:p>
            <a:endParaRPr lang="en-US" sz="3200" i="1" dirty="0" smtClean="0">
              <a:solidFill>
                <a:schemeClr val="tx1"/>
              </a:solidFill>
            </a:endParaRPr>
          </a:p>
          <a:p>
            <a:r>
              <a:rPr lang="en-US" sz="3200" i="1" dirty="0" smtClean="0">
                <a:solidFill>
                  <a:schemeClr val="tx1"/>
                </a:solidFill>
              </a:rPr>
              <a:t>The </a:t>
            </a:r>
            <a:r>
              <a:rPr lang="en-US" sz="3200" i="1" dirty="0">
                <a:solidFill>
                  <a:schemeClr val="tx1"/>
                </a:solidFill>
              </a:rPr>
              <a:t>children </a:t>
            </a:r>
            <a:r>
              <a:rPr lang="en-US" sz="3200" b="1" i="1" dirty="0">
                <a:solidFill>
                  <a:srgbClr val="0F13C1"/>
                </a:solidFill>
              </a:rPr>
              <a:t>were growing up</a:t>
            </a:r>
            <a:r>
              <a:rPr lang="en-US" sz="3200" i="1" dirty="0">
                <a:solidFill>
                  <a:schemeClr val="tx1"/>
                </a:solidFill>
              </a:rPr>
              <a:t> quickly</a:t>
            </a:r>
            <a:r>
              <a:rPr lang="en-US" sz="3200" i="1" dirty="0" smtClean="0">
                <a:solidFill>
                  <a:schemeClr val="tx1"/>
                </a:solidFill>
              </a:rPr>
              <a:t>.</a:t>
            </a:r>
            <a:endParaRPr lang="en-US" sz="3200" u="sng" dirty="0">
              <a:solidFill>
                <a:schemeClr val="tx1"/>
              </a:solidFill>
            </a:endParaRPr>
          </a:p>
          <a:p>
            <a:endParaRPr lang="en-US" sz="3200" u="sng" dirty="0" smtClean="0">
              <a:solidFill>
                <a:schemeClr val="tx1"/>
              </a:solidFill>
            </a:endParaRPr>
          </a:p>
          <a:p>
            <a:endParaRPr lang="en-US" sz="3200" u="sng" dirty="0" smtClean="0">
              <a:solidFill>
                <a:schemeClr val="tx1"/>
              </a:solidFill>
            </a:endParaRPr>
          </a:p>
          <a:p>
            <a:endParaRPr lang="en-US" sz="3200" u="sng" dirty="0" smtClean="0">
              <a:solidFill>
                <a:schemeClr val="tx1"/>
              </a:solidFill>
            </a:endParaRPr>
          </a:p>
          <a:p>
            <a:r>
              <a:rPr lang="en-US" sz="3200" u="sng" dirty="0" smtClean="0">
                <a:solidFill>
                  <a:schemeClr val="tx1"/>
                </a:solidFill>
              </a:rPr>
              <a:t>We </a:t>
            </a:r>
            <a:r>
              <a:rPr lang="en-US" sz="3200" u="sng" dirty="0">
                <a:solidFill>
                  <a:schemeClr val="tx1"/>
                </a:solidFill>
              </a:rPr>
              <a:t>do </a:t>
            </a:r>
            <a:r>
              <a:rPr lang="en-US" sz="3200" b="1" u="sng" dirty="0">
                <a:solidFill>
                  <a:schemeClr val="tx1"/>
                </a:solidFill>
              </a:rPr>
              <a:t>not</a:t>
            </a:r>
            <a:r>
              <a:rPr lang="en-US" sz="3200" u="sng" dirty="0">
                <a:solidFill>
                  <a:schemeClr val="tx1"/>
                </a:solidFill>
              </a:rPr>
              <a:t> normally use </a:t>
            </a:r>
            <a:r>
              <a:rPr lang="en-US" sz="3200" b="1" u="sng" dirty="0">
                <a:solidFill>
                  <a:srgbClr val="002060"/>
                </a:solidFill>
              </a:rPr>
              <a:t>the past continuous </a:t>
            </a:r>
            <a:r>
              <a:rPr lang="en-US" sz="3200" u="sng" dirty="0">
                <a:solidFill>
                  <a:schemeClr val="tx1"/>
                </a:solidFill>
              </a:rPr>
              <a:t>with </a:t>
            </a:r>
            <a:r>
              <a:rPr lang="en-US" sz="3200" b="1" u="sng" dirty="0">
                <a:solidFill>
                  <a:srgbClr val="FF0000"/>
                </a:solidFill>
              </a:rPr>
              <a:t>stative verbs</a:t>
            </a:r>
            <a:r>
              <a:rPr lang="en-US" sz="3200" u="sng" dirty="0">
                <a:solidFill>
                  <a:schemeClr val="tx1"/>
                </a:solidFill>
              </a:rPr>
              <a:t>.</a:t>
            </a:r>
            <a:r>
              <a:rPr lang="en-US" sz="3200" b="1" u="sng" dirty="0">
                <a:solidFill>
                  <a:schemeClr val="tx1"/>
                </a:solidFill>
              </a:rPr>
              <a:t> </a:t>
            </a:r>
            <a:r>
              <a:rPr lang="en-US" sz="3200" u="sng" dirty="0">
                <a:solidFill>
                  <a:schemeClr val="tx1"/>
                </a:solidFill>
              </a:rPr>
              <a:t>We use the</a:t>
            </a:r>
            <a:r>
              <a:rPr lang="en-US" sz="3200" b="1" u="sng" dirty="0">
                <a:solidFill>
                  <a:schemeClr val="tx1"/>
                </a:solidFill>
              </a:rPr>
              <a:t> </a:t>
            </a:r>
            <a:r>
              <a:rPr lang="en-US" sz="3200" b="1" u="sng" dirty="0">
                <a:solidFill>
                  <a:srgbClr val="0F13C1"/>
                </a:solidFill>
              </a:rPr>
              <a:t>past simple instead</a:t>
            </a:r>
            <a:r>
              <a:rPr lang="en-US" sz="3200" u="sng" dirty="0" smtClean="0">
                <a:solidFill>
                  <a:schemeClr val="tx1"/>
                </a:solidFill>
              </a:rPr>
              <a:t>:</a:t>
            </a:r>
            <a:endParaRPr lang="en-US" sz="3600" i="1" dirty="0" smtClean="0">
              <a:solidFill>
                <a:schemeClr val="tx1"/>
              </a:solidFill>
            </a:endParaRPr>
          </a:p>
          <a:p>
            <a:r>
              <a:rPr lang="en-US" sz="3600" i="1" dirty="0" smtClean="0">
                <a:solidFill>
                  <a:schemeClr val="tx1"/>
                </a:solidFill>
              </a:rPr>
              <a:t>When </a:t>
            </a:r>
            <a:r>
              <a:rPr lang="en-US" sz="3600" i="1" dirty="0">
                <a:solidFill>
                  <a:srgbClr val="0F13C1"/>
                </a:solidFill>
              </a:rPr>
              <a:t>I got home</a:t>
            </a:r>
            <a:r>
              <a:rPr lang="en-US" sz="3600" i="1" dirty="0">
                <a:solidFill>
                  <a:schemeClr val="tx1"/>
                </a:solidFill>
              </a:rPr>
              <a:t>, </a:t>
            </a:r>
            <a:r>
              <a:rPr lang="en-US" sz="3600" i="1" u="sng" dirty="0">
                <a:solidFill>
                  <a:schemeClr val="tx1"/>
                </a:solidFill>
              </a:rPr>
              <a:t>I really </a:t>
            </a:r>
            <a:r>
              <a:rPr lang="en-US" sz="3600" b="1" i="1" u="sng" dirty="0">
                <a:solidFill>
                  <a:srgbClr val="0F13C1"/>
                </a:solidFill>
              </a:rPr>
              <a:t>needed</a:t>
            </a:r>
            <a:r>
              <a:rPr lang="en-US" sz="3600" i="1" dirty="0">
                <a:solidFill>
                  <a:schemeClr val="tx1"/>
                </a:solidFill>
              </a:rPr>
              <a:t> </a:t>
            </a:r>
            <a:r>
              <a:rPr lang="en-US" sz="3600" dirty="0">
                <a:solidFill>
                  <a:schemeClr val="tx1"/>
                </a:solidFill>
              </a:rPr>
              <a:t>(</a:t>
            </a:r>
            <a:r>
              <a:rPr lang="en-US" sz="3600" b="1" dirty="0">
                <a:solidFill>
                  <a:schemeClr val="tx1"/>
                </a:solidFill>
              </a:rPr>
              <a:t>NOT </a:t>
            </a:r>
            <a:r>
              <a:rPr lang="en-US" sz="3600" strike="sngStrike" dirty="0">
                <a:solidFill>
                  <a:schemeClr val="tx1"/>
                </a:solidFill>
              </a:rPr>
              <a:t>was needing</a:t>
            </a:r>
            <a:r>
              <a:rPr lang="en-US" sz="3600" dirty="0">
                <a:solidFill>
                  <a:schemeClr val="tx1"/>
                </a:solidFill>
              </a:rPr>
              <a:t>) </a:t>
            </a:r>
            <a:r>
              <a:rPr lang="en-US" sz="3600" i="1" dirty="0">
                <a:solidFill>
                  <a:schemeClr val="tx1"/>
                </a:solidFill>
              </a:rPr>
              <a:t>a shower</a:t>
            </a:r>
            <a:r>
              <a:rPr lang="en-US" sz="3600" dirty="0">
                <a:solidFill>
                  <a:schemeClr val="tx1"/>
                </a:solidFill>
              </a:rPr>
              <a:t>.</a:t>
            </a: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sz="3600" dirty="0">
              <a:solidFill>
                <a:schemeClr val="tx1"/>
              </a:solidFill>
            </a:endParaRPr>
          </a:p>
          <a:p>
            <a:pPr algn="ctr"/>
            <a:endParaRPr lang="en-US" sz="3600" dirty="0" smtClean="0">
              <a:solidFill>
                <a:schemeClr val="tx1"/>
              </a:solidFill>
            </a:endParaRPr>
          </a:p>
          <a:p>
            <a:pPr algn="ctr"/>
            <a:endParaRPr lang="en-US" dirty="0" smtClean="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187" y="1235870"/>
            <a:ext cx="3686175" cy="2321718"/>
          </a:xfrm>
          <a:prstGeom prst="rect">
            <a:avLst/>
          </a:prstGeom>
        </p:spPr>
      </p:pic>
    </p:spTree>
    <p:extLst>
      <p:ext uri="{BB962C8B-B14F-4D97-AF65-F5344CB8AC3E}">
        <p14:creationId xmlns:p14="http://schemas.microsoft.com/office/powerpoint/2010/main" val="38151894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wedge">
                                      <p:cBhvr>
                                        <p:cTn id="7" dur="2000"/>
                                        <p:tgtEl>
                                          <p:spTgt spid="10">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xEl>
                                              <p:pRg st="13" end="13"/>
                                            </p:txEl>
                                          </p:spTgt>
                                        </p:tgtEl>
                                        <p:attrNameLst>
                                          <p:attrName>style.visibility</p:attrName>
                                        </p:attrNameLst>
                                      </p:cBhvr>
                                      <p:to>
                                        <p:strVal val="visible"/>
                                      </p:to>
                                    </p:set>
                                    <p:anim calcmode="lin" valueType="num">
                                      <p:cBhvr>
                                        <p:cTn id="12" dur="500" fill="hold"/>
                                        <p:tgtEl>
                                          <p:spTgt spid="10">
                                            <p:txEl>
                                              <p:pRg st="13" end="13"/>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57163" y="242888"/>
            <a:ext cx="11858625" cy="6443662"/>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u="sng" dirty="0" smtClean="0">
              <a:solidFill>
                <a:schemeClr val="tx1"/>
              </a:solidFill>
            </a:endParaRPr>
          </a:p>
          <a:p>
            <a:endParaRPr lang="en-US" sz="3600" b="1" u="sng" dirty="0">
              <a:solidFill>
                <a:schemeClr val="tx1"/>
              </a:solidFill>
            </a:endParaRPr>
          </a:p>
          <a:p>
            <a:endParaRPr lang="en-US" sz="3600" b="1" u="sng" dirty="0" smtClean="0">
              <a:solidFill>
                <a:schemeClr val="tx1"/>
              </a:solidFill>
            </a:endParaRPr>
          </a:p>
          <a:p>
            <a:pPr algn="ctr"/>
            <a:r>
              <a:rPr lang="en-US" sz="3600" b="1" i="1" u="sng" dirty="0" smtClean="0">
                <a:solidFill>
                  <a:schemeClr val="tx1"/>
                </a:solidFill>
              </a:rPr>
              <a:t>Past Perfect</a:t>
            </a:r>
            <a:endParaRPr lang="en-US" sz="3600" b="1" i="1" u="sng" dirty="0">
              <a:solidFill>
                <a:schemeClr val="tx1"/>
              </a:solidFill>
            </a:endParaRPr>
          </a:p>
          <a:p>
            <a:r>
              <a:rPr lang="en-US" sz="3600" b="1" u="sng" dirty="0" smtClean="0">
                <a:solidFill>
                  <a:schemeClr val="tx1"/>
                </a:solidFill>
              </a:rPr>
              <a:t>Past </a:t>
            </a:r>
            <a:r>
              <a:rPr lang="en-US" sz="3600" b="1" u="sng" dirty="0">
                <a:solidFill>
                  <a:schemeClr val="tx1"/>
                </a:solidFill>
              </a:rPr>
              <a:t>Perfect Tense </a:t>
            </a:r>
            <a:r>
              <a:rPr lang="en-US" sz="3600" b="1" dirty="0" smtClean="0">
                <a:solidFill>
                  <a:schemeClr val="tx1"/>
                </a:solidFill>
              </a:rPr>
              <a:t>:</a:t>
            </a:r>
            <a:r>
              <a:rPr lang="en-US" sz="3200" b="1" dirty="0" smtClean="0">
                <a:solidFill>
                  <a:schemeClr val="tx1"/>
                </a:solidFill>
              </a:rPr>
              <a:t> </a:t>
            </a:r>
            <a:r>
              <a:rPr lang="en-US" sz="3600" i="1" dirty="0" smtClean="0">
                <a:solidFill>
                  <a:schemeClr val="tx1"/>
                </a:solidFill>
              </a:rPr>
              <a:t>To </a:t>
            </a:r>
            <a:r>
              <a:rPr lang="en-US" sz="3600" i="1" dirty="0">
                <a:solidFill>
                  <a:schemeClr val="tx1"/>
                </a:solidFill>
              </a:rPr>
              <a:t>show that an action happened before </a:t>
            </a:r>
            <a:r>
              <a:rPr lang="en-US" sz="3600" b="1" i="1" u="sng" dirty="0">
                <a:solidFill>
                  <a:schemeClr val="tx1"/>
                </a:solidFill>
              </a:rPr>
              <a:t>something else in the past</a:t>
            </a:r>
            <a:r>
              <a:rPr lang="en-US" sz="3600" b="1" i="1" dirty="0">
                <a:solidFill>
                  <a:schemeClr val="tx1"/>
                </a:solidFill>
              </a:rPr>
              <a:t>: </a:t>
            </a:r>
          </a:p>
          <a:p>
            <a:endParaRPr lang="en-US" sz="2800" b="1" u="sng" dirty="0" smtClean="0">
              <a:solidFill>
                <a:schemeClr val="tx1"/>
              </a:solidFill>
            </a:endParaRPr>
          </a:p>
          <a:p>
            <a:r>
              <a:rPr lang="en-US" sz="2800" b="1" u="sng" dirty="0" smtClean="0">
                <a:solidFill>
                  <a:schemeClr val="tx1"/>
                </a:solidFill>
              </a:rPr>
              <a:t>How </a:t>
            </a:r>
            <a:r>
              <a:rPr lang="en-US" sz="2800" b="1" u="sng" dirty="0">
                <a:solidFill>
                  <a:schemeClr val="tx1"/>
                </a:solidFill>
              </a:rPr>
              <a:t>to form? subject + had + past participle = past perfect tense. </a:t>
            </a:r>
          </a:p>
          <a:p>
            <a:endParaRPr lang="en-US" sz="2800" b="1" u="sng" dirty="0" smtClean="0">
              <a:solidFill>
                <a:schemeClr val="tx1"/>
              </a:solidFill>
            </a:endParaRPr>
          </a:p>
          <a:p>
            <a:r>
              <a:rPr lang="en-US" sz="2400" b="1" dirty="0" smtClean="0">
                <a:solidFill>
                  <a:schemeClr val="tx1"/>
                </a:solidFill>
              </a:rPr>
              <a:t>For example ,</a:t>
            </a:r>
          </a:p>
          <a:p>
            <a:pPr lvl="0"/>
            <a:endParaRPr lang="en-US" sz="2800" dirty="0" smtClean="0">
              <a:solidFill>
                <a:schemeClr val="tx1"/>
              </a:solidFill>
            </a:endParaRPr>
          </a:p>
          <a:p>
            <a:pPr lvl="0"/>
            <a:endParaRPr lang="en-US" sz="2800" dirty="0">
              <a:solidFill>
                <a:schemeClr val="tx1"/>
              </a:solidFill>
            </a:endParaRPr>
          </a:p>
          <a:p>
            <a:pPr lvl="0"/>
            <a:endParaRPr lang="en-US" sz="2800" dirty="0" smtClean="0">
              <a:solidFill>
                <a:schemeClr val="tx1"/>
              </a:solidFill>
            </a:endParaRPr>
          </a:p>
          <a:p>
            <a:pPr lvl="0"/>
            <a:r>
              <a:rPr lang="en-US" sz="2800" dirty="0" smtClean="0">
                <a:solidFill>
                  <a:schemeClr val="tx1"/>
                </a:solidFill>
              </a:rPr>
              <a:t>They </a:t>
            </a:r>
            <a:r>
              <a:rPr lang="en-US" sz="2800" b="1" u="sng" dirty="0" smtClean="0">
                <a:solidFill>
                  <a:schemeClr val="tx1"/>
                </a:solidFill>
              </a:rPr>
              <a:t>lost the game </a:t>
            </a:r>
            <a:r>
              <a:rPr lang="en-US" sz="2800" dirty="0" smtClean="0">
                <a:solidFill>
                  <a:schemeClr val="tx1"/>
                </a:solidFill>
              </a:rPr>
              <a:t>because they </a:t>
            </a:r>
            <a:r>
              <a:rPr lang="en-US" sz="2800" b="1" u="sng" dirty="0" smtClean="0">
                <a:solidFill>
                  <a:schemeClr val="tx1"/>
                </a:solidFill>
              </a:rPr>
              <a:t>had not practiced </a:t>
            </a:r>
            <a:r>
              <a:rPr lang="en-US" sz="2800" dirty="0" smtClean="0">
                <a:solidFill>
                  <a:schemeClr val="tx1"/>
                </a:solidFill>
              </a:rPr>
              <a:t>enough. </a:t>
            </a:r>
          </a:p>
          <a:p>
            <a:pPr lvl="0"/>
            <a:endParaRPr lang="en-US" sz="2800" dirty="0">
              <a:solidFill>
                <a:schemeClr val="tx1"/>
              </a:solidFill>
            </a:endParaRPr>
          </a:p>
          <a:p>
            <a:pPr lvl="0"/>
            <a:endParaRPr lang="en-US" sz="2800" dirty="0" smtClean="0">
              <a:solidFill>
                <a:schemeClr val="tx1"/>
              </a:solidFill>
            </a:endParaRPr>
          </a:p>
          <a:p>
            <a:pPr lvl="0"/>
            <a:endParaRPr lang="en-US" sz="2800" dirty="0">
              <a:solidFill>
                <a:schemeClr val="tx1"/>
              </a:solidFill>
            </a:endParaRPr>
          </a:p>
          <a:p>
            <a:pPr lvl="0"/>
            <a:endParaRPr lang="en-US" sz="2800" dirty="0" smtClean="0">
              <a:solidFill>
                <a:schemeClr val="tx1"/>
              </a:solidFill>
            </a:endParaRPr>
          </a:p>
          <a:p>
            <a:pPr lvl="0"/>
            <a:endParaRPr lang="en-US" sz="28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937" y="3464719"/>
            <a:ext cx="2419350" cy="2333624"/>
          </a:xfrm>
          <a:prstGeom prst="rect">
            <a:avLst/>
          </a:prstGeom>
          <a:ln w="38100">
            <a:solidFill>
              <a:schemeClr val="tx1"/>
            </a:solidFill>
          </a:ln>
        </p:spPr>
      </p:pic>
    </p:spTree>
    <p:extLst>
      <p:ext uri="{BB962C8B-B14F-4D97-AF65-F5344CB8AC3E}">
        <p14:creationId xmlns:p14="http://schemas.microsoft.com/office/powerpoint/2010/main" val="10348729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12" end="12"/>
                                            </p:txEl>
                                          </p:spTgt>
                                        </p:tgtEl>
                                        <p:attrNameLst>
                                          <p:attrName>style.visibility</p:attrName>
                                        </p:attrNameLst>
                                      </p:cBhvr>
                                      <p:to>
                                        <p:strVal val="visible"/>
                                      </p:to>
                                    </p:set>
                                    <p:animEffect transition="in" filter="wedge">
                                      <p:cBhvr>
                                        <p:cTn id="7" dur="20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57163" y="185739"/>
            <a:ext cx="11830049" cy="6529386"/>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u="sng" dirty="0" smtClean="0">
                <a:solidFill>
                  <a:schemeClr val="tx1"/>
                </a:solidFill>
              </a:rPr>
              <a:t>To </a:t>
            </a:r>
            <a:r>
              <a:rPr lang="en-US" sz="3600" b="1" u="sng" dirty="0">
                <a:solidFill>
                  <a:schemeClr val="tx1"/>
                </a:solidFill>
              </a:rPr>
              <a:t>show that an action happened </a:t>
            </a:r>
            <a:endParaRPr lang="en-US" sz="3600" b="1" u="sng" dirty="0" smtClean="0">
              <a:solidFill>
                <a:schemeClr val="tx1"/>
              </a:solidFill>
            </a:endParaRPr>
          </a:p>
          <a:p>
            <a:endParaRPr lang="en-US" sz="3600" b="1" u="sng" dirty="0" smtClean="0">
              <a:solidFill>
                <a:schemeClr val="tx1"/>
              </a:solidFill>
            </a:endParaRPr>
          </a:p>
          <a:p>
            <a:r>
              <a:rPr lang="en-US" sz="3600" b="1" u="sng" dirty="0" smtClean="0">
                <a:solidFill>
                  <a:schemeClr val="tx1"/>
                </a:solidFill>
              </a:rPr>
              <a:t>before </a:t>
            </a:r>
            <a:r>
              <a:rPr lang="en-US" sz="3600" b="1" u="sng" dirty="0">
                <a:solidFill>
                  <a:schemeClr val="tx1"/>
                </a:solidFill>
              </a:rPr>
              <a:t>a specific time in the past: </a:t>
            </a:r>
          </a:p>
          <a:p>
            <a:pPr lvl="0"/>
            <a:endParaRPr lang="en-US" sz="3600" dirty="0" smtClean="0">
              <a:solidFill>
                <a:schemeClr val="tx1"/>
              </a:solidFill>
            </a:endParaRPr>
          </a:p>
          <a:p>
            <a:pPr lvl="0"/>
            <a:endParaRPr lang="en-US" sz="3600" dirty="0" smtClean="0">
              <a:solidFill>
                <a:schemeClr val="tx1"/>
              </a:solidFill>
            </a:endParaRPr>
          </a:p>
          <a:p>
            <a:pPr lvl="0"/>
            <a:r>
              <a:rPr lang="en-US" sz="3600" dirty="0" smtClean="0">
                <a:solidFill>
                  <a:schemeClr val="tx1"/>
                </a:solidFill>
              </a:rPr>
              <a:t>She </a:t>
            </a:r>
            <a:r>
              <a:rPr lang="en-US" sz="3600" dirty="0">
                <a:solidFill>
                  <a:schemeClr val="tx1"/>
                </a:solidFill>
              </a:rPr>
              <a:t>had established her company </a:t>
            </a:r>
            <a:r>
              <a:rPr lang="en-US" sz="3600" b="1" dirty="0">
                <a:solidFill>
                  <a:schemeClr val="tx1"/>
                </a:solidFill>
              </a:rPr>
              <a:t>before </a:t>
            </a:r>
            <a:r>
              <a:rPr lang="en-US" sz="3600" dirty="0">
                <a:solidFill>
                  <a:schemeClr val="tx1"/>
                </a:solidFill>
              </a:rPr>
              <a:t>2008. </a:t>
            </a:r>
          </a:p>
          <a:p>
            <a:pPr lvl="0"/>
            <a:endParaRPr lang="en-US" sz="3600" dirty="0" smtClean="0">
              <a:solidFill>
                <a:schemeClr val="tx1"/>
              </a:solidFill>
            </a:endParaRPr>
          </a:p>
          <a:p>
            <a:pPr lvl="0"/>
            <a:endParaRPr lang="en-US" sz="3600" dirty="0" smtClean="0">
              <a:solidFill>
                <a:schemeClr val="tx1"/>
              </a:solidFill>
            </a:endParaRPr>
          </a:p>
          <a:p>
            <a:pPr lvl="0"/>
            <a:r>
              <a:rPr lang="en-US" sz="3600" dirty="0" smtClean="0">
                <a:solidFill>
                  <a:schemeClr val="tx1"/>
                </a:solidFill>
              </a:rPr>
              <a:t>She </a:t>
            </a:r>
            <a:r>
              <a:rPr lang="en-US" sz="3600" b="1" dirty="0">
                <a:solidFill>
                  <a:schemeClr val="tx1"/>
                </a:solidFill>
              </a:rPr>
              <a:t>had fallen asleep </a:t>
            </a:r>
            <a:r>
              <a:rPr lang="en-US" sz="3600" dirty="0">
                <a:solidFill>
                  <a:schemeClr val="tx1"/>
                </a:solidFill>
              </a:rPr>
              <a:t>before </a:t>
            </a:r>
            <a:r>
              <a:rPr lang="en-US" sz="3600" b="1" dirty="0">
                <a:solidFill>
                  <a:schemeClr val="tx1"/>
                </a:solidFill>
              </a:rPr>
              <a:t>eight o'clock</a:t>
            </a:r>
            <a:r>
              <a:rPr lang="en-US" sz="3600" dirty="0">
                <a:solidFill>
                  <a:schemeClr val="tx1"/>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0106" y="4229099"/>
            <a:ext cx="2995618" cy="2114552"/>
          </a:xfrm>
          <a:prstGeom prst="rect">
            <a:avLst/>
          </a:prstGeom>
          <a:ln w="3175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670" y="785813"/>
            <a:ext cx="3138491" cy="2614612"/>
          </a:xfrm>
          <a:prstGeom prst="rect">
            <a:avLst/>
          </a:prstGeom>
          <a:ln w="47625">
            <a:solidFill>
              <a:schemeClr val="tx1"/>
            </a:solidFill>
          </a:ln>
        </p:spPr>
      </p:pic>
    </p:spTree>
    <p:extLst>
      <p:ext uri="{BB962C8B-B14F-4D97-AF65-F5344CB8AC3E}">
        <p14:creationId xmlns:p14="http://schemas.microsoft.com/office/powerpoint/2010/main" val="734380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wedge">
                                      <p:cBhvr>
                                        <p:cTn id="7" dur="2000"/>
                                        <p:tgtEl>
                                          <p:spTgt spid="10">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0">
                                            <p:txEl>
                                              <p:pRg st="8" end="8"/>
                                            </p:txEl>
                                          </p:spTgt>
                                        </p:tgtEl>
                                        <p:attrNameLst>
                                          <p:attrName>style.visibility</p:attrName>
                                        </p:attrNameLst>
                                      </p:cBhvr>
                                      <p:to>
                                        <p:strVal val="visible"/>
                                      </p:to>
                                    </p:set>
                                    <p:animEffect transition="in" filter="plus(in)">
                                      <p:cBhvr>
                                        <p:cTn id="12"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42875" y="185737"/>
            <a:ext cx="11887200" cy="6529387"/>
          </a:xfrm>
          <a:prstGeom prst="roundRect">
            <a:avLst/>
          </a:prstGeom>
          <a:solidFill>
            <a:schemeClr val="bg1"/>
          </a:solidFill>
          <a:ln w="41275">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						</a:t>
            </a:r>
            <a:endParaRPr lang="en-GB" sz="2800" dirty="0">
              <a:solidFill>
                <a:schemeClr val="tx1"/>
              </a:solidFill>
            </a:endParaRPr>
          </a:p>
          <a:p>
            <a:endParaRPr lang="en-GB" sz="2800" dirty="0" smtClean="0">
              <a:solidFill>
                <a:schemeClr val="tx1"/>
              </a:solidFill>
            </a:endParaRPr>
          </a:p>
          <a:p>
            <a:r>
              <a:rPr lang="en-US" sz="2800" dirty="0" smtClean="0">
                <a:solidFill>
                  <a:schemeClr val="tx1"/>
                </a:solidFill>
              </a:rPr>
              <a:t>One day a scholar a) 							a river with a boat. Suddenly a ghastly wind b) 				to blow. The scholar c) 							with fear. The boatman d)				 him if he e) 					how to swim. The answer from the scholar f) 				negative. Then the boatman g)				 , “Very soon you are going to h)						. You </a:t>
            </a:r>
            <a:r>
              <a:rPr lang="en-US" sz="2800" dirty="0" err="1" smtClean="0">
                <a:solidFill>
                  <a:schemeClr val="tx1"/>
                </a:solidFill>
              </a:rPr>
              <a:t>i</a:t>
            </a:r>
            <a:r>
              <a:rPr lang="en-US" sz="2800" dirty="0" smtClean="0">
                <a:solidFill>
                  <a:schemeClr val="tx1"/>
                </a:solidFill>
              </a:rPr>
              <a:t>)				 a lot of knowledge but it j)						 to use at this moment.”</a:t>
            </a:r>
            <a:endParaRPr lang="en-US" sz="2800" dirty="0">
              <a:solidFill>
                <a:schemeClr val="tx1"/>
              </a:solidFill>
            </a:endParaRPr>
          </a:p>
        </p:txBody>
      </p:sp>
      <p:sp>
        <p:nvSpPr>
          <p:cNvPr id="2" name="Rectangle 1"/>
          <p:cNvSpPr/>
          <p:nvPr/>
        </p:nvSpPr>
        <p:spPr>
          <a:xfrm>
            <a:off x="7012478" y="3467326"/>
            <a:ext cx="1502572" cy="378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knew</a:t>
            </a:r>
            <a:endParaRPr lang="en-US" sz="2800" b="1" dirty="0">
              <a:solidFill>
                <a:schemeClr val="tx1"/>
              </a:solidFill>
            </a:endParaRPr>
          </a:p>
        </p:txBody>
      </p:sp>
      <p:sp>
        <p:nvSpPr>
          <p:cNvPr id="4" name="Rectangle 3"/>
          <p:cNvSpPr/>
          <p:nvPr/>
        </p:nvSpPr>
        <p:spPr>
          <a:xfrm>
            <a:off x="3544487" y="2594658"/>
            <a:ext cx="2584850" cy="343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a:t>
            </a:r>
            <a:r>
              <a:rPr lang="en-US" sz="2800" b="1" dirty="0" smtClean="0">
                <a:solidFill>
                  <a:schemeClr val="tx1"/>
                </a:solidFill>
              </a:rPr>
              <a:t>as crossing</a:t>
            </a:r>
            <a:endParaRPr lang="en-US" sz="2800" b="1" dirty="0">
              <a:solidFill>
                <a:schemeClr val="tx1"/>
              </a:solidFill>
            </a:endParaRPr>
          </a:p>
        </p:txBody>
      </p:sp>
      <p:sp>
        <p:nvSpPr>
          <p:cNvPr id="5" name="Rectangle 4"/>
          <p:cNvSpPr/>
          <p:nvPr/>
        </p:nvSpPr>
        <p:spPr>
          <a:xfrm>
            <a:off x="10579895" y="3878658"/>
            <a:ext cx="973928" cy="392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said</a:t>
            </a:r>
            <a:endParaRPr lang="en-US" sz="2800" b="1" dirty="0">
              <a:solidFill>
                <a:schemeClr val="tx1"/>
              </a:solidFill>
            </a:endParaRPr>
          </a:p>
        </p:txBody>
      </p:sp>
      <p:sp>
        <p:nvSpPr>
          <p:cNvPr id="6" name="Rectangle 5"/>
          <p:cNvSpPr/>
          <p:nvPr/>
        </p:nvSpPr>
        <p:spPr>
          <a:xfrm>
            <a:off x="4544010" y="3928794"/>
            <a:ext cx="1343025" cy="354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was</a:t>
            </a:r>
            <a:endParaRPr lang="en-US" sz="2800" b="1" dirty="0">
              <a:solidFill>
                <a:schemeClr val="tx1"/>
              </a:solidFill>
            </a:endParaRPr>
          </a:p>
        </p:txBody>
      </p:sp>
      <p:sp>
        <p:nvSpPr>
          <p:cNvPr id="7" name="Rectangle 6"/>
          <p:cNvSpPr/>
          <p:nvPr/>
        </p:nvSpPr>
        <p:spPr>
          <a:xfrm>
            <a:off x="7662251" y="2999337"/>
            <a:ext cx="2547939" cy="386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a:t>
            </a:r>
            <a:r>
              <a:rPr lang="en-US" sz="2800" b="1" dirty="0" smtClean="0">
                <a:solidFill>
                  <a:schemeClr val="tx1"/>
                </a:solidFill>
              </a:rPr>
              <a:t>as trembling</a:t>
            </a:r>
            <a:endParaRPr lang="en-US" sz="2800" b="1" dirty="0">
              <a:solidFill>
                <a:schemeClr val="tx1"/>
              </a:solidFill>
            </a:endParaRPr>
          </a:p>
        </p:txBody>
      </p:sp>
      <p:sp>
        <p:nvSpPr>
          <p:cNvPr id="8" name="Rectangle 7"/>
          <p:cNvSpPr/>
          <p:nvPr/>
        </p:nvSpPr>
        <p:spPr>
          <a:xfrm>
            <a:off x="2858688" y="3015560"/>
            <a:ext cx="1343025" cy="386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began</a:t>
            </a:r>
            <a:endParaRPr lang="en-US" sz="2800" b="1" dirty="0">
              <a:solidFill>
                <a:schemeClr val="tx1"/>
              </a:solidFill>
            </a:endParaRPr>
          </a:p>
        </p:txBody>
      </p:sp>
      <p:sp>
        <p:nvSpPr>
          <p:cNvPr id="9" name="Rectangle 8"/>
          <p:cNvSpPr/>
          <p:nvPr/>
        </p:nvSpPr>
        <p:spPr>
          <a:xfrm>
            <a:off x="3657000" y="3479915"/>
            <a:ext cx="1343025" cy="37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asked</a:t>
            </a:r>
            <a:endParaRPr lang="en-US" sz="2800" b="1" dirty="0">
              <a:solidFill>
                <a:schemeClr val="tx1"/>
              </a:solidFill>
            </a:endParaRPr>
          </a:p>
        </p:txBody>
      </p:sp>
      <p:sp>
        <p:nvSpPr>
          <p:cNvPr id="11" name="Rectangle 10"/>
          <p:cNvSpPr/>
          <p:nvPr/>
        </p:nvSpPr>
        <p:spPr>
          <a:xfrm>
            <a:off x="5810683" y="4317853"/>
            <a:ext cx="2186588" cy="3536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b</a:t>
            </a:r>
            <a:r>
              <a:rPr lang="en-US" sz="2800" b="1" dirty="0" smtClean="0">
                <a:solidFill>
                  <a:schemeClr val="tx1"/>
                </a:solidFill>
              </a:rPr>
              <a:t>e drowned</a:t>
            </a:r>
            <a:endParaRPr lang="en-US" sz="2800" b="1" dirty="0">
              <a:solidFill>
                <a:schemeClr val="tx1"/>
              </a:solidFill>
            </a:endParaRPr>
          </a:p>
        </p:txBody>
      </p:sp>
      <p:sp>
        <p:nvSpPr>
          <p:cNvPr id="12" name="Rectangle 11"/>
          <p:cNvSpPr/>
          <p:nvPr/>
        </p:nvSpPr>
        <p:spPr>
          <a:xfrm>
            <a:off x="4201713" y="4767866"/>
            <a:ext cx="2361017" cy="36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a:t>
            </a:r>
            <a:r>
              <a:rPr lang="en-US" sz="2800" b="1" dirty="0" smtClean="0">
                <a:solidFill>
                  <a:schemeClr val="tx1"/>
                </a:solidFill>
              </a:rPr>
              <a:t>ill not come</a:t>
            </a:r>
            <a:endParaRPr lang="en-US" sz="2800" b="1" dirty="0">
              <a:solidFill>
                <a:schemeClr val="tx1"/>
              </a:solidFill>
            </a:endParaRPr>
          </a:p>
        </p:txBody>
      </p:sp>
      <p:sp>
        <p:nvSpPr>
          <p:cNvPr id="13" name="Rectangle 12"/>
          <p:cNvSpPr/>
          <p:nvPr/>
        </p:nvSpPr>
        <p:spPr>
          <a:xfrm>
            <a:off x="9538677" y="4331621"/>
            <a:ext cx="1343025" cy="344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have</a:t>
            </a:r>
            <a:endParaRPr lang="en-US" sz="2800" b="1" dirty="0">
              <a:solidFill>
                <a:schemeClr val="tx1"/>
              </a:solidFill>
            </a:endParaRPr>
          </a:p>
        </p:txBody>
      </p:sp>
      <p:sp>
        <p:nvSpPr>
          <p:cNvPr id="14" name="Rounded Rectangle 13"/>
          <p:cNvSpPr/>
          <p:nvPr/>
        </p:nvSpPr>
        <p:spPr>
          <a:xfrm>
            <a:off x="3776800" y="300038"/>
            <a:ext cx="4220471" cy="501991"/>
          </a:xfrm>
          <a:prstGeom prst="roundRect">
            <a:avLst/>
          </a:prstGeom>
          <a:no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u="sng" dirty="0" smtClean="0">
                <a:solidFill>
                  <a:srgbClr val="003300"/>
                </a:solidFill>
              </a:rPr>
              <a:t>Group work</a:t>
            </a:r>
            <a:endParaRPr lang="en-US" sz="4400" b="1" i="1" u="sng" dirty="0">
              <a:solidFill>
                <a:srgbClr val="003300"/>
              </a:solidFill>
            </a:endParaRPr>
          </a:p>
        </p:txBody>
      </p:sp>
      <p:sp>
        <p:nvSpPr>
          <p:cNvPr id="15" name="Rounded Rectangle 14"/>
          <p:cNvSpPr/>
          <p:nvPr/>
        </p:nvSpPr>
        <p:spPr>
          <a:xfrm>
            <a:off x="514350" y="1530843"/>
            <a:ext cx="10901363" cy="49709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Tremble, say, ask, have, come, cross, drown, begin, know, be</a:t>
            </a:r>
            <a:endParaRPr lang="en-US" sz="3200" b="1" dirty="0">
              <a:solidFill>
                <a:schemeClr val="tx1"/>
              </a:solidFill>
            </a:endParaRPr>
          </a:p>
        </p:txBody>
      </p:sp>
      <p:sp>
        <p:nvSpPr>
          <p:cNvPr id="16" name="Rectangle 15"/>
          <p:cNvSpPr/>
          <p:nvPr/>
        </p:nvSpPr>
        <p:spPr>
          <a:xfrm>
            <a:off x="1471612" y="885968"/>
            <a:ext cx="8986838" cy="435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Use right form of verbs in the following gaps.</a:t>
            </a:r>
            <a:endParaRPr lang="en-US" sz="3200" b="1" dirty="0">
              <a:solidFill>
                <a:schemeClr val="tx1"/>
              </a:solidFill>
            </a:endParaRPr>
          </a:p>
        </p:txBody>
      </p:sp>
    </p:spTree>
    <p:extLst>
      <p:ext uri="{BB962C8B-B14F-4D97-AF65-F5344CB8AC3E}">
        <p14:creationId xmlns:p14="http://schemas.microsoft.com/office/powerpoint/2010/main" val="16326219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54782" y="200026"/>
            <a:ext cx="11837193" cy="6457950"/>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u="sng" dirty="0">
                <a:solidFill>
                  <a:schemeClr val="tx1"/>
                </a:solidFill>
              </a:rPr>
              <a:t>Past Perfect </a:t>
            </a:r>
            <a:r>
              <a:rPr lang="en-US" sz="4000" b="1" i="1" u="sng" dirty="0" smtClean="0">
                <a:solidFill>
                  <a:schemeClr val="tx1"/>
                </a:solidFill>
              </a:rPr>
              <a:t>Continuous</a:t>
            </a:r>
          </a:p>
          <a:p>
            <a:pPr algn="ctr"/>
            <a:endParaRPr lang="en-US" sz="4000" b="1" i="1" u="sng" dirty="0">
              <a:solidFill>
                <a:schemeClr val="tx1"/>
              </a:solidFill>
            </a:endParaRPr>
          </a:p>
          <a:p>
            <a:pPr algn="ctr"/>
            <a:endParaRPr lang="en-US" sz="4000" b="1" i="1" u="sng" dirty="0" smtClean="0">
              <a:solidFill>
                <a:schemeClr val="tx1"/>
              </a:solidFill>
            </a:endParaRPr>
          </a:p>
          <a:p>
            <a:pPr algn="ctr"/>
            <a:endParaRPr lang="en-US" sz="3200" b="1" dirty="0">
              <a:solidFill>
                <a:schemeClr val="tx1"/>
              </a:solidFill>
            </a:endParaRPr>
          </a:p>
          <a:p>
            <a:pPr lvl="0"/>
            <a:endParaRPr lang="en-US" sz="3200" b="1" dirty="0" smtClean="0">
              <a:solidFill>
                <a:schemeClr val="tx1"/>
              </a:solidFill>
            </a:endParaRPr>
          </a:p>
          <a:p>
            <a:pPr lvl="0"/>
            <a:endParaRPr lang="en-US" sz="3200" b="1" dirty="0">
              <a:solidFill>
                <a:schemeClr val="tx1"/>
              </a:solidFill>
            </a:endParaRPr>
          </a:p>
          <a:p>
            <a:pPr lvl="0"/>
            <a:endParaRPr lang="en-US" sz="3200" b="1" dirty="0" smtClean="0">
              <a:solidFill>
                <a:schemeClr val="tx1"/>
              </a:solidFill>
            </a:endParaRPr>
          </a:p>
          <a:p>
            <a:pPr lvl="0"/>
            <a:r>
              <a:rPr lang="en-US" sz="3200" b="1" dirty="0" smtClean="0">
                <a:solidFill>
                  <a:schemeClr val="tx1"/>
                </a:solidFill>
              </a:rPr>
              <a:t>They </a:t>
            </a:r>
            <a:r>
              <a:rPr lang="en-US" sz="3200" b="1" u="sng" dirty="0" smtClean="0">
                <a:solidFill>
                  <a:schemeClr val="tx1"/>
                </a:solidFill>
              </a:rPr>
              <a:t>had been talking</a:t>
            </a:r>
            <a:r>
              <a:rPr lang="en-US" sz="3200" u="sng" dirty="0" smtClean="0">
                <a:solidFill>
                  <a:schemeClr val="tx1"/>
                </a:solidFill>
              </a:rPr>
              <a:t> </a:t>
            </a:r>
            <a:r>
              <a:rPr lang="en-US" sz="3200" dirty="0" smtClean="0">
                <a:solidFill>
                  <a:schemeClr val="tx1"/>
                </a:solidFill>
              </a:rPr>
              <a:t>for</a:t>
            </a:r>
          </a:p>
          <a:p>
            <a:pPr lvl="0"/>
            <a:r>
              <a:rPr lang="en-US" sz="3200" dirty="0" smtClean="0">
                <a:solidFill>
                  <a:schemeClr val="tx1"/>
                </a:solidFill>
              </a:rPr>
              <a:t> over an hour </a:t>
            </a:r>
            <a:r>
              <a:rPr lang="en-US" sz="3200" b="1" dirty="0" smtClean="0">
                <a:solidFill>
                  <a:schemeClr val="tx1"/>
                </a:solidFill>
              </a:rPr>
              <a:t>before </a:t>
            </a:r>
            <a:r>
              <a:rPr lang="en-US" sz="3200" b="1" u="sng" dirty="0" smtClean="0">
                <a:solidFill>
                  <a:schemeClr val="tx1"/>
                </a:solidFill>
              </a:rPr>
              <a:t>Tina arrived.</a:t>
            </a:r>
          </a:p>
          <a:p>
            <a:pPr lvl="0"/>
            <a:endParaRPr lang="en-US" sz="3200" dirty="0">
              <a:solidFill>
                <a:schemeClr val="tx1"/>
              </a:solidFill>
            </a:endParaRPr>
          </a:p>
          <a:p>
            <a:pPr lvl="0"/>
            <a:r>
              <a:rPr lang="en-US" sz="3200" dirty="0" smtClean="0">
                <a:solidFill>
                  <a:schemeClr val="tx1"/>
                </a:solidFill>
              </a:rPr>
              <a:t>How long </a:t>
            </a:r>
            <a:r>
              <a:rPr lang="en-US" sz="3200" b="1" u="sng" dirty="0" smtClean="0">
                <a:solidFill>
                  <a:schemeClr val="tx1"/>
                </a:solidFill>
              </a:rPr>
              <a:t>had</a:t>
            </a:r>
            <a:r>
              <a:rPr lang="en-US" sz="3200" u="sng" dirty="0" smtClean="0">
                <a:solidFill>
                  <a:schemeClr val="tx1"/>
                </a:solidFill>
              </a:rPr>
              <a:t> you </a:t>
            </a:r>
            <a:r>
              <a:rPr lang="en-US" sz="3200" b="1" u="sng" dirty="0" smtClean="0">
                <a:solidFill>
                  <a:schemeClr val="tx1"/>
                </a:solidFill>
              </a:rPr>
              <a:t>been waiting</a:t>
            </a:r>
            <a:r>
              <a:rPr lang="en-US" sz="3200" u="sng" dirty="0" smtClean="0">
                <a:solidFill>
                  <a:schemeClr val="tx1"/>
                </a:solidFill>
              </a:rPr>
              <a:t> </a:t>
            </a:r>
            <a:r>
              <a:rPr lang="en-US" sz="3200" dirty="0" smtClean="0">
                <a:solidFill>
                  <a:schemeClr val="tx1"/>
                </a:solidFill>
              </a:rPr>
              <a:t>to get on the bus? </a:t>
            </a:r>
            <a:endParaRPr lang="en-US" sz="32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237" y="2764632"/>
            <a:ext cx="2343150" cy="22645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0662" y="4002883"/>
            <a:ext cx="2586037" cy="2052636"/>
          </a:xfrm>
          <a:prstGeom prst="rect">
            <a:avLst/>
          </a:prstGeom>
        </p:spPr>
      </p:pic>
      <p:sp>
        <p:nvSpPr>
          <p:cNvPr id="6" name="Rectangle 5"/>
          <p:cNvSpPr/>
          <p:nvPr/>
        </p:nvSpPr>
        <p:spPr>
          <a:xfrm>
            <a:off x="228600" y="1357313"/>
            <a:ext cx="11689556" cy="1214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We </a:t>
            </a:r>
            <a:r>
              <a:rPr lang="en-US" sz="3200" b="1" dirty="0">
                <a:solidFill>
                  <a:schemeClr val="tx1"/>
                </a:solidFill>
              </a:rPr>
              <a:t>use the past perfect continuous to show that </a:t>
            </a:r>
            <a:r>
              <a:rPr lang="en-US" sz="3200" b="1" dirty="0" smtClean="0">
                <a:solidFill>
                  <a:schemeClr val="tx1"/>
                </a:solidFill>
              </a:rPr>
              <a:t>something </a:t>
            </a:r>
            <a:r>
              <a:rPr lang="en-US" sz="3200" b="1" dirty="0">
                <a:solidFill>
                  <a:schemeClr val="tx1"/>
                </a:solidFill>
              </a:rPr>
              <a:t>started in the past and continued up until another time in the past.</a:t>
            </a:r>
          </a:p>
        </p:txBody>
      </p:sp>
    </p:spTree>
    <p:extLst>
      <p:ext uri="{BB962C8B-B14F-4D97-AF65-F5344CB8AC3E}">
        <p14:creationId xmlns:p14="http://schemas.microsoft.com/office/powerpoint/2010/main" val="3448876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wedge">
                                      <p:cBhvr>
                                        <p:cTn id="7" dur="2000"/>
                                        <p:tgtEl>
                                          <p:spTgt spid="10">
                                            <p:txEl>
                                              <p:pRg st="7" end="7"/>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10">
                                            <p:txEl>
                                              <p:pRg st="8" end="8"/>
                                            </p:txEl>
                                          </p:spTgt>
                                        </p:tgtEl>
                                        <p:attrNameLst>
                                          <p:attrName>style.visibility</p:attrName>
                                        </p:attrNameLst>
                                      </p:cBhvr>
                                      <p:to>
                                        <p:strVal val="visible"/>
                                      </p:to>
                                    </p:set>
                                    <p:animEffect transition="in" filter="wedge">
                                      <p:cBhvr>
                                        <p:cTn id="10" dur="2000"/>
                                        <p:tgtEl>
                                          <p:spTgt spid="10">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10">
                                            <p:txEl>
                                              <p:pRg st="10" end="10"/>
                                            </p:txEl>
                                          </p:spTgt>
                                        </p:tgtEl>
                                        <p:attrNameLst>
                                          <p:attrName>style.visibility</p:attrName>
                                        </p:attrNameLst>
                                      </p:cBhvr>
                                      <p:to>
                                        <p:strVal val="visible"/>
                                      </p:to>
                                    </p:set>
                                    <p:animEffect transition="in" filter="plus(in)">
                                      <p:cBhvr>
                                        <p:cTn id="15" dur="20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28588" y="171449"/>
            <a:ext cx="11915775" cy="6500813"/>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Using the </a:t>
            </a:r>
            <a:r>
              <a:rPr lang="en-US" sz="3600" b="1" dirty="0">
                <a:solidFill>
                  <a:srgbClr val="0F13C1"/>
                </a:solidFill>
              </a:rPr>
              <a:t>past perfect continuous </a:t>
            </a:r>
            <a:endParaRPr lang="en-US" sz="3600" b="1" dirty="0" smtClean="0">
              <a:solidFill>
                <a:srgbClr val="0F13C1"/>
              </a:solidFill>
            </a:endParaRPr>
          </a:p>
          <a:p>
            <a:r>
              <a:rPr lang="en-US" sz="3600" b="1" dirty="0" smtClean="0">
                <a:solidFill>
                  <a:srgbClr val="C00000"/>
                </a:solidFill>
              </a:rPr>
              <a:t>before</a:t>
            </a:r>
            <a:r>
              <a:rPr lang="en-US" sz="3600" b="1" dirty="0" smtClean="0">
                <a:solidFill>
                  <a:schemeClr val="tx1"/>
                </a:solidFill>
              </a:rPr>
              <a:t> </a:t>
            </a:r>
            <a:r>
              <a:rPr lang="en-US" sz="3600" b="1" dirty="0">
                <a:solidFill>
                  <a:srgbClr val="0F13C1"/>
                </a:solidFill>
              </a:rPr>
              <a:t>another action in the past</a:t>
            </a:r>
            <a:r>
              <a:rPr lang="en-US" sz="3600" b="1" dirty="0">
                <a:solidFill>
                  <a:schemeClr val="tx1"/>
                </a:solidFill>
              </a:rPr>
              <a:t> </a:t>
            </a:r>
            <a:endParaRPr lang="en-US" sz="3600" b="1" dirty="0" smtClean="0">
              <a:solidFill>
                <a:schemeClr val="tx1"/>
              </a:solidFill>
            </a:endParaRPr>
          </a:p>
          <a:p>
            <a:r>
              <a:rPr lang="en-US" sz="3600" b="1" dirty="0" smtClean="0">
                <a:solidFill>
                  <a:schemeClr val="tx1"/>
                </a:solidFill>
              </a:rPr>
              <a:t>is </a:t>
            </a:r>
            <a:r>
              <a:rPr lang="en-US" sz="3600" b="1" dirty="0">
                <a:solidFill>
                  <a:schemeClr val="tx1"/>
                </a:solidFill>
              </a:rPr>
              <a:t>a good way </a:t>
            </a:r>
            <a:r>
              <a:rPr lang="en-US" sz="3600" b="1" i="1" u="sng" dirty="0">
                <a:solidFill>
                  <a:schemeClr val="tx1"/>
                </a:solidFill>
              </a:rPr>
              <a:t>to show cause and effect</a:t>
            </a:r>
            <a:r>
              <a:rPr lang="en-US" sz="3600" b="1" dirty="0">
                <a:solidFill>
                  <a:schemeClr val="tx1"/>
                </a:solidFill>
              </a:rPr>
              <a:t>.</a:t>
            </a:r>
          </a:p>
          <a:p>
            <a:endParaRPr lang="en-US" sz="3600" dirty="0" smtClean="0">
              <a:solidFill>
                <a:schemeClr val="tx1"/>
              </a:solidFill>
            </a:endParaRPr>
          </a:p>
          <a:p>
            <a:r>
              <a:rPr lang="en-US" sz="3600" dirty="0" smtClean="0">
                <a:solidFill>
                  <a:schemeClr val="tx1"/>
                </a:solidFill>
              </a:rPr>
              <a:t>Examples:</a:t>
            </a:r>
          </a:p>
          <a:p>
            <a:pPr lvl="0"/>
            <a:r>
              <a:rPr lang="en-US" sz="3600" dirty="0" smtClean="0">
                <a:solidFill>
                  <a:srgbClr val="0F13C1"/>
                </a:solidFill>
              </a:rPr>
              <a:t>Jason </a:t>
            </a:r>
            <a:r>
              <a:rPr lang="en-US" sz="3600" dirty="0">
                <a:solidFill>
                  <a:srgbClr val="0F13C1"/>
                </a:solidFill>
              </a:rPr>
              <a:t>was tired </a:t>
            </a:r>
            <a:endParaRPr lang="en-US" sz="3600" dirty="0" smtClean="0">
              <a:solidFill>
                <a:srgbClr val="0F13C1"/>
              </a:solidFill>
            </a:endParaRPr>
          </a:p>
          <a:p>
            <a:pPr lvl="0"/>
            <a:r>
              <a:rPr lang="en-US" sz="3600" b="1" u="sng" dirty="0" smtClean="0">
                <a:solidFill>
                  <a:srgbClr val="C00000"/>
                </a:solidFill>
              </a:rPr>
              <a:t>because</a:t>
            </a:r>
            <a:r>
              <a:rPr lang="en-US" sz="3600" dirty="0" smtClean="0">
                <a:solidFill>
                  <a:schemeClr val="tx1"/>
                </a:solidFill>
              </a:rPr>
              <a:t> </a:t>
            </a:r>
            <a:r>
              <a:rPr lang="en-US" sz="3600" b="1" dirty="0">
                <a:solidFill>
                  <a:srgbClr val="0F13C1"/>
                </a:solidFill>
              </a:rPr>
              <a:t>he had been jogging</a:t>
            </a:r>
            <a:r>
              <a:rPr lang="en-US" sz="3600" b="1" dirty="0" smtClean="0">
                <a:solidFill>
                  <a:srgbClr val="0F13C1"/>
                </a:solidFill>
              </a:rPr>
              <a:t>.</a:t>
            </a:r>
            <a:endParaRPr lang="en-US" sz="3600" b="1" i="1" dirty="0" smtClean="0">
              <a:solidFill>
                <a:schemeClr val="tx1"/>
              </a:solidFill>
            </a:endParaRPr>
          </a:p>
          <a:p>
            <a:pPr lvl="0"/>
            <a:endParaRPr lang="en-US" sz="3600" b="1" i="1" dirty="0">
              <a:solidFill>
                <a:schemeClr val="tx1"/>
              </a:solidFill>
            </a:endParaRPr>
          </a:p>
          <a:p>
            <a:pPr lvl="0"/>
            <a:r>
              <a:rPr lang="en-US" sz="3600" b="1" i="1" dirty="0" smtClean="0">
                <a:solidFill>
                  <a:schemeClr val="tx1"/>
                </a:solidFill>
              </a:rPr>
              <a:t>Sam gained weight </a:t>
            </a:r>
          </a:p>
          <a:p>
            <a:pPr lvl="0"/>
            <a:r>
              <a:rPr lang="en-US" sz="3600" dirty="0" smtClean="0">
                <a:solidFill>
                  <a:srgbClr val="C00000"/>
                </a:solidFill>
              </a:rPr>
              <a:t>because</a:t>
            </a:r>
            <a:r>
              <a:rPr lang="en-US" sz="3600" dirty="0" smtClean="0">
                <a:solidFill>
                  <a:schemeClr val="tx1"/>
                </a:solidFill>
              </a:rPr>
              <a:t> </a:t>
            </a:r>
            <a:r>
              <a:rPr lang="en-US" sz="3600" dirty="0" smtClean="0">
                <a:solidFill>
                  <a:srgbClr val="0F13C1"/>
                </a:solidFill>
              </a:rPr>
              <a:t>he </a:t>
            </a:r>
            <a:r>
              <a:rPr lang="en-US" sz="3600" b="1" dirty="0" smtClean="0">
                <a:solidFill>
                  <a:srgbClr val="0F13C1"/>
                </a:solidFill>
              </a:rPr>
              <a:t>had been overeating</a:t>
            </a:r>
            <a:r>
              <a:rPr lang="en-US" sz="3600" dirty="0" smtClean="0">
                <a:solidFill>
                  <a:srgbClr val="0F13C1"/>
                </a:solidFill>
              </a:rPr>
              <a:t>.</a:t>
            </a:r>
            <a:endParaRPr lang="en-US" sz="3600" dirty="0">
              <a:solidFill>
                <a:srgbClr val="0F13C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3888" y="1695462"/>
            <a:ext cx="3300412" cy="254317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9060" y="4486285"/>
            <a:ext cx="2933701" cy="1938328"/>
          </a:xfrm>
          <a:prstGeom prst="rect">
            <a:avLst/>
          </a:prstGeom>
        </p:spPr>
      </p:pic>
    </p:spTree>
    <p:extLst>
      <p:ext uri="{BB962C8B-B14F-4D97-AF65-F5344CB8AC3E}">
        <p14:creationId xmlns:p14="http://schemas.microsoft.com/office/powerpoint/2010/main" val="424354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wedge">
                                      <p:cBhvr>
                                        <p:cTn id="7" dur="2000"/>
                                        <p:tgtEl>
                                          <p:spTgt spid="10">
                                            <p:txEl>
                                              <p:pRg st="5" end="5"/>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10">
                                            <p:txEl>
                                              <p:pRg st="6" end="6"/>
                                            </p:txEl>
                                          </p:spTgt>
                                        </p:tgtEl>
                                        <p:attrNameLst>
                                          <p:attrName>style.visibility</p:attrName>
                                        </p:attrNameLst>
                                      </p:cBhvr>
                                      <p:to>
                                        <p:strVal val="visible"/>
                                      </p:to>
                                    </p:set>
                                    <p:animEffect transition="in" filter="wedge">
                                      <p:cBhvr>
                                        <p:cTn id="10" dur="2000"/>
                                        <p:tgtEl>
                                          <p:spTgt spid="10">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animEffect transition="in" filter="wedge">
                                      <p:cBhvr>
                                        <p:cTn id="15" dur="2000"/>
                                        <p:tgtEl>
                                          <p:spTgt spid="10">
                                            <p:txEl>
                                              <p:pRg st="8" end="8"/>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10">
                                            <p:txEl>
                                              <p:pRg st="9" end="9"/>
                                            </p:txEl>
                                          </p:spTgt>
                                        </p:tgtEl>
                                        <p:attrNameLst>
                                          <p:attrName>style.visibility</p:attrName>
                                        </p:attrNameLst>
                                      </p:cBhvr>
                                      <p:to>
                                        <p:strVal val="visible"/>
                                      </p:to>
                                    </p:set>
                                    <p:animEffect transition="in" filter="wedge">
                                      <p:cBhvr>
                                        <p:cTn id="18" dur="2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42875" y="185737"/>
            <a:ext cx="11901487" cy="6529387"/>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schemeClr val="tx1"/>
                </a:solidFill>
              </a:rPr>
              <a:t>a. </a:t>
            </a:r>
            <a:r>
              <a:rPr lang="en-GB" sz="2800" dirty="0">
                <a:solidFill>
                  <a:schemeClr val="tx1"/>
                </a:solidFill>
              </a:rPr>
              <a:t>It was many years since I (meet) to him</a:t>
            </a:r>
            <a:r>
              <a:rPr lang="en-GB" sz="2800" dirty="0" smtClean="0">
                <a:solidFill>
                  <a:schemeClr val="tx1"/>
                </a:solidFill>
              </a:rPr>
              <a:t>. </a:t>
            </a:r>
            <a:endParaRPr lang="en-US" sz="2800" dirty="0">
              <a:solidFill>
                <a:schemeClr val="tx1"/>
              </a:solidFill>
            </a:endParaRPr>
          </a:p>
          <a:p>
            <a:r>
              <a:rPr lang="en-GB" sz="2800" dirty="0">
                <a:solidFill>
                  <a:schemeClr val="tx1"/>
                </a:solidFill>
              </a:rPr>
              <a:t>b</a:t>
            </a:r>
            <a:r>
              <a:rPr lang="en-GB" sz="2800" dirty="0" smtClean="0">
                <a:solidFill>
                  <a:schemeClr val="tx1"/>
                </a:solidFill>
              </a:rPr>
              <a:t>. </a:t>
            </a:r>
            <a:r>
              <a:rPr lang="en-GB" sz="2800" dirty="0">
                <a:solidFill>
                  <a:schemeClr val="tx1"/>
                </a:solidFill>
              </a:rPr>
              <a:t>We (start) the meeting after the guest (come).</a:t>
            </a:r>
            <a:endParaRPr lang="en-US" sz="2800" dirty="0">
              <a:solidFill>
                <a:schemeClr val="tx1"/>
              </a:solidFill>
            </a:endParaRPr>
          </a:p>
          <a:p>
            <a:r>
              <a:rPr lang="en-GB" sz="2800" dirty="0">
                <a:solidFill>
                  <a:schemeClr val="tx1"/>
                </a:solidFill>
              </a:rPr>
              <a:t>c</a:t>
            </a:r>
            <a:r>
              <a:rPr lang="en-GB" sz="2800" dirty="0" smtClean="0">
                <a:solidFill>
                  <a:schemeClr val="tx1"/>
                </a:solidFill>
              </a:rPr>
              <a:t>. </a:t>
            </a:r>
            <a:r>
              <a:rPr lang="en-GB" sz="2800" dirty="0">
                <a:solidFill>
                  <a:schemeClr val="tx1"/>
                </a:solidFill>
              </a:rPr>
              <a:t>I did not want (leave) the place.</a:t>
            </a:r>
            <a:endParaRPr lang="en-US" sz="2800" dirty="0">
              <a:solidFill>
                <a:schemeClr val="tx1"/>
              </a:solidFill>
            </a:endParaRPr>
          </a:p>
          <a:p>
            <a:r>
              <a:rPr lang="en-GB" sz="2800" dirty="0">
                <a:solidFill>
                  <a:schemeClr val="tx1"/>
                </a:solidFill>
              </a:rPr>
              <a:t>d</a:t>
            </a:r>
            <a:r>
              <a:rPr lang="en-GB" sz="2800" dirty="0" smtClean="0">
                <a:solidFill>
                  <a:schemeClr val="tx1"/>
                </a:solidFill>
              </a:rPr>
              <a:t>. </a:t>
            </a:r>
            <a:r>
              <a:rPr lang="en-GB" sz="2800" dirty="0">
                <a:solidFill>
                  <a:schemeClr val="tx1"/>
                </a:solidFill>
              </a:rPr>
              <a:t>You </a:t>
            </a:r>
            <a:r>
              <a:rPr lang="en-GB" sz="2800" dirty="0" smtClean="0">
                <a:solidFill>
                  <a:schemeClr val="tx1"/>
                </a:solidFill>
              </a:rPr>
              <a:t>had </a:t>
            </a:r>
            <a:r>
              <a:rPr lang="en-GB" sz="2800" dirty="0">
                <a:solidFill>
                  <a:schemeClr val="tx1"/>
                </a:solidFill>
              </a:rPr>
              <a:t>better (to do) the work.</a:t>
            </a:r>
            <a:endParaRPr lang="en-US" sz="2800" dirty="0">
              <a:solidFill>
                <a:schemeClr val="tx1"/>
              </a:solidFill>
            </a:endParaRPr>
          </a:p>
          <a:p>
            <a:r>
              <a:rPr lang="en-GB" sz="2800" dirty="0">
                <a:solidFill>
                  <a:schemeClr val="tx1"/>
                </a:solidFill>
              </a:rPr>
              <a:t>e</a:t>
            </a:r>
            <a:r>
              <a:rPr lang="en-GB" sz="2800" dirty="0" smtClean="0">
                <a:solidFill>
                  <a:schemeClr val="tx1"/>
                </a:solidFill>
              </a:rPr>
              <a:t>. </a:t>
            </a:r>
            <a:r>
              <a:rPr lang="en-GB" sz="2800" dirty="0">
                <a:solidFill>
                  <a:schemeClr val="tx1"/>
                </a:solidFill>
              </a:rPr>
              <a:t>The boy ran away having (take) the first prize.</a:t>
            </a:r>
            <a:endParaRPr lang="en-US" sz="2800" dirty="0">
              <a:solidFill>
                <a:schemeClr val="tx1"/>
              </a:solidFill>
            </a:endParaRPr>
          </a:p>
          <a:p>
            <a:r>
              <a:rPr lang="en-GB" sz="2800" dirty="0">
                <a:solidFill>
                  <a:schemeClr val="tx1"/>
                </a:solidFill>
              </a:rPr>
              <a:t>f</a:t>
            </a:r>
            <a:r>
              <a:rPr lang="en-GB" sz="2800" dirty="0" smtClean="0">
                <a:solidFill>
                  <a:schemeClr val="tx1"/>
                </a:solidFill>
              </a:rPr>
              <a:t>. </a:t>
            </a:r>
            <a:r>
              <a:rPr lang="en-GB" sz="2800" dirty="0">
                <a:solidFill>
                  <a:schemeClr val="tx1"/>
                </a:solidFill>
              </a:rPr>
              <a:t>I </a:t>
            </a:r>
            <a:r>
              <a:rPr lang="en-GB" sz="2800" dirty="0" smtClean="0">
                <a:solidFill>
                  <a:schemeClr val="tx1"/>
                </a:solidFill>
              </a:rPr>
              <a:t>(go) </a:t>
            </a:r>
            <a:r>
              <a:rPr lang="en-GB" sz="2800" dirty="0">
                <a:solidFill>
                  <a:schemeClr val="tx1"/>
                </a:solidFill>
              </a:rPr>
              <a:t>to market last </a:t>
            </a:r>
            <a:r>
              <a:rPr lang="en-GB" sz="2800" dirty="0" smtClean="0">
                <a:solidFill>
                  <a:schemeClr val="tx1"/>
                </a:solidFill>
              </a:rPr>
              <a:t>night.</a:t>
            </a:r>
            <a:endParaRPr lang="en-US" sz="2800" dirty="0">
              <a:solidFill>
                <a:schemeClr val="tx1"/>
              </a:solidFill>
            </a:endParaRPr>
          </a:p>
          <a:p>
            <a:r>
              <a:rPr lang="en-GB" sz="2800" dirty="0">
                <a:solidFill>
                  <a:schemeClr val="tx1"/>
                </a:solidFill>
              </a:rPr>
              <a:t>g</a:t>
            </a:r>
            <a:r>
              <a:rPr lang="en-GB" sz="2800" dirty="0" smtClean="0">
                <a:solidFill>
                  <a:schemeClr val="tx1"/>
                </a:solidFill>
              </a:rPr>
              <a:t>. </a:t>
            </a:r>
            <a:r>
              <a:rPr lang="en-GB" sz="2800" dirty="0">
                <a:solidFill>
                  <a:schemeClr val="tx1"/>
                </a:solidFill>
              </a:rPr>
              <a:t>It is high time I (change) my character</a:t>
            </a:r>
            <a:r>
              <a:rPr lang="en-GB" sz="2800" dirty="0">
                <a:solidFill>
                  <a:srgbClr val="0F13C1"/>
                </a:solidFill>
              </a:rPr>
              <a:t>.</a:t>
            </a:r>
            <a:endParaRPr lang="en-US" sz="2800" dirty="0">
              <a:solidFill>
                <a:srgbClr val="0F13C1"/>
              </a:solidFill>
            </a:endParaRPr>
          </a:p>
        </p:txBody>
      </p:sp>
      <p:sp>
        <p:nvSpPr>
          <p:cNvPr id="2" name="Rounded Rectangle 1"/>
          <p:cNvSpPr/>
          <p:nvPr/>
        </p:nvSpPr>
        <p:spPr>
          <a:xfrm>
            <a:off x="6910386" y="2035302"/>
            <a:ext cx="1608537" cy="2868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300"/>
                </a:solidFill>
              </a:rPr>
              <a:t>h</a:t>
            </a:r>
            <a:r>
              <a:rPr lang="en-US" sz="2800" b="1" dirty="0" smtClean="0">
                <a:solidFill>
                  <a:srgbClr val="003300"/>
                </a:solidFill>
              </a:rPr>
              <a:t>ad met</a:t>
            </a:r>
            <a:endParaRPr lang="en-US" sz="2800" b="1" dirty="0">
              <a:solidFill>
                <a:srgbClr val="003300"/>
              </a:solidFill>
            </a:endParaRPr>
          </a:p>
        </p:txBody>
      </p:sp>
      <p:sp>
        <p:nvSpPr>
          <p:cNvPr id="4" name="Rounded Rectangle 3"/>
          <p:cNvSpPr/>
          <p:nvPr/>
        </p:nvSpPr>
        <p:spPr>
          <a:xfrm>
            <a:off x="7977186" y="2490575"/>
            <a:ext cx="3150394" cy="3094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300"/>
                </a:solidFill>
              </a:rPr>
              <a:t>s</a:t>
            </a:r>
            <a:r>
              <a:rPr lang="en-US" sz="2800" b="1" dirty="0" smtClean="0">
                <a:solidFill>
                  <a:srgbClr val="003300"/>
                </a:solidFill>
              </a:rPr>
              <a:t>tarted , had come</a:t>
            </a:r>
            <a:endParaRPr lang="en-US" sz="2800" b="1" dirty="0">
              <a:solidFill>
                <a:srgbClr val="003300"/>
              </a:solidFill>
            </a:endParaRPr>
          </a:p>
        </p:txBody>
      </p:sp>
      <p:sp>
        <p:nvSpPr>
          <p:cNvPr id="5" name="Rounded Rectangle 4"/>
          <p:cNvSpPr/>
          <p:nvPr/>
        </p:nvSpPr>
        <p:spPr>
          <a:xfrm>
            <a:off x="5650707" y="2864138"/>
            <a:ext cx="1678782" cy="3478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300"/>
                </a:solidFill>
              </a:rPr>
              <a:t>t</a:t>
            </a:r>
            <a:r>
              <a:rPr lang="en-US" sz="2800" b="1" dirty="0" smtClean="0">
                <a:solidFill>
                  <a:srgbClr val="003300"/>
                </a:solidFill>
              </a:rPr>
              <a:t>o leave</a:t>
            </a:r>
            <a:endParaRPr lang="en-US" sz="2800" b="1" dirty="0">
              <a:solidFill>
                <a:srgbClr val="003300"/>
              </a:solidFill>
            </a:endParaRPr>
          </a:p>
        </p:txBody>
      </p:sp>
      <p:sp>
        <p:nvSpPr>
          <p:cNvPr id="6" name="Rounded Rectangle 5"/>
          <p:cNvSpPr/>
          <p:nvPr/>
        </p:nvSpPr>
        <p:spPr>
          <a:xfrm>
            <a:off x="5745955" y="3318200"/>
            <a:ext cx="1164431" cy="3509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300"/>
                </a:solidFill>
              </a:rPr>
              <a:t>do</a:t>
            </a:r>
            <a:endParaRPr lang="en-US" sz="2800" b="1" dirty="0">
              <a:solidFill>
                <a:srgbClr val="003300"/>
              </a:solidFill>
            </a:endParaRPr>
          </a:p>
        </p:txBody>
      </p:sp>
      <p:sp>
        <p:nvSpPr>
          <p:cNvPr id="7" name="Rounded Rectangle 6"/>
          <p:cNvSpPr/>
          <p:nvPr/>
        </p:nvSpPr>
        <p:spPr>
          <a:xfrm>
            <a:off x="7714654" y="3700546"/>
            <a:ext cx="1450180" cy="3642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300"/>
                </a:solidFill>
              </a:rPr>
              <a:t>taken</a:t>
            </a:r>
            <a:endParaRPr lang="en-US" sz="2800" b="1" dirty="0">
              <a:solidFill>
                <a:srgbClr val="003300"/>
              </a:solidFill>
            </a:endParaRPr>
          </a:p>
        </p:txBody>
      </p:sp>
      <p:sp>
        <p:nvSpPr>
          <p:cNvPr id="8" name="Rounded Rectangle 7"/>
          <p:cNvSpPr/>
          <p:nvPr/>
        </p:nvSpPr>
        <p:spPr>
          <a:xfrm>
            <a:off x="4951807" y="4194509"/>
            <a:ext cx="1376363" cy="3399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300"/>
                </a:solidFill>
              </a:rPr>
              <a:t>went</a:t>
            </a:r>
            <a:endParaRPr lang="en-US" sz="2800" b="1" dirty="0">
              <a:solidFill>
                <a:srgbClr val="003300"/>
              </a:solidFill>
            </a:endParaRPr>
          </a:p>
        </p:txBody>
      </p:sp>
      <p:sp>
        <p:nvSpPr>
          <p:cNvPr id="9" name="Rounded Rectangle 8"/>
          <p:cNvSpPr/>
          <p:nvPr/>
        </p:nvSpPr>
        <p:spPr>
          <a:xfrm>
            <a:off x="6461524" y="4586257"/>
            <a:ext cx="2028825" cy="2973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3300"/>
                </a:solidFill>
              </a:rPr>
              <a:t>changed</a:t>
            </a:r>
            <a:endParaRPr lang="en-US" sz="2800" b="1" dirty="0">
              <a:solidFill>
                <a:srgbClr val="003300"/>
              </a:solidFill>
            </a:endParaRPr>
          </a:p>
        </p:txBody>
      </p:sp>
      <p:sp>
        <p:nvSpPr>
          <p:cNvPr id="3" name="Rounded Rectangle 2"/>
          <p:cNvSpPr/>
          <p:nvPr/>
        </p:nvSpPr>
        <p:spPr>
          <a:xfrm>
            <a:off x="4246957" y="271318"/>
            <a:ext cx="3954068" cy="736831"/>
          </a:xfrm>
          <a:prstGeom prst="round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u="sng" dirty="0" smtClean="0">
                <a:solidFill>
                  <a:schemeClr val="tx1"/>
                </a:solidFill>
              </a:rPr>
              <a:t>Individual work</a:t>
            </a:r>
            <a:endParaRPr lang="en-US" sz="4400" b="1" i="1" u="sng" dirty="0">
              <a:solidFill>
                <a:schemeClr val="tx1"/>
              </a:solidFill>
            </a:endParaRPr>
          </a:p>
        </p:txBody>
      </p:sp>
      <p:sp>
        <p:nvSpPr>
          <p:cNvPr id="11" name="Rectangle 10"/>
          <p:cNvSpPr/>
          <p:nvPr/>
        </p:nvSpPr>
        <p:spPr>
          <a:xfrm>
            <a:off x="1428750" y="1188432"/>
            <a:ext cx="8943975" cy="52314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Use right form of verbs in the following sentences.</a:t>
            </a:r>
            <a:endParaRPr lang="en-US" sz="3200" b="1" dirty="0">
              <a:solidFill>
                <a:schemeClr val="tx1"/>
              </a:solidFill>
            </a:endParaRPr>
          </a:p>
        </p:txBody>
      </p:sp>
    </p:spTree>
    <p:extLst>
      <p:ext uri="{BB962C8B-B14F-4D97-AF65-F5344CB8AC3E}">
        <p14:creationId xmlns:p14="http://schemas.microsoft.com/office/powerpoint/2010/main" val="2652498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p:cTn id="4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 calcmode="lin" valueType="num">
                                      <p:cBhvr>
                                        <p:cTn id="4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9" name="Rectangle 8"/>
          <p:cNvSpPr/>
          <p:nvPr/>
        </p:nvSpPr>
        <p:spPr>
          <a:xfrm>
            <a:off x="6688269" y="2678126"/>
            <a:ext cx="803776" cy="178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1" name="Rectangle 10"/>
          <p:cNvSpPr/>
          <p:nvPr/>
        </p:nvSpPr>
        <p:spPr>
          <a:xfrm>
            <a:off x="6658849" y="3132839"/>
            <a:ext cx="803776" cy="205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3" name="Rectangle 12"/>
          <p:cNvSpPr/>
          <p:nvPr/>
        </p:nvSpPr>
        <p:spPr>
          <a:xfrm>
            <a:off x="6658849" y="3643715"/>
            <a:ext cx="803777"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5" name="Rectangle 14"/>
          <p:cNvSpPr/>
          <p:nvPr/>
        </p:nvSpPr>
        <p:spPr>
          <a:xfrm>
            <a:off x="6658851" y="4163306"/>
            <a:ext cx="803776"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4" name="Rectangle 3"/>
          <p:cNvSpPr/>
          <p:nvPr/>
        </p:nvSpPr>
        <p:spPr>
          <a:xfrm>
            <a:off x="228600" y="209655"/>
            <a:ext cx="11715750" cy="6415088"/>
          </a:xfrm>
          <a:prstGeom prst="rect">
            <a:avLst/>
          </a:prstGeom>
          <a:solidFill>
            <a:schemeClr val="bg1"/>
          </a:solidFill>
          <a:ln w="28575">
            <a:solidFill>
              <a:srgbClr val="0F13C1">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1" dirty="0">
              <a:solidFill>
                <a:srgbClr val="0F13C1"/>
              </a:solidFill>
              <a:latin typeface="Segoe Print" panose="02000600000000000000" pitchFamily="2" charset="0"/>
            </a:endParaRPr>
          </a:p>
        </p:txBody>
      </p:sp>
      <p:sp>
        <p:nvSpPr>
          <p:cNvPr id="16" name="Rectangle 15"/>
          <p:cNvSpPr/>
          <p:nvPr/>
        </p:nvSpPr>
        <p:spPr>
          <a:xfrm>
            <a:off x="6688269" y="2678126"/>
            <a:ext cx="803776" cy="178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9" name="Rectangle 18"/>
          <p:cNvSpPr/>
          <p:nvPr/>
        </p:nvSpPr>
        <p:spPr>
          <a:xfrm>
            <a:off x="6658849" y="3132839"/>
            <a:ext cx="803776" cy="205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20" name="Rectangle 19"/>
          <p:cNvSpPr/>
          <p:nvPr/>
        </p:nvSpPr>
        <p:spPr>
          <a:xfrm>
            <a:off x="6658849" y="3643715"/>
            <a:ext cx="803777"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21" name="Rectangle 20"/>
          <p:cNvSpPr/>
          <p:nvPr/>
        </p:nvSpPr>
        <p:spPr>
          <a:xfrm>
            <a:off x="6658851" y="4163306"/>
            <a:ext cx="803776"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20750" t="4386" r="23461" b="2631"/>
          <a:stretch/>
        </p:blipFill>
        <p:spPr>
          <a:xfrm>
            <a:off x="8636695" y="1715061"/>
            <a:ext cx="1661915" cy="1623038"/>
          </a:xfrm>
          <a:prstGeom prst="rect">
            <a:avLst/>
          </a:prstGeom>
          <a:ln w="38100">
            <a:solidFill>
              <a:schemeClr val="tx1"/>
            </a:solidFill>
          </a:ln>
        </p:spPr>
      </p:pic>
      <p:sp>
        <p:nvSpPr>
          <p:cNvPr id="3" name="Rectangle 2"/>
          <p:cNvSpPr/>
          <p:nvPr/>
        </p:nvSpPr>
        <p:spPr>
          <a:xfrm>
            <a:off x="690081" y="3995520"/>
            <a:ext cx="3867632" cy="2261232"/>
          </a:xfrm>
          <a:prstGeom prst="rect">
            <a:avLst/>
          </a:prstGeom>
          <a:noFill/>
          <a:ln w="476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chemeClr val="tx1"/>
                </a:solidFill>
                <a:latin typeface="Times New Roman" panose="02020603050405020304" pitchFamily="18" charset="0"/>
                <a:cs typeface="Times New Roman" panose="02020603050405020304" pitchFamily="18" charset="0"/>
              </a:rPr>
              <a:t>Nurul Aziz</a:t>
            </a:r>
          </a:p>
          <a:p>
            <a:r>
              <a:rPr lang="en-US" sz="2000" b="1" dirty="0">
                <a:solidFill>
                  <a:schemeClr val="tx1"/>
                </a:solidFill>
                <a:latin typeface="Times New Roman" panose="02020603050405020304" pitchFamily="18" charset="0"/>
                <a:cs typeface="Times New Roman" panose="02020603050405020304" pitchFamily="18" charset="0"/>
              </a:rPr>
              <a:t>Assistant Teacher (English)</a:t>
            </a:r>
          </a:p>
          <a:p>
            <a:r>
              <a:rPr lang="en-US" sz="2000" b="1" dirty="0">
                <a:solidFill>
                  <a:schemeClr val="tx1"/>
                </a:solidFill>
                <a:latin typeface="Times New Roman" panose="02020603050405020304" pitchFamily="18" charset="0"/>
                <a:cs typeface="Times New Roman" panose="02020603050405020304" pitchFamily="18" charset="0"/>
              </a:rPr>
              <a:t>Krishnakumari City Corporation Girls’ High School,</a:t>
            </a:r>
          </a:p>
          <a:p>
            <a:r>
              <a:rPr lang="en-US" sz="2000" b="1" dirty="0">
                <a:solidFill>
                  <a:schemeClr val="tx1"/>
                </a:solidFill>
                <a:latin typeface="Times New Roman" panose="02020603050405020304" pitchFamily="18" charset="0"/>
                <a:cs typeface="Times New Roman" panose="02020603050405020304" pitchFamily="18" charset="0"/>
              </a:rPr>
              <a:t>Nandankanan,Chittagong</a:t>
            </a:r>
          </a:p>
          <a:p>
            <a:r>
              <a:rPr lang="en-US" sz="2000" b="1" dirty="0">
                <a:solidFill>
                  <a:schemeClr val="tx1"/>
                </a:solidFill>
                <a:latin typeface="Times New Roman" panose="02020603050405020304" pitchFamily="18" charset="0"/>
                <a:cs typeface="Times New Roman" panose="02020603050405020304" pitchFamily="18" charset="0"/>
              </a:rPr>
              <a:t>E-mail : naziz13.na@gmail.com</a:t>
            </a:r>
          </a:p>
          <a:p>
            <a:r>
              <a:rPr lang="en-US" sz="2000" b="1" dirty="0" smtClean="0">
                <a:solidFill>
                  <a:schemeClr val="tx1"/>
                </a:solidFill>
                <a:latin typeface="Times New Roman" panose="02020603050405020304" pitchFamily="18" charset="0"/>
                <a:cs typeface="Times New Roman" panose="02020603050405020304" pitchFamily="18" charset="0"/>
              </a:rPr>
              <a:t>Mobile : 01843773924</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686676" y="3995520"/>
            <a:ext cx="3571874" cy="22555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anose="02020603050405020304" pitchFamily="18" charset="0"/>
                <a:cs typeface="Times New Roman" panose="02020603050405020304" pitchFamily="18" charset="0"/>
              </a:rPr>
              <a:t>English Grammar </a:t>
            </a:r>
          </a:p>
          <a:p>
            <a:pPr algn="ctr"/>
            <a:r>
              <a:rPr lang="en-US" sz="2800" b="1" dirty="0" smtClean="0">
                <a:solidFill>
                  <a:schemeClr val="tx1"/>
                </a:solidFill>
                <a:latin typeface="Times New Roman" panose="02020603050405020304" pitchFamily="18" charset="0"/>
                <a:cs typeface="Times New Roman" panose="02020603050405020304" pitchFamily="18" charset="0"/>
              </a:rPr>
              <a:t>And Composition</a:t>
            </a:r>
          </a:p>
          <a:p>
            <a:pPr algn="ctr"/>
            <a:r>
              <a:rPr lang="en-US" sz="2800" b="1" dirty="0" smtClean="0">
                <a:solidFill>
                  <a:schemeClr val="tx1"/>
                </a:solidFill>
                <a:latin typeface="Times New Roman" panose="02020603050405020304" pitchFamily="18" charset="0"/>
                <a:cs typeface="Times New Roman" panose="02020603050405020304" pitchFamily="18" charset="0"/>
              </a:rPr>
              <a:t>Time : 45 Minutes</a:t>
            </a:r>
          </a:p>
          <a:p>
            <a:pPr algn="ctr"/>
            <a:r>
              <a:rPr lang="en-US" sz="2800" b="1" dirty="0" smtClean="0">
                <a:solidFill>
                  <a:schemeClr val="tx1"/>
                </a:solidFill>
                <a:latin typeface="Times New Roman" panose="02020603050405020304" pitchFamily="18" charset="0"/>
                <a:cs typeface="Times New Roman" panose="02020603050405020304" pitchFamily="18" charset="0"/>
              </a:rPr>
              <a:t>Date : 20.09.2019</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107" y="3748811"/>
            <a:ext cx="1847850" cy="2476500"/>
          </a:xfrm>
          <a:prstGeom prst="rect">
            <a:avLst/>
          </a:prstGeom>
        </p:spPr>
      </p:pic>
      <p:sp>
        <p:nvSpPr>
          <p:cNvPr id="5" name="Rectangle 4"/>
          <p:cNvSpPr/>
          <p:nvPr/>
        </p:nvSpPr>
        <p:spPr>
          <a:xfrm>
            <a:off x="4788104" y="630283"/>
            <a:ext cx="2557856" cy="829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chemeClr val="tx1"/>
                </a:solidFill>
                <a:latin typeface="Segoe Print" panose="02000600000000000000" pitchFamily="2" charset="0"/>
              </a:rPr>
              <a:t>Identity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612" y="1717037"/>
            <a:ext cx="2014538" cy="1675961"/>
          </a:xfrm>
          <a:prstGeom prst="rect">
            <a:avLst/>
          </a:prstGeom>
          <a:ln w="44450">
            <a:solidFill>
              <a:schemeClr val="tx1"/>
            </a:solidFill>
          </a:ln>
        </p:spPr>
      </p:pic>
    </p:spTree>
    <p:extLst>
      <p:ext uri="{BB962C8B-B14F-4D97-AF65-F5344CB8AC3E}">
        <p14:creationId xmlns:p14="http://schemas.microsoft.com/office/powerpoint/2010/main" val="3166199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edg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3" name="Rectangle 2"/>
          <p:cNvSpPr/>
          <p:nvPr/>
        </p:nvSpPr>
        <p:spPr>
          <a:xfrm>
            <a:off x="192156" y="197782"/>
            <a:ext cx="11776215" cy="6357938"/>
          </a:xfrm>
          <a:prstGeom prst="rect">
            <a:avLst/>
          </a:prstGeom>
          <a:solidFill>
            <a:schemeClr val="bg1"/>
          </a:solidFill>
          <a:ln w="34925">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p:nvSpPr>
        <p:spPr>
          <a:xfrm>
            <a:off x="4329332" y="322832"/>
            <a:ext cx="4061222" cy="584208"/>
          </a:xfrm>
          <a:prstGeom prst="rect">
            <a:avLst/>
          </a:prstGeom>
          <a:solidFill>
            <a:schemeClr val="bg1"/>
          </a:solidFill>
          <a:ln w="476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pPr>
            <a:r>
              <a:rPr lang="en-US" altLang="en-US" sz="4400" b="1" i="1" u="sng" dirty="0" smtClean="0">
                <a:solidFill>
                  <a:schemeClr val="tx1"/>
                </a:solidFill>
                <a:latin typeface="Arial" panose="020B0604020202020204" pitchFamily="34" charset="0"/>
                <a:cs typeface="Arial" panose="020B0604020202020204" pitchFamily="34" charset="0"/>
              </a:rPr>
              <a:t>Evaluation</a:t>
            </a:r>
            <a:endParaRPr lang="en-US" altLang="en-US" sz="4400" b="1" i="1" u="sng" dirty="0">
              <a:solidFill>
                <a:schemeClr val="tx1"/>
              </a:solidFill>
              <a:latin typeface="Arial" panose="020B0604020202020204" pitchFamily="34" charset="0"/>
              <a:cs typeface="Arial" panose="020B0604020202020204" pitchFamily="34" charset="0"/>
            </a:endParaRPr>
          </a:p>
        </p:txBody>
      </p:sp>
      <p:sp>
        <p:nvSpPr>
          <p:cNvPr id="50" name="Rectangle 49"/>
          <p:cNvSpPr/>
          <p:nvPr/>
        </p:nvSpPr>
        <p:spPr>
          <a:xfrm>
            <a:off x="357408" y="4495318"/>
            <a:ext cx="5100417" cy="74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 panose="020B0604020202020204" pitchFamily="34" charset="0"/>
              </a:rPr>
              <a:t>He used to swim in the river.</a:t>
            </a:r>
            <a:endParaRPr lang="en-US" sz="2800" b="1" dirty="0">
              <a:solidFill>
                <a:schemeClr val="tx1"/>
              </a:solidFill>
              <a:latin typeface="Arial" panose="020B0604020202020204" pitchFamily="34" charset="0"/>
            </a:endParaRPr>
          </a:p>
        </p:txBody>
      </p:sp>
      <p:sp>
        <p:nvSpPr>
          <p:cNvPr id="51" name="Rectangle 50"/>
          <p:cNvSpPr/>
          <p:nvPr/>
        </p:nvSpPr>
        <p:spPr>
          <a:xfrm>
            <a:off x="10165556" y="2221602"/>
            <a:ext cx="1321594" cy="760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anose="020B0604020202020204" pitchFamily="34" charset="0"/>
              </a:rPr>
              <a:t>Past Simple</a:t>
            </a:r>
            <a:endParaRPr lang="en-US" sz="2400" b="1" dirty="0">
              <a:solidFill>
                <a:schemeClr val="tx1"/>
              </a:solidFill>
              <a:latin typeface="Arial" panose="020B0604020202020204" pitchFamily="34" charset="0"/>
            </a:endParaRPr>
          </a:p>
        </p:txBody>
      </p:sp>
      <p:sp>
        <p:nvSpPr>
          <p:cNvPr id="52" name="Rectangle 51"/>
          <p:cNvSpPr/>
          <p:nvPr/>
        </p:nvSpPr>
        <p:spPr>
          <a:xfrm>
            <a:off x="10298913" y="5595013"/>
            <a:ext cx="1316825" cy="6739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anose="020B0604020202020204" pitchFamily="34" charset="0"/>
              </a:rPr>
              <a:t>Past Perfect</a:t>
            </a:r>
            <a:endParaRPr lang="en-US" sz="2400" b="1" dirty="0">
              <a:solidFill>
                <a:schemeClr val="tx1"/>
              </a:solidFill>
              <a:latin typeface="Arial" panose="020B0604020202020204" pitchFamily="34" charset="0"/>
            </a:endParaRPr>
          </a:p>
        </p:txBody>
      </p:sp>
      <p:sp>
        <p:nvSpPr>
          <p:cNvPr id="54" name="Rectangle 53"/>
          <p:cNvSpPr/>
          <p:nvPr/>
        </p:nvSpPr>
        <p:spPr>
          <a:xfrm>
            <a:off x="9841841" y="3341340"/>
            <a:ext cx="1913734" cy="74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anose="020B0604020202020204" pitchFamily="34" charset="0"/>
              </a:rPr>
              <a:t>Past Continuous </a:t>
            </a:r>
            <a:endParaRPr lang="en-US" sz="2400" b="1" dirty="0">
              <a:solidFill>
                <a:schemeClr val="tx1"/>
              </a:solidFill>
              <a:latin typeface="Arial" panose="020B0604020202020204" pitchFamily="34" charset="0"/>
            </a:endParaRPr>
          </a:p>
        </p:txBody>
      </p:sp>
      <p:sp>
        <p:nvSpPr>
          <p:cNvPr id="55" name="Rectangle 54"/>
          <p:cNvSpPr/>
          <p:nvPr/>
        </p:nvSpPr>
        <p:spPr>
          <a:xfrm>
            <a:off x="9683094" y="4442000"/>
            <a:ext cx="2072481" cy="743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Arial" panose="020B0604020202020204" pitchFamily="34" charset="0"/>
              </a:rPr>
              <a:t>Past Perfect Continuous</a:t>
            </a:r>
            <a:endParaRPr lang="en-US" sz="2400" b="1" dirty="0">
              <a:solidFill>
                <a:schemeClr val="tx1"/>
              </a:solidFill>
              <a:latin typeface="Arial" panose="020B0604020202020204" pitchFamily="34" charset="0"/>
            </a:endParaRPr>
          </a:p>
        </p:txBody>
      </p:sp>
      <p:sp>
        <p:nvSpPr>
          <p:cNvPr id="57" name="Rectangle 56"/>
          <p:cNvSpPr/>
          <p:nvPr/>
        </p:nvSpPr>
        <p:spPr>
          <a:xfrm>
            <a:off x="357408" y="3376751"/>
            <a:ext cx="3903582" cy="740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 panose="020B0604020202020204" pitchFamily="34" charset="0"/>
              </a:rPr>
              <a:t>He had done the work before the sunset.</a:t>
            </a:r>
            <a:endParaRPr lang="en-US" sz="2800" b="1" dirty="0">
              <a:solidFill>
                <a:schemeClr val="tx1"/>
              </a:solidFill>
              <a:latin typeface="Arial" panose="020B0604020202020204" pitchFamily="34" charset="0"/>
            </a:endParaRPr>
          </a:p>
        </p:txBody>
      </p:sp>
      <p:sp>
        <p:nvSpPr>
          <p:cNvPr id="58" name="Rectangle 57"/>
          <p:cNvSpPr/>
          <p:nvPr/>
        </p:nvSpPr>
        <p:spPr>
          <a:xfrm>
            <a:off x="357408" y="5619016"/>
            <a:ext cx="5100417" cy="78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 panose="020B0604020202020204" pitchFamily="34" charset="0"/>
              </a:rPr>
              <a:t>Who was crying in the room at noon?</a:t>
            </a:r>
            <a:endParaRPr lang="en-US" sz="2800" b="1" dirty="0">
              <a:solidFill>
                <a:schemeClr val="tx1"/>
              </a:solidFill>
              <a:latin typeface="Arial" panose="020B0604020202020204" pitchFamily="34" charset="0"/>
            </a:endParaRPr>
          </a:p>
        </p:txBody>
      </p:sp>
      <p:sp>
        <p:nvSpPr>
          <p:cNvPr id="59" name="Rectangle 58"/>
          <p:cNvSpPr/>
          <p:nvPr/>
        </p:nvSpPr>
        <p:spPr>
          <a:xfrm>
            <a:off x="357408" y="2293879"/>
            <a:ext cx="5722856" cy="760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Arial" panose="020B0604020202020204" pitchFamily="34" charset="0"/>
              </a:rPr>
              <a:t>I had been studying in the school before we went to Dhaka.</a:t>
            </a:r>
            <a:endParaRPr lang="en-US" sz="2800" b="1" dirty="0">
              <a:solidFill>
                <a:schemeClr val="tx1"/>
              </a:solidFill>
              <a:latin typeface="Arial" panose="020B0604020202020204" pitchFamily="34" charset="0"/>
            </a:endParaRPr>
          </a:p>
        </p:txBody>
      </p:sp>
      <p:sp>
        <p:nvSpPr>
          <p:cNvPr id="62" name="Rectangle 61"/>
          <p:cNvSpPr/>
          <p:nvPr/>
        </p:nvSpPr>
        <p:spPr>
          <a:xfrm rot="10800000" flipV="1">
            <a:off x="954198" y="1051440"/>
            <a:ext cx="10371196" cy="513831"/>
          </a:xfrm>
          <a:prstGeom prst="rect">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tx1"/>
                </a:solidFill>
              </a:rPr>
              <a:t>Match the sentences with the sentences in the right.</a:t>
            </a:r>
            <a:endParaRPr lang="en-US" sz="3600" b="1" i="1" dirty="0">
              <a:solidFill>
                <a:schemeClr val="tx1"/>
              </a:solidFill>
            </a:endParaRPr>
          </a:p>
        </p:txBody>
      </p:sp>
    </p:spTree>
    <p:extLst>
      <p:ext uri="{BB962C8B-B14F-4D97-AF65-F5344CB8AC3E}">
        <p14:creationId xmlns:p14="http://schemas.microsoft.com/office/powerpoint/2010/main" val="3905196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7 -2.22222E-6 L -0.37552 0.3338 " pathEditMode="relative" rAng="0" ptsTypes="AA">
                                      <p:cBhvr>
                                        <p:cTn id="6" dur="2000" fill="hold"/>
                                        <p:tgtEl>
                                          <p:spTgt spid="51"/>
                                        </p:tgtEl>
                                        <p:attrNameLst>
                                          <p:attrName>ppt_x</p:attrName>
                                          <p:attrName>ppt_y</p:attrName>
                                        </p:attrNameLst>
                                      </p:cBhvr>
                                      <p:rCtr x="-18776" y="1669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1.25E-6 2.59259E-6 L -0.28828 0.31481 " pathEditMode="relative" rAng="0" ptsTypes="AA">
                                      <p:cBhvr>
                                        <p:cTn id="10" dur="2000" fill="hold"/>
                                        <p:tgtEl>
                                          <p:spTgt spid="54"/>
                                        </p:tgtEl>
                                        <p:attrNameLst>
                                          <p:attrName>ppt_x</p:attrName>
                                          <p:attrName>ppt_y</p:attrName>
                                        </p:attrNameLst>
                                      </p:cBhvr>
                                      <p:rCtr x="-14414" y="15741"/>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2.08333E-6 2.59259E-6 L -0.26784 -0.30533 " pathEditMode="relative" rAng="0" ptsTypes="AA">
                                      <p:cBhvr>
                                        <p:cTn id="14" dur="2000" fill="hold"/>
                                        <p:tgtEl>
                                          <p:spTgt spid="55"/>
                                        </p:tgtEl>
                                        <p:attrNameLst>
                                          <p:attrName>ppt_x</p:attrName>
                                          <p:attrName>ppt_y</p:attrName>
                                        </p:attrNameLst>
                                      </p:cBhvr>
                                      <p:rCtr x="-13398" y="-15278"/>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2.08333E-7 -3.7037E-7 L -0.4095 -0.33518 " pathEditMode="relative" rAng="0" ptsTypes="AA">
                                      <p:cBhvr>
                                        <p:cTn id="18" dur="2000" fill="hold"/>
                                        <p:tgtEl>
                                          <p:spTgt spid="52"/>
                                        </p:tgtEl>
                                        <p:attrNameLst>
                                          <p:attrName>ppt_x</p:attrName>
                                          <p:attrName>ppt_y</p:attrName>
                                        </p:attrNameLst>
                                      </p:cBhvr>
                                      <p:rCtr x="-20482" y="-16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4" grpId="0" animBg="1"/>
      <p:bldP spid="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42874" y="171450"/>
            <a:ext cx="11872913" cy="6500813"/>
          </a:xfrm>
          <a:prstGeom prst="roundRect">
            <a:avLst/>
          </a:prstGeom>
          <a:solidFill>
            <a:schemeClr val="bg1"/>
          </a:solidFill>
          <a:ln w="381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200" dirty="0" smtClean="0">
              <a:solidFill>
                <a:schemeClr val="tx1"/>
              </a:solidFill>
            </a:endParaRPr>
          </a:p>
          <a:p>
            <a:pPr lvl="0"/>
            <a:endParaRPr lang="en-US" sz="3200" dirty="0" smtClean="0">
              <a:solidFill>
                <a:schemeClr val="tx1"/>
              </a:solidFill>
            </a:endParaRPr>
          </a:p>
          <a:p>
            <a:pPr lvl="0"/>
            <a:r>
              <a:rPr lang="en-US" sz="3200" dirty="0" smtClean="0">
                <a:solidFill>
                  <a:schemeClr val="tx1"/>
                </a:solidFill>
              </a:rPr>
              <a:t>a) I </a:t>
            </a:r>
            <a:r>
              <a:rPr lang="en-US" sz="3200" dirty="0">
                <a:solidFill>
                  <a:schemeClr val="tx1"/>
                </a:solidFill>
              </a:rPr>
              <a:t>never </a:t>
            </a:r>
            <a:r>
              <a:rPr lang="en-US" sz="3200" dirty="0" smtClean="0">
                <a:solidFill>
                  <a:schemeClr val="tx1"/>
                </a:solidFill>
              </a:rPr>
              <a:t>(see) </a:t>
            </a:r>
            <a:r>
              <a:rPr lang="en-US" sz="3200" dirty="0">
                <a:solidFill>
                  <a:schemeClr val="tx1"/>
                </a:solidFill>
              </a:rPr>
              <a:t>such a beautiful sunset before I went to the island. </a:t>
            </a:r>
          </a:p>
          <a:p>
            <a:pPr lvl="0"/>
            <a:endParaRPr lang="en-US" sz="3200" dirty="0" smtClean="0">
              <a:solidFill>
                <a:schemeClr val="tx1"/>
              </a:solidFill>
            </a:endParaRPr>
          </a:p>
          <a:p>
            <a:pPr lvl="0"/>
            <a:r>
              <a:rPr lang="en-US" sz="3200" dirty="0">
                <a:solidFill>
                  <a:schemeClr val="tx1"/>
                </a:solidFill>
              </a:rPr>
              <a:t>b</a:t>
            </a:r>
            <a:r>
              <a:rPr lang="en-US" sz="3200" dirty="0" smtClean="0">
                <a:solidFill>
                  <a:schemeClr val="tx1"/>
                </a:solidFill>
              </a:rPr>
              <a:t>) He did well in </a:t>
            </a:r>
            <a:r>
              <a:rPr lang="en-US" sz="3200" dirty="0">
                <a:solidFill>
                  <a:schemeClr val="tx1"/>
                </a:solidFill>
              </a:rPr>
              <a:t>the math test because he </a:t>
            </a:r>
            <a:r>
              <a:rPr lang="en-US" sz="3200" dirty="0" smtClean="0">
                <a:solidFill>
                  <a:schemeClr val="tx1"/>
                </a:solidFill>
              </a:rPr>
              <a:t>(tutor) all </a:t>
            </a:r>
            <a:r>
              <a:rPr lang="en-US" sz="3200" dirty="0">
                <a:solidFill>
                  <a:schemeClr val="tx1"/>
                </a:solidFill>
              </a:rPr>
              <a:t>week. </a:t>
            </a:r>
          </a:p>
          <a:p>
            <a:pPr lvl="0"/>
            <a:endParaRPr lang="en-US" sz="3200" dirty="0" smtClean="0">
              <a:solidFill>
                <a:schemeClr val="tx1"/>
              </a:solidFill>
            </a:endParaRPr>
          </a:p>
          <a:p>
            <a:pPr lvl="0"/>
            <a:r>
              <a:rPr lang="en-US" sz="3200" dirty="0">
                <a:solidFill>
                  <a:schemeClr val="tx1"/>
                </a:solidFill>
              </a:rPr>
              <a:t>c</a:t>
            </a:r>
            <a:r>
              <a:rPr lang="en-US" sz="3200" dirty="0" smtClean="0">
                <a:solidFill>
                  <a:schemeClr val="tx1"/>
                </a:solidFill>
              </a:rPr>
              <a:t>) I </a:t>
            </a:r>
            <a:r>
              <a:rPr lang="en-US" sz="3200" dirty="0">
                <a:solidFill>
                  <a:schemeClr val="tx1"/>
                </a:solidFill>
              </a:rPr>
              <a:t>did not have any cash because I </a:t>
            </a:r>
            <a:r>
              <a:rPr lang="en-US" sz="3200" dirty="0" smtClean="0">
                <a:solidFill>
                  <a:schemeClr val="tx1"/>
                </a:solidFill>
              </a:rPr>
              <a:t>(lose) my </a:t>
            </a:r>
            <a:r>
              <a:rPr lang="en-US" sz="3200" dirty="0">
                <a:solidFill>
                  <a:schemeClr val="tx1"/>
                </a:solidFill>
              </a:rPr>
              <a:t>purse. </a:t>
            </a:r>
            <a:endParaRPr lang="en-US" sz="3200" dirty="0" smtClean="0">
              <a:solidFill>
                <a:schemeClr val="tx1"/>
              </a:solidFill>
            </a:endParaRPr>
          </a:p>
          <a:p>
            <a:pPr lvl="0"/>
            <a:endParaRPr lang="en-US" sz="3200" dirty="0" smtClean="0">
              <a:solidFill>
                <a:schemeClr val="tx1"/>
              </a:solidFill>
            </a:endParaRPr>
          </a:p>
          <a:p>
            <a:pPr lvl="0"/>
            <a:r>
              <a:rPr lang="en-US" sz="3200" dirty="0">
                <a:solidFill>
                  <a:schemeClr val="tx1"/>
                </a:solidFill>
              </a:rPr>
              <a:t>d</a:t>
            </a:r>
            <a:r>
              <a:rPr lang="en-US" sz="3200" dirty="0" smtClean="0">
                <a:solidFill>
                  <a:schemeClr val="tx1"/>
                </a:solidFill>
              </a:rPr>
              <a:t>) If </a:t>
            </a:r>
            <a:r>
              <a:rPr lang="en-US" sz="3200" dirty="0">
                <a:solidFill>
                  <a:schemeClr val="tx1"/>
                </a:solidFill>
              </a:rPr>
              <a:t>I </a:t>
            </a:r>
            <a:r>
              <a:rPr lang="en-US" sz="3200" dirty="0" smtClean="0">
                <a:solidFill>
                  <a:schemeClr val="tx1"/>
                </a:solidFill>
              </a:rPr>
              <a:t>(see) </a:t>
            </a:r>
            <a:r>
              <a:rPr lang="en-US" sz="3200" dirty="0">
                <a:solidFill>
                  <a:schemeClr val="tx1"/>
                </a:solidFill>
              </a:rPr>
              <a:t>him, I would have told him the news. </a:t>
            </a:r>
          </a:p>
          <a:p>
            <a:pPr lvl="0"/>
            <a:endParaRPr lang="en-US" sz="3200" dirty="0" smtClean="0">
              <a:solidFill>
                <a:schemeClr val="tx1"/>
              </a:solidFill>
            </a:endParaRPr>
          </a:p>
          <a:p>
            <a:pPr lvl="0"/>
            <a:r>
              <a:rPr lang="en-US" sz="3200" dirty="0" smtClean="0">
                <a:solidFill>
                  <a:schemeClr val="tx1"/>
                </a:solidFill>
              </a:rPr>
              <a:t>h) She (live) in </a:t>
            </a:r>
            <a:r>
              <a:rPr lang="en-US" sz="3200" dirty="0">
                <a:solidFill>
                  <a:schemeClr val="tx1"/>
                </a:solidFill>
              </a:rPr>
              <a:t>California before moving to Texas. </a:t>
            </a:r>
          </a:p>
        </p:txBody>
      </p:sp>
      <p:sp>
        <p:nvSpPr>
          <p:cNvPr id="3" name="Rectangle 2"/>
          <p:cNvSpPr/>
          <p:nvPr/>
        </p:nvSpPr>
        <p:spPr>
          <a:xfrm>
            <a:off x="1328737" y="1100281"/>
            <a:ext cx="8986838" cy="528494"/>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Use right form of verbs in the following sentences.</a:t>
            </a:r>
            <a:endParaRPr lang="en-US" sz="3200" b="1" dirty="0">
              <a:solidFill>
                <a:schemeClr val="tx1"/>
              </a:solidFill>
            </a:endParaRPr>
          </a:p>
        </p:txBody>
      </p:sp>
      <p:sp>
        <p:nvSpPr>
          <p:cNvPr id="2" name="Rounded Rectangle 1"/>
          <p:cNvSpPr/>
          <p:nvPr/>
        </p:nvSpPr>
        <p:spPr>
          <a:xfrm>
            <a:off x="4364831" y="271463"/>
            <a:ext cx="2914650" cy="700087"/>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u="sng" dirty="0" smtClean="0">
                <a:solidFill>
                  <a:schemeClr val="tx1"/>
                </a:solidFill>
              </a:rPr>
              <a:t>Home Work</a:t>
            </a:r>
            <a:endParaRPr lang="en-US" sz="4400" b="1" i="1" u="sng" dirty="0">
              <a:solidFill>
                <a:schemeClr val="tx1"/>
              </a:solidFill>
            </a:endParaRPr>
          </a:p>
        </p:txBody>
      </p:sp>
    </p:spTree>
    <p:extLst>
      <p:ext uri="{BB962C8B-B14F-4D97-AF65-F5344CB8AC3E}">
        <p14:creationId xmlns:p14="http://schemas.microsoft.com/office/powerpoint/2010/main" val="1313041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9" name="Rectangle 8"/>
          <p:cNvSpPr/>
          <p:nvPr/>
        </p:nvSpPr>
        <p:spPr>
          <a:xfrm>
            <a:off x="6688269" y="2678126"/>
            <a:ext cx="803776" cy="178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1" name="Rectangle 10"/>
          <p:cNvSpPr/>
          <p:nvPr/>
        </p:nvSpPr>
        <p:spPr>
          <a:xfrm>
            <a:off x="6658849" y="3132839"/>
            <a:ext cx="803776" cy="205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3" name="Rectangle 12"/>
          <p:cNvSpPr/>
          <p:nvPr/>
        </p:nvSpPr>
        <p:spPr>
          <a:xfrm>
            <a:off x="6658849" y="3643715"/>
            <a:ext cx="803777"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sp>
        <p:nvSpPr>
          <p:cNvPr id="15" name="Rectangle 14"/>
          <p:cNvSpPr/>
          <p:nvPr/>
        </p:nvSpPr>
        <p:spPr>
          <a:xfrm>
            <a:off x="6658851" y="4163306"/>
            <a:ext cx="803776" cy="21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8" y="259143"/>
            <a:ext cx="11615736" cy="6357938"/>
          </a:xfrm>
          <a:prstGeom prst="rect">
            <a:avLst/>
          </a:prstGeom>
          <a:ln w="41275">
            <a:solidFill>
              <a:srgbClr val="0F13C1"/>
            </a:solidFill>
          </a:ln>
        </p:spPr>
      </p:pic>
      <p:sp>
        <p:nvSpPr>
          <p:cNvPr id="4" name="Rectangle 3"/>
          <p:cNvSpPr/>
          <p:nvPr/>
        </p:nvSpPr>
        <p:spPr>
          <a:xfrm>
            <a:off x="7777163" y="3132839"/>
            <a:ext cx="4414837"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002060"/>
                </a:solidFill>
              </a:rPr>
              <a:t>Thank you all.</a:t>
            </a:r>
            <a:endParaRPr lang="en-US" sz="9600" b="1" dirty="0">
              <a:solidFill>
                <a:srgbClr val="002060"/>
              </a:solidFill>
            </a:endParaRPr>
          </a:p>
        </p:txBody>
      </p:sp>
    </p:spTree>
    <p:extLst>
      <p:ext uri="{BB962C8B-B14F-4D97-AF65-F5344CB8AC3E}">
        <p14:creationId xmlns:p14="http://schemas.microsoft.com/office/powerpoint/2010/main" val="1865495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2" name="Rectangle 1"/>
          <p:cNvSpPr/>
          <p:nvPr/>
        </p:nvSpPr>
        <p:spPr>
          <a:xfrm>
            <a:off x="223838" y="214314"/>
            <a:ext cx="11715749" cy="6386512"/>
          </a:xfrm>
          <a:prstGeom prst="rect">
            <a:avLst/>
          </a:prstGeom>
          <a:solidFill>
            <a:schemeClr val="bg1"/>
          </a:solidFill>
          <a:ln w="22225">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dirty="0">
              <a:solidFill>
                <a:schemeClr val="tx1"/>
              </a:solidFill>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936290614"/>
              </p:ext>
            </p:extLst>
          </p:nvPr>
        </p:nvGraphicFramePr>
        <p:xfrm>
          <a:off x="4938712" y="4143374"/>
          <a:ext cx="2286000" cy="1400175"/>
        </p:xfrm>
        <a:graphic>
          <a:graphicData uri="http://schemas.openxmlformats.org/presentationml/2006/ole">
            <mc:AlternateContent xmlns:mc="http://schemas.openxmlformats.org/markup-compatibility/2006">
              <mc:Choice xmlns:v="urn:schemas-microsoft-com:vml" Requires="v">
                <p:oleObj spid="_x0000_s113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938712" y="4143374"/>
                        <a:ext cx="2286000" cy="1400175"/>
                      </a:xfrm>
                      <a:prstGeom prst="rect">
                        <a:avLst/>
                      </a:prstGeom>
                      <a:ln w="66675">
                        <a:solidFill>
                          <a:srgbClr val="003300"/>
                        </a:solidFill>
                      </a:ln>
                    </p:spPr>
                  </p:pic>
                </p:oleObj>
              </mc:Fallback>
            </mc:AlternateContent>
          </a:graphicData>
        </a:graphic>
      </p:graphicFrame>
      <p:sp>
        <p:nvSpPr>
          <p:cNvPr id="6" name="Rectangle 5"/>
          <p:cNvSpPr/>
          <p:nvPr/>
        </p:nvSpPr>
        <p:spPr>
          <a:xfrm>
            <a:off x="3317081" y="785814"/>
            <a:ext cx="5529262" cy="1385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Let’s watch a short dialogue.</a:t>
            </a:r>
            <a:endParaRPr lang="en-US" sz="4000" b="1" dirty="0">
              <a:solidFill>
                <a:schemeClr val="tx1"/>
              </a:solidFill>
            </a:endParaRPr>
          </a:p>
        </p:txBody>
      </p:sp>
    </p:spTree>
    <p:extLst>
      <p:ext uri="{BB962C8B-B14F-4D97-AF65-F5344CB8AC3E}">
        <p14:creationId xmlns:p14="http://schemas.microsoft.com/office/powerpoint/2010/main" val="2998588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2" name="Rectangle 1"/>
          <p:cNvSpPr/>
          <p:nvPr/>
        </p:nvSpPr>
        <p:spPr>
          <a:xfrm>
            <a:off x="214313" y="271463"/>
            <a:ext cx="11715749" cy="6315075"/>
          </a:xfrm>
          <a:prstGeom prst="rect">
            <a:avLst/>
          </a:prstGeom>
          <a:solidFill>
            <a:schemeClr val="bg1"/>
          </a:solidFill>
          <a:ln w="22225">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smtClean="0">
                <a:solidFill>
                  <a:schemeClr val="tx1"/>
                </a:solidFill>
              </a:rPr>
              <a:t>Are they talking about any present event?</a:t>
            </a:r>
          </a:p>
          <a:p>
            <a:pPr algn="ctr"/>
            <a:endParaRPr lang="en-US" sz="4800" i="1" dirty="0" smtClean="0">
              <a:solidFill>
                <a:schemeClr val="tx1"/>
              </a:solidFill>
            </a:endParaRPr>
          </a:p>
          <a:p>
            <a:pPr algn="ctr"/>
            <a:endParaRPr lang="en-US" sz="4400" dirty="0">
              <a:solidFill>
                <a:schemeClr val="tx1"/>
              </a:solidFill>
            </a:endParaRPr>
          </a:p>
          <a:p>
            <a:pPr algn="ctr"/>
            <a:r>
              <a:rPr lang="en-US" sz="4800" dirty="0" smtClean="0">
                <a:solidFill>
                  <a:schemeClr val="tx1"/>
                </a:solidFill>
              </a:rPr>
              <a:t>No, </a:t>
            </a:r>
            <a:r>
              <a:rPr lang="en-US" sz="4800" b="1" i="1" dirty="0" smtClean="0">
                <a:solidFill>
                  <a:schemeClr val="tx1"/>
                </a:solidFill>
              </a:rPr>
              <a:t>it was a Past event.</a:t>
            </a:r>
          </a:p>
          <a:p>
            <a:pPr algn="ctr"/>
            <a:endParaRPr lang="en-US" sz="4400" dirty="0">
              <a:solidFill>
                <a:schemeClr val="tx1"/>
              </a:solidFill>
            </a:endParaRPr>
          </a:p>
          <a:p>
            <a:pPr algn="ctr"/>
            <a:r>
              <a:rPr lang="en-US" sz="4400" dirty="0" smtClean="0">
                <a:solidFill>
                  <a:schemeClr val="tx1"/>
                </a:solidFill>
              </a:rPr>
              <a:t>Our today’s lesson is </a:t>
            </a:r>
            <a:r>
              <a:rPr lang="en-US" sz="5400" b="1" i="1" dirty="0" smtClean="0">
                <a:solidFill>
                  <a:schemeClr val="tx1"/>
                </a:solidFill>
              </a:rPr>
              <a:t>Right form of verbs </a:t>
            </a:r>
            <a:r>
              <a:rPr lang="en-US" sz="9600" dirty="0" smtClean="0">
                <a:solidFill>
                  <a:schemeClr val="tx1"/>
                </a:solidFill>
              </a:rPr>
              <a:t>(</a:t>
            </a:r>
            <a:r>
              <a:rPr lang="en-US" sz="9600" i="1" u="sng" dirty="0" smtClean="0">
                <a:solidFill>
                  <a:schemeClr val="tx1"/>
                </a:solidFill>
              </a:rPr>
              <a:t>Past Tense</a:t>
            </a:r>
            <a:r>
              <a:rPr lang="en-US" sz="9600" dirty="0" smtClean="0">
                <a:solidFill>
                  <a:schemeClr val="tx1"/>
                </a:solidFill>
              </a:rPr>
              <a:t>) </a:t>
            </a:r>
            <a:endParaRPr lang="en-US" sz="9600" dirty="0">
              <a:solidFill>
                <a:schemeClr val="tx1"/>
              </a:solidFill>
            </a:endParaRPr>
          </a:p>
        </p:txBody>
      </p:sp>
    </p:spTree>
    <p:extLst>
      <p:ext uri="{BB962C8B-B14F-4D97-AF65-F5344CB8AC3E}">
        <p14:creationId xmlns:p14="http://schemas.microsoft.com/office/powerpoint/2010/main" val="3177550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2" name="Rectangle 1"/>
          <p:cNvSpPr/>
          <p:nvPr/>
        </p:nvSpPr>
        <p:spPr>
          <a:xfrm>
            <a:off x="171450" y="257175"/>
            <a:ext cx="11844338" cy="6329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1450" y="257175"/>
            <a:ext cx="11844338" cy="6329363"/>
          </a:xfrm>
          <a:prstGeom prst="rect">
            <a:avLst/>
          </a:prstGeom>
          <a:solidFill>
            <a:schemeClr val="bg1"/>
          </a:solidFill>
          <a:ln w="47625">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i="1" dirty="0" smtClean="0">
              <a:solidFill>
                <a:schemeClr val="tx1"/>
              </a:solidFill>
              <a:latin typeface="Times New Roman" panose="02020603050405020304" pitchFamily="18" charset="0"/>
              <a:cs typeface="Times New Roman" panose="02020603050405020304" pitchFamily="18" charset="0"/>
            </a:endParaRPr>
          </a:p>
          <a:p>
            <a:endParaRPr lang="en-US" sz="2800" b="1" i="1" dirty="0">
              <a:solidFill>
                <a:schemeClr val="tx1"/>
              </a:solidFill>
              <a:latin typeface="Times New Roman" panose="02020603050405020304" pitchFamily="18" charset="0"/>
              <a:cs typeface="Times New Roman" panose="02020603050405020304" pitchFamily="18" charset="0"/>
            </a:endParaRPr>
          </a:p>
          <a:p>
            <a:endParaRPr lang="en-US" sz="2800" b="1" i="1" dirty="0" smtClean="0">
              <a:solidFill>
                <a:schemeClr val="tx1"/>
              </a:solidFill>
              <a:latin typeface="Times New Roman" panose="02020603050405020304" pitchFamily="18" charset="0"/>
              <a:cs typeface="Times New Roman" panose="02020603050405020304" pitchFamily="18" charset="0"/>
            </a:endParaRPr>
          </a:p>
          <a:p>
            <a:endParaRPr lang="en-US" sz="2800" b="1" i="1" dirty="0">
              <a:solidFill>
                <a:schemeClr val="tx1"/>
              </a:solidFill>
              <a:latin typeface="Times New Roman" panose="02020603050405020304" pitchFamily="18" charset="0"/>
              <a:cs typeface="Times New Roman" panose="02020603050405020304" pitchFamily="18" charset="0"/>
            </a:endParaRPr>
          </a:p>
          <a:p>
            <a:pPr algn="ctr"/>
            <a:r>
              <a:rPr lang="en-US" sz="2800" b="1" i="1" dirty="0" smtClean="0">
                <a:solidFill>
                  <a:schemeClr val="tx1"/>
                </a:solidFill>
                <a:latin typeface="Times New Roman" panose="02020603050405020304" pitchFamily="18" charset="0"/>
                <a:cs typeface="Times New Roman" panose="02020603050405020304" pitchFamily="18" charset="0"/>
              </a:rPr>
              <a:t>After </a:t>
            </a:r>
            <a:r>
              <a:rPr lang="en-US" sz="2800" b="1" i="1" dirty="0">
                <a:solidFill>
                  <a:schemeClr val="tx1"/>
                </a:solidFill>
                <a:latin typeface="Times New Roman" panose="02020603050405020304" pitchFamily="18" charset="0"/>
                <a:cs typeface="Times New Roman" panose="02020603050405020304" pitchFamily="18" charset="0"/>
              </a:rPr>
              <a:t>the end of the lesson students will be able to</a:t>
            </a:r>
            <a:endParaRPr lang="en-US" sz="2800" b="1" dirty="0">
              <a:solidFill>
                <a:schemeClr val="tx1"/>
              </a:solidFill>
              <a:latin typeface="Times New Roman" panose="02020603050405020304" pitchFamily="18" charset="0"/>
              <a:cs typeface="Times New Roman" panose="02020603050405020304" pitchFamily="18" charset="0"/>
            </a:endParaRPr>
          </a:p>
          <a:p>
            <a:pPr marL="428625" indent="-428625" algn="ctr">
              <a:buFont typeface="Wingdings" panose="05000000000000000000" pitchFamily="2" charset="2"/>
              <a:buChar char="q"/>
            </a:pPr>
            <a:endParaRPr lang="en-US" sz="2800" b="1" dirty="0">
              <a:solidFill>
                <a:schemeClr val="tx1"/>
              </a:solidFill>
              <a:latin typeface="Times New Roman" panose="02020603050405020304" pitchFamily="18" charset="0"/>
              <a:cs typeface="Times New Roman" panose="02020603050405020304" pitchFamily="18" charset="0"/>
            </a:endParaRPr>
          </a:p>
          <a:p>
            <a:pPr marL="428625" indent="-428625" algn="ctr">
              <a:buFont typeface="Wingdings" panose="05000000000000000000" pitchFamily="2" charset="2"/>
              <a:buChar char="q"/>
            </a:pPr>
            <a:r>
              <a:rPr lang="en-US" sz="2800" b="1" dirty="0">
                <a:solidFill>
                  <a:schemeClr val="tx1"/>
                </a:solidFill>
                <a:latin typeface="Times New Roman" panose="02020603050405020304" pitchFamily="18" charset="0"/>
                <a:cs typeface="Times New Roman" panose="02020603050405020304" pitchFamily="18" charset="0"/>
              </a:rPr>
              <a:t>U</a:t>
            </a:r>
            <a:r>
              <a:rPr lang="en-US" sz="2800" b="1" dirty="0" smtClean="0">
                <a:solidFill>
                  <a:schemeClr val="tx1"/>
                </a:solidFill>
                <a:latin typeface="Times New Roman" panose="02020603050405020304" pitchFamily="18" charset="0"/>
                <a:cs typeface="Times New Roman" panose="02020603050405020304" pitchFamily="18" charset="0"/>
              </a:rPr>
              <a:t>se the correct form of verbs in relation with time and subject.</a:t>
            </a:r>
          </a:p>
          <a:p>
            <a:pPr algn="ctr"/>
            <a:endParaRPr lang="en-US" sz="2800" b="1" dirty="0">
              <a:solidFill>
                <a:schemeClr val="tx1"/>
              </a:solidFill>
              <a:latin typeface="Times New Roman" panose="02020603050405020304" pitchFamily="18" charset="0"/>
              <a:cs typeface="Times New Roman" panose="02020603050405020304" pitchFamily="18" charset="0"/>
            </a:endParaRPr>
          </a:p>
          <a:p>
            <a:pPr marL="428625" indent="-428625" algn="ctr">
              <a:buFont typeface="Wingdings" panose="05000000000000000000" pitchFamily="2" charset="2"/>
              <a:buChar char="q"/>
            </a:pPr>
            <a:r>
              <a:rPr lang="en-US" sz="2800" b="1" dirty="0" smtClean="0">
                <a:solidFill>
                  <a:schemeClr val="tx1"/>
                </a:solidFill>
                <a:latin typeface="Times New Roman" panose="02020603050405020304" pitchFamily="18" charset="0"/>
                <a:cs typeface="Times New Roman" panose="02020603050405020304" pitchFamily="18" charset="0"/>
              </a:rPr>
              <a:t>Apply past tense and non-finite verbs.</a:t>
            </a:r>
          </a:p>
          <a:p>
            <a:pPr marL="428625" indent="-428625" algn="ctr">
              <a:buFont typeface="Wingdings" panose="05000000000000000000" pitchFamily="2" charset="2"/>
              <a:buChar char="q"/>
            </a:pPr>
            <a:endParaRPr lang="en-US" sz="2800" b="1" dirty="0" smtClean="0">
              <a:solidFill>
                <a:schemeClr val="tx1"/>
              </a:solidFill>
              <a:latin typeface="Times New Roman" panose="02020603050405020304" pitchFamily="18" charset="0"/>
              <a:cs typeface="Times New Roman" panose="02020603050405020304" pitchFamily="18" charset="0"/>
            </a:endParaRPr>
          </a:p>
          <a:p>
            <a:pPr marL="428625" indent="-428625" algn="ctr">
              <a:buFont typeface="Wingdings" panose="05000000000000000000" pitchFamily="2" charset="2"/>
              <a:buChar char="q"/>
            </a:pPr>
            <a:r>
              <a:rPr lang="en-US" sz="2800" b="1" dirty="0" smtClean="0">
                <a:solidFill>
                  <a:schemeClr val="tx1"/>
                </a:solidFill>
                <a:latin typeface="Times New Roman" panose="02020603050405020304" pitchFamily="18" charset="0"/>
                <a:cs typeface="Times New Roman" panose="02020603050405020304" pitchFamily="18" charset="0"/>
              </a:rPr>
              <a:t>Explain rules of subject-verb agreement,</a:t>
            </a:r>
          </a:p>
          <a:p>
            <a:pPr marL="428625" indent="-428625" algn="ctr">
              <a:buFont typeface="Wingdings" panose="05000000000000000000" pitchFamily="2" charset="2"/>
              <a:buChar char="q"/>
            </a:pPr>
            <a:endParaRPr lang="en-US" sz="2800" b="1" dirty="0" smtClean="0">
              <a:solidFill>
                <a:schemeClr val="tx1"/>
              </a:solidFill>
              <a:latin typeface="Times New Roman" panose="02020603050405020304" pitchFamily="18" charset="0"/>
              <a:cs typeface="Times New Roman" panose="02020603050405020304" pitchFamily="18" charset="0"/>
            </a:endParaRPr>
          </a:p>
          <a:p>
            <a:pPr marL="428625" indent="-428625" algn="ctr">
              <a:buFont typeface="Wingdings" panose="05000000000000000000" pitchFamily="2" charset="2"/>
              <a:buChar char="q"/>
            </a:pPr>
            <a:r>
              <a:rPr lang="en-US" sz="2800" b="1" dirty="0" smtClean="0">
                <a:solidFill>
                  <a:schemeClr val="tx1"/>
                </a:solidFill>
                <a:latin typeface="Times New Roman" panose="02020603050405020304" pitchFamily="18" charset="0"/>
                <a:cs typeface="Times New Roman" panose="02020603050405020304" pitchFamily="18" charset="0"/>
              </a:rPr>
              <a:t>Speak with grammatical accuracy</a:t>
            </a:r>
          </a:p>
          <a:p>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4679154" y="442914"/>
            <a:ext cx="3336133" cy="120015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Learning outcomes</a:t>
            </a:r>
          </a:p>
        </p:txBody>
      </p:sp>
    </p:spTree>
    <p:extLst>
      <p:ext uri="{BB962C8B-B14F-4D97-AF65-F5344CB8AC3E}">
        <p14:creationId xmlns:p14="http://schemas.microsoft.com/office/powerpoint/2010/main" val="1922142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wedge">
                                      <p:cBhvr>
                                        <p:cTn id="7" dur="2000"/>
                                        <p:tgtEl>
                                          <p:spTgt spid="4">
                                            <p:txEl>
                                              <p:pRg st="6" end="6"/>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wedge">
                                      <p:cBhvr>
                                        <p:cTn id="10" dur="2000"/>
                                        <p:tgtEl>
                                          <p:spTgt spid="4">
                                            <p:txEl>
                                              <p:pRg st="8" end="8"/>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4">
                                            <p:txEl>
                                              <p:pRg st="10" end="10"/>
                                            </p:txEl>
                                          </p:spTgt>
                                        </p:tgtEl>
                                        <p:attrNameLst>
                                          <p:attrName>style.visibility</p:attrName>
                                        </p:attrNameLst>
                                      </p:cBhvr>
                                      <p:to>
                                        <p:strVal val="visible"/>
                                      </p:to>
                                    </p:set>
                                    <p:animEffect transition="in" filter="wedge">
                                      <p:cBhvr>
                                        <p:cTn id="13" dur="2000"/>
                                        <p:tgtEl>
                                          <p:spTgt spid="4">
                                            <p:txEl>
                                              <p:pRg st="10" end="10"/>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4">
                                            <p:txEl>
                                              <p:pRg st="12" end="12"/>
                                            </p:txEl>
                                          </p:spTgt>
                                        </p:tgtEl>
                                        <p:attrNameLst>
                                          <p:attrName>style.visibility</p:attrName>
                                        </p:attrNameLst>
                                      </p:cBhvr>
                                      <p:to>
                                        <p:strVal val="visible"/>
                                      </p:to>
                                    </p:set>
                                    <p:animEffect transition="in" filter="wedge">
                                      <p:cBhvr>
                                        <p:cTn id="16" dur="20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2" name="Rectangle 1"/>
          <p:cNvSpPr/>
          <p:nvPr/>
        </p:nvSpPr>
        <p:spPr>
          <a:xfrm>
            <a:off x="165793" y="171450"/>
            <a:ext cx="11831391" cy="6543675"/>
          </a:xfrm>
          <a:prstGeom prst="rect">
            <a:avLst/>
          </a:prstGeom>
          <a:solidFill>
            <a:schemeClr val="bg1"/>
          </a:solidFill>
          <a:ln w="2540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3" name="Rectangle 2"/>
          <p:cNvSpPr/>
          <p:nvPr/>
        </p:nvSpPr>
        <p:spPr>
          <a:xfrm>
            <a:off x="3751653" y="333356"/>
            <a:ext cx="4920266" cy="804862"/>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u="sng" dirty="0" smtClean="0">
                <a:solidFill>
                  <a:schemeClr val="tx1"/>
                </a:solidFill>
              </a:rPr>
              <a:t>Past Tense at a glance</a:t>
            </a:r>
            <a:endParaRPr lang="en-US" sz="4000" b="1" i="1" u="sng" dirty="0">
              <a:solidFill>
                <a:schemeClr val="tx1"/>
              </a:solidFill>
            </a:endParaRPr>
          </a:p>
        </p:txBody>
      </p:sp>
      <p:sp>
        <p:nvSpPr>
          <p:cNvPr id="4" name="Rectangle 3"/>
          <p:cNvSpPr/>
          <p:nvPr/>
        </p:nvSpPr>
        <p:spPr>
          <a:xfrm>
            <a:off x="1243013" y="1509714"/>
            <a:ext cx="10444161" cy="862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Past Simple </a:t>
            </a:r>
            <a:r>
              <a:rPr lang="en-US" sz="3200" b="1" dirty="0" smtClean="0">
                <a:solidFill>
                  <a:schemeClr val="tx1"/>
                </a:solidFill>
              </a:rPr>
              <a:t>(Sub+ past form verb +object)</a:t>
            </a:r>
          </a:p>
          <a:p>
            <a:pPr algn="ctr"/>
            <a:r>
              <a:rPr lang="en-US" sz="3200" b="1" dirty="0" smtClean="0">
                <a:solidFill>
                  <a:schemeClr val="tx1"/>
                </a:solidFill>
              </a:rPr>
              <a:t>Example : I wrote a letter.</a:t>
            </a:r>
            <a:endParaRPr lang="en-US" sz="3200" b="1" dirty="0">
              <a:solidFill>
                <a:schemeClr val="tx1"/>
              </a:solidFill>
            </a:endParaRPr>
          </a:p>
        </p:txBody>
      </p:sp>
      <p:sp>
        <p:nvSpPr>
          <p:cNvPr id="8" name="Rectangle 7"/>
          <p:cNvSpPr/>
          <p:nvPr/>
        </p:nvSpPr>
        <p:spPr>
          <a:xfrm>
            <a:off x="1243013" y="2743220"/>
            <a:ext cx="10444162" cy="871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rPr>
              <a:t>Past Continuous </a:t>
            </a:r>
            <a:r>
              <a:rPr lang="en-US" sz="3200" b="1" dirty="0" smtClean="0">
                <a:solidFill>
                  <a:schemeClr val="tx1"/>
                </a:solidFill>
              </a:rPr>
              <a:t>(</a:t>
            </a:r>
            <a:r>
              <a:rPr lang="en-US" sz="3200" b="1" dirty="0">
                <a:solidFill>
                  <a:schemeClr val="tx1"/>
                </a:solidFill>
              </a:rPr>
              <a:t>Sub+ </a:t>
            </a:r>
            <a:r>
              <a:rPr lang="en-US" sz="3200" b="1" dirty="0" smtClean="0">
                <a:solidFill>
                  <a:schemeClr val="tx1"/>
                </a:solidFill>
              </a:rPr>
              <a:t>was/were+ (verb +ing ) +object</a:t>
            </a:r>
            <a:r>
              <a:rPr lang="en-US" sz="3200" b="1" dirty="0">
                <a:solidFill>
                  <a:schemeClr val="tx1"/>
                </a:solidFill>
              </a:rPr>
              <a:t>)</a:t>
            </a:r>
          </a:p>
          <a:p>
            <a:pPr algn="ctr"/>
            <a:r>
              <a:rPr lang="en-US" sz="3200" b="1" dirty="0">
                <a:solidFill>
                  <a:schemeClr val="tx1"/>
                </a:solidFill>
              </a:rPr>
              <a:t>Example : I </a:t>
            </a:r>
            <a:r>
              <a:rPr lang="en-US" sz="3200" b="1" dirty="0" smtClean="0">
                <a:solidFill>
                  <a:schemeClr val="tx1"/>
                </a:solidFill>
              </a:rPr>
              <a:t>was writing a letter. </a:t>
            </a:r>
            <a:endParaRPr lang="en-US" sz="3200" b="1" dirty="0">
              <a:solidFill>
                <a:schemeClr val="tx1"/>
              </a:solidFill>
            </a:endParaRPr>
          </a:p>
        </p:txBody>
      </p:sp>
      <p:sp>
        <p:nvSpPr>
          <p:cNvPr id="9" name="Rectangle 8"/>
          <p:cNvSpPr/>
          <p:nvPr/>
        </p:nvSpPr>
        <p:spPr>
          <a:xfrm>
            <a:off x="757238" y="5448280"/>
            <a:ext cx="10929936" cy="895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Past </a:t>
            </a:r>
            <a:r>
              <a:rPr lang="en-US" sz="3200" b="1" i="1" dirty="0" smtClean="0">
                <a:solidFill>
                  <a:schemeClr val="tx1"/>
                </a:solidFill>
              </a:rPr>
              <a:t>Perfect Continuous </a:t>
            </a:r>
            <a:r>
              <a:rPr lang="en-US" sz="3200" b="1" dirty="0" smtClean="0">
                <a:solidFill>
                  <a:schemeClr val="tx1"/>
                </a:solidFill>
              </a:rPr>
              <a:t>(Sub</a:t>
            </a:r>
            <a:r>
              <a:rPr lang="en-US" sz="3200" b="1" dirty="0">
                <a:solidFill>
                  <a:schemeClr val="tx1"/>
                </a:solidFill>
              </a:rPr>
              <a:t>+ </a:t>
            </a:r>
            <a:r>
              <a:rPr lang="en-US" sz="3200" b="1" dirty="0" smtClean="0">
                <a:solidFill>
                  <a:schemeClr val="tx1"/>
                </a:solidFill>
              </a:rPr>
              <a:t>had been + (verb+ing) +object</a:t>
            </a:r>
            <a:r>
              <a:rPr lang="en-US" sz="3200" b="1" dirty="0">
                <a:solidFill>
                  <a:schemeClr val="tx1"/>
                </a:solidFill>
              </a:rPr>
              <a:t>)</a:t>
            </a:r>
          </a:p>
          <a:p>
            <a:pPr algn="ctr"/>
            <a:r>
              <a:rPr lang="en-US" sz="3200" b="1" dirty="0">
                <a:solidFill>
                  <a:schemeClr val="tx1"/>
                </a:solidFill>
              </a:rPr>
              <a:t>Example : </a:t>
            </a:r>
            <a:r>
              <a:rPr lang="en-US" sz="3200" b="1" dirty="0" smtClean="0">
                <a:solidFill>
                  <a:schemeClr val="tx1"/>
                </a:solidFill>
              </a:rPr>
              <a:t>I had been writing a letter.</a:t>
            </a:r>
            <a:endParaRPr lang="en-US" sz="3200" b="1" dirty="0">
              <a:solidFill>
                <a:schemeClr val="tx1"/>
              </a:solidFill>
            </a:endParaRPr>
          </a:p>
        </p:txBody>
      </p:sp>
      <p:sp>
        <p:nvSpPr>
          <p:cNvPr id="10" name="Rectangle 9"/>
          <p:cNvSpPr/>
          <p:nvPr/>
        </p:nvSpPr>
        <p:spPr>
          <a:xfrm>
            <a:off x="1243012" y="4095771"/>
            <a:ext cx="10444161" cy="833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solidFill>
                  <a:schemeClr val="tx1"/>
                </a:solidFill>
              </a:rPr>
              <a:t>Past </a:t>
            </a:r>
            <a:r>
              <a:rPr lang="en-US" sz="3200" b="1" i="1" dirty="0" smtClean="0">
                <a:solidFill>
                  <a:schemeClr val="tx1"/>
                </a:solidFill>
              </a:rPr>
              <a:t>Perfect </a:t>
            </a:r>
            <a:r>
              <a:rPr lang="en-US" sz="3200" b="1" dirty="0">
                <a:solidFill>
                  <a:schemeClr val="tx1"/>
                </a:solidFill>
              </a:rPr>
              <a:t>(Sub+ </a:t>
            </a:r>
            <a:r>
              <a:rPr lang="en-US" sz="3200" b="1" dirty="0" smtClean="0">
                <a:solidFill>
                  <a:schemeClr val="tx1"/>
                </a:solidFill>
              </a:rPr>
              <a:t>had+ Past Participle of verb +object</a:t>
            </a:r>
            <a:r>
              <a:rPr lang="en-US" sz="3200" b="1" dirty="0">
                <a:solidFill>
                  <a:schemeClr val="tx1"/>
                </a:solidFill>
              </a:rPr>
              <a:t>)</a:t>
            </a:r>
          </a:p>
          <a:p>
            <a:pPr algn="ctr"/>
            <a:r>
              <a:rPr lang="en-US" sz="3200" b="1" dirty="0">
                <a:solidFill>
                  <a:schemeClr val="tx1"/>
                </a:solidFill>
              </a:rPr>
              <a:t>Example : I </a:t>
            </a:r>
            <a:r>
              <a:rPr lang="en-US" sz="3200" b="1" dirty="0" smtClean="0">
                <a:solidFill>
                  <a:schemeClr val="tx1"/>
                </a:solidFill>
              </a:rPr>
              <a:t>had written </a:t>
            </a:r>
            <a:r>
              <a:rPr lang="en-US" sz="3200" b="1" dirty="0">
                <a:solidFill>
                  <a:schemeClr val="tx1"/>
                </a:solidFill>
              </a:rPr>
              <a:t>a letter.</a:t>
            </a:r>
          </a:p>
        </p:txBody>
      </p:sp>
    </p:spTree>
    <p:extLst>
      <p:ext uri="{BB962C8B-B14F-4D97-AF65-F5344CB8AC3E}">
        <p14:creationId xmlns:p14="http://schemas.microsoft.com/office/powerpoint/2010/main" val="80351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edg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edg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edge">
                                      <p:cBhvr>
                                        <p:cTn id="17" dur="20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edge">
                                      <p:cBhvr>
                                        <p:cTn id="2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57163" y="171450"/>
            <a:ext cx="11872912" cy="6543675"/>
          </a:xfrm>
          <a:prstGeom prst="roundRect">
            <a:avLst/>
          </a:prstGeom>
          <a:solidFill>
            <a:schemeClr val="bg1"/>
          </a:solidFill>
          <a:ln w="4445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smtClean="0">
              <a:solidFill>
                <a:schemeClr val="tx1"/>
              </a:solidFill>
            </a:endParaRPr>
          </a:p>
          <a:p>
            <a:pPr algn="ctr"/>
            <a:r>
              <a:rPr lang="en-US" sz="3600" b="1" i="1" u="sng" dirty="0" smtClean="0">
                <a:solidFill>
                  <a:srgbClr val="0F13C1"/>
                </a:solidFill>
              </a:rPr>
              <a:t>Past Simple</a:t>
            </a:r>
          </a:p>
          <a:p>
            <a:r>
              <a:rPr lang="en-US" sz="3600" b="1" u="sng" dirty="0" smtClean="0">
                <a:solidFill>
                  <a:schemeClr val="tx1"/>
                </a:solidFill>
              </a:rPr>
              <a:t>We </a:t>
            </a:r>
            <a:r>
              <a:rPr lang="en-US" sz="3600" b="1" u="sng" dirty="0">
                <a:solidFill>
                  <a:schemeClr val="tx1"/>
                </a:solidFill>
              </a:rPr>
              <a:t>use the </a:t>
            </a:r>
            <a:r>
              <a:rPr lang="en-US" sz="3600" b="1" u="sng" dirty="0">
                <a:solidFill>
                  <a:srgbClr val="0F13C1"/>
                </a:solidFill>
              </a:rPr>
              <a:t>past </a:t>
            </a:r>
            <a:r>
              <a:rPr lang="en-US" sz="3600" b="1" u="sng" dirty="0" smtClean="0">
                <a:solidFill>
                  <a:srgbClr val="0F13C1"/>
                </a:solidFill>
              </a:rPr>
              <a:t>simple </a:t>
            </a:r>
            <a:r>
              <a:rPr lang="en-US" sz="3600" b="1" u="sng" dirty="0" smtClean="0">
                <a:solidFill>
                  <a:schemeClr val="tx1"/>
                </a:solidFill>
              </a:rPr>
              <a:t>tense </a:t>
            </a:r>
            <a:r>
              <a:rPr lang="en-US" sz="3600" b="1" u="sng" dirty="0">
                <a:solidFill>
                  <a:schemeClr val="tx1"/>
                </a:solidFill>
              </a:rPr>
              <a:t>to talk about</a:t>
            </a:r>
            <a:r>
              <a:rPr lang="en-US" sz="3600" b="1" dirty="0">
                <a:solidFill>
                  <a:schemeClr val="tx1"/>
                </a:solidFill>
              </a:rPr>
              <a:t>:</a:t>
            </a:r>
          </a:p>
          <a:p>
            <a:pPr lvl="0"/>
            <a:endParaRPr lang="en-US" sz="3600" dirty="0" smtClean="0">
              <a:solidFill>
                <a:schemeClr val="tx1"/>
              </a:solidFill>
            </a:endParaRPr>
          </a:p>
          <a:p>
            <a:pPr lvl="0"/>
            <a:r>
              <a:rPr lang="en-US" sz="4000" b="1" dirty="0" smtClean="0">
                <a:solidFill>
                  <a:schemeClr val="tx1"/>
                </a:solidFill>
              </a:rPr>
              <a:t>something </a:t>
            </a:r>
            <a:r>
              <a:rPr lang="en-US" sz="4000" b="1" dirty="0">
                <a:solidFill>
                  <a:schemeClr val="tx1"/>
                </a:solidFill>
              </a:rPr>
              <a:t>t</a:t>
            </a:r>
            <a:r>
              <a:rPr lang="en-US" sz="3600" b="1" dirty="0">
                <a:solidFill>
                  <a:schemeClr val="tx1"/>
                </a:solidFill>
              </a:rPr>
              <a:t>hat happened </a:t>
            </a:r>
            <a:endParaRPr lang="en-US" sz="3600" b="1" dirty="0" smtClean="0">
              <a:solidFill>
                <a:schemeClr val="tx1"/>
              </a:solidFill>
            </a:endParaRPr>
          </a:p>
          <a:p>
            <a:pPr lvl="0"/>
            <a:r>
              <a:rPr lang="en-US" sz="3600" b="1" i="1" dirty="0" smtClean="0">
                <a:solidFill>
                  <a:schemeClr val="tx1"/>
                </a:solidFill>
              </a:rPr>
              <a:t>once</a:t>
            </a:r>
            <a:r>
              <a:rPr lang="en-US" sz="3600" b="1" dirty="0" smtClean="0">
                <a:solidFill>
                  <a:schemeClr val="tx1"/>
                </a:solidFill>
              </a:rPr>
              <a:t> </a:t>
            </a:r>
            <a:r>
              <a:rPr lang="en-US" sz="3600" b="1" dirty="0">
                <a:solidFill>
                  <a:schemeClr val="tx1"/>
                </a:solidFill>
              </a:rPr>
              <a:t>in the past</a:t>
            </a:r>
            <a:r>
              <a:rPr lang="en-US" sz="3600" dirty="0">
                <a:solidFill>
                  <a:schemeClr val="tx1"/>
                </a:solidFill>
              </a:rPr>
              <a:t>:</a:t>
            </a:r>
          </a:p>
          <a:p>
            <a:r>
              <a:rPr lang="en-US" sz="3600" i="1" dirty="0" smtClean="0">
                <a:solidFill>
                  <a:schemeClr val="tx1"/>
                </a:solidFill>
              </a:rPr>
              <a:t>							</a:t>
            </a:r>
          </a:p>
          <a:p>
            <a:r>
              <a:rPr lang="en-US" sz="3600" i="1" dirty="0" smtClean="0">
                <a:solidFill>
                  <a:schemeClr val="tx1"/>
                </a:solidFill>
              </a:rPr>
              <a:t>I </a:t>
            </a:r>
            <a:r>
              <a:rPr lang="en-US" sz="3600" b="1" i="1" dirty="0" smtClean="0">
                <a:solidFill>
                  <a:schemeClr val="tx1"/>
                </a:solidFill>
              </a:rPr>
              <a:t>last</a:t>
            </a:r>
            <a:r>
              <a:rPr lang="en-US" sz="3600" i="1" dirty="0" smtClean="0">
                <a:solidFill>
                  <a:schemeClr val="tx1"/>
                </a:solidFill>
              </a:rPr>
              <a:t> </a:t>
            </a:r>
            <a:r>
              <a:rPr lang="en-US" sz="3600" b="1" i="1" dirty="0" smtClean="0">
                <a:solidFill>
                  <a:schemeClr val="tx1"/>
                </a:solidFill>
              </a:rPr>
              <a:t>met </a:t>
            </a:r>
            <a:r>
              <a:rPr lang="en-US" sz="3600" i="1" dirty="0">
                <a:solidFill>
                  <a:schemeClr val="tx1"/>
                </a:solidFill>
              </a:rPr>
              <a:t>my </a:t>
            </a:r>
            <a:r>
              <a:rPr lang="en-US" sz="3600" i="1" dirty="0" smtClean="0">
                <a:solidFill>
                  <a:schemeClr val="tx1"/>
                </a:solidFill>
              </a:rPr>
              <a:t>friend </a:t>
            </a:r>
            <a:r>
              <a:rPr lang="en-US" sz="3600" b="1" i="1" dirty="0">
                <a:solidFill>
                  <a:schemeClr val="tx1"/>
                </a:solidFill>
              </a:rPr>
              <a:t>in 1983</a:t>
            </a:r>
            <a:r>
              <a:rPr lang="en-US" sz="3600" i="1" dirty="0" smtClean="0">
                <a:solidFill>
                  <a:schemeClr val="tx1"/>
                </a:solidFill>
              </a:rPr>
              <a:t>.</a:t>
            </a:r>
          </a:p>
          <a:p>
            <a:pPr lvl="0"/>
            <a:endParaRPr lang="en-US" sz="3600" dirty="0" smtClean="0">
              <a:solidFill>
                <a:schemeClr val="tx1"/>
              </a:solidFill>
            </a:endParaRPr>
          </a:p>
          <a:p>
            <a:pPr lvl="0"/>
            <a:r>
              <a:rPr lang="en-US" sz="3200" b="1" dirty="0" smtClean="0">
                <a:solidFill>
                  <a:schemeClr val="tx1"/>
                </a:solidFill>
              </a:rPr>
              <a:t>something </a:t>
            </a:r>
            <a:r>
              <a:rPr lang="en-US" sz="3200" b="1" dirty="0">
                <a:solidFill>
                  <a:schemeClr val="tx1"/>
                </a:solidFill>
              </a:rPr>
              <a:t>that happened </a:t>
            </a:r>
            <a:endParaRPr lang="en-US" sz="3200" b="1" dirty="0" smtClean="0">
              <a:solidFill>
                <a:schemeClr val="tx1"/>
              </a:solidFill>
            </a:endParaRPr>
          </a:p>
          <a:p>
            <a:pPr lvl="0"/>
            <a:r>
              <a:rPr lang="en-US" sz="3200" b="1" dirty="0" smtClean="0">
                <a:solidFill>
                  <a:schemeClr val="tx1"/>
                </a:solidFill>
              </a:rPr>
              <a:t>several </a:t>
            </a:r>
            <a:r>
              <a:rPr lang="en-US" sz="3200" b="1" dirty="0">
                <a:solidFill>
                  <a:schemeClr val="tx1"/>
                </a:solidFill>
              </a:rPr>
              <a:t>times in the past</a:t>
            </a:r>
            <a:r>
              <a:rPr lang="en-US" sz="3600" b="1" dirty="0">
                <a:solidFill>
                  <a:schemeClr val="tx1"/>
                </a:solidFill>
              </a:rPr>
              <a:t>:</a:t>
            </a:r>
          </a:p>
          <a:p>
            <a:r>
              <a:rPr lang="en-US" sz="3200" b="1" i="1" dirty="0" smtClean="0">
                <a:solidFill>
                  <a:schemeClr val="tx1"/>
                </a:solidFill>
              </a:rPr>
              <a:t>When </a:t>
            </a:r>
            <a:r>
              <a:rPr lang="en-US" sz="3200" b="1" i="1" dirty="0">
                <a:solidFill>
                  <a:schemeClr val="tx1"/>
                </a:solidFill>
              </a:rPr>
              <a:t>I was a boy</a:t>
            </a:r>
            <a:r>
              <a:rPr lang="en-US" sz="3200" i="1" dirty="0">
                <a:solidFill>
                  <a:schemeClr val="tx1"/>
                </a:solidFill>
              </a:rPr>
              <a:t>, I </a:t>
            </a:r>
            <a:r>
              <a:rPr lang="en-US" sz="3200" b="1" i="1" dirty="0">
                <a:solidFill>
                  <a:schemeClr val="tx1"/>
                </a:solidFill>
              </a:rPr>
              <a:t>walked </a:t>
            </a:r>
            <a:r>
              <a:rPr lang="en-US" sz="3200" i="1" dirty="0">
                <a:solidFill>
                  <a:schemeClr val="tx1"/>
                </a:solidFill>
              </a:rPr>
              <a:t>a mile to school </a:t>
            </a:r>
            <a:r>
              <a:rPr lang="en-US" sz="3200" b="1" i="1" dirty="0">
                <a:solidFill>
                  <a:schemeClr val="tx1"/>
                </a:solidFill>
              </a:rPr>
              <a:t>every day.</a:t>
            </a:r>
            <a:br>
              <a:rPr lang="en-US" sz="3200" b="1" i="1" dirty="0">
                <a:solidFill>
                  <a:schemeClr val="tx1"/>
                </a:solidFill>
              </a:rPr>
            </a:br>
            <a:r>
              <a:rPr lang="en-US" sz="3200" b="1" i="1" dirty="0">
                <a:solidFill>
                  <a:schemeClr val="tx1"/>
                </a:solidFill>
              </a:rPr>
              <a:t/>
            </a:r>
            <a:br>
              <a:rPr lang="en-US" sz="3200" b="1" i="1" dirty="0">
                <a:solidFill>
                  <a:schemeClr val="tx1"/>
                </a:solidFill>
              </a:rPr>
            </a:br>
            <a:endParaRPr lang="en-US" sz="32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8774" y="3533774"/>
            <a:ext cx="2057402" cy="200977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324" y="2314575"/>
            <a:ext cx="2257425" cy="1571625"/>
          </a:xfrm>
          <a:prstGeom prst="rect">
            <a:avLst/>
          </a:prstGeom>
        </p:spPr>
      </p:pic>
    </p:spTree>
    <p:extLst>
      <p:ext uri="{BB962C8B-B14F-4D97-AF65-F5344CB8AC3E}">
        <p14:creationId xmlns:p14="http://schemas.microsoft.com/office/powerpoint/2010/main" val="655280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wedge">
                                      <p:cBhvr>
                                        <p:cTn id="7" dur="2000"/>
                                        <p:tgtEl>
                                          <p:spTgt spid="1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11" end="11"/>
                                            </p:txEl>
                                          </p:spTgt>
                                        </p:tgtEl>
                                        <p:attrNameLst>
                                          <p:attrName>style.visibility</p:attrName>
                                        </p:attrNameLst>
                                      </p:cBhvr>
                                      <p:to>
                                        <p:strVal val="visible"/>
                                      </p:to>
                                    </p:set>
                                    <p:animEffect transition="in" filter="wedge">
                                      <p:cBhvr>
                                        <p:cTn id="12" dur="20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71450" y="157163"/>
            <a:ext cx="11830050" cy="6529387"/>
          </a:xfrm>
          <a:prstGeom prst="roundRect">
            <a:avLst/>
          </a:prstGeom>
          <a:solidFill>
            <a:schemeClr val="bg1"/>
          </a:solidFill>
          <a:ln w="4445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600" dirty="0" smtClean="0">
              <a:solidFill>
                <a:schemeClr val="tx1"/>
              </a:solidFill>
            </a:endParaRPr>
          </a:p>
          <a:p>
            <a:pPr lvl="0"/>
            <a:r>
              <a:rPr lang="en-US" sz="3600" b="1" dirty="0" smtClean="0">
                <a:solidFill>
                  <a:schemeClr val="tx1"/>
                </a:solidFill>
              </a:rPr>
              <a:t>something </a:t>
            </a:r>
            <a:r>
              <a:rPr lang="en-US" sz="3600" b="1" dirty="0">
                <a:solidFill>
                  <a:schemeClr val="tx1"/>
                </a:solidFill>
              </a:rPr>
              <a:t>that was </a:t>
            </a:r>
            <a:r>
              <a:rPr lang="en-US" sz="3600" b="1" dirty="0" smtClean="0">
                <a:solidFill>
                  <a:schemeClr val="tx1"/>
                </a:solidFill>
              </a:rPr>
              <a:t>true</a:t>
            </a:r>
          </a:p>
          <a:p>
            <a:pPr lvl="0"/>
            <a:r>
              <a:rPr lang="en-US" sz="3600" b="1" dirty="0" smtClean="0">
                <a:solidFill>
                  <a:schemeClr val="tx1"/>
                </a:solidFill>
              </a:rPr>
              <a:t> </a:t>
            </a:r>
            <a:r>
              <a:rPr lang="en-US" sz="3600" b="1" dirty="0">
                <a:solidFill>
                  <a:schemeClr val="tx1"/>
                </a:solidFill>
              </a:rPr>
              <a:t>for some time in the past:</a:t>
            </a:r>
          </a:p>
          <a:p>
            <a:endParaRPr lang="en-US" sz="3600" i="1" dirty="0" smtClean="0">
              <a:solidFill>
                <a:schemeClr val="tx1"/>
              </a:solidFill>
            </a:endParaRPr>
          </a:p>
          <a:p>
            <a:r>
              <a:rPr lang="en-US" sz="3600" i="1" dirty="0" smtClean="0">
                <a:solidFill>
                  <a:schemeClr val="tx1"/>
                </a:solidFill>
              </a:rPr>
              <a:t>She </a:t>
            </a:r>
            <a:r>
              <a:rPr lang="en-US" sz="3600" b="1" i="1" dirty="0">
                <a:solidFill>
                  <a:schemeClr val="tx1"/>
                </a:solidFill>
              </a:rPr>
              <a:t>played a lot of tennis </a:t>
            </a:r>
            <a:r>
              <a:rPr lang="en-US" sz="3600" i="1" u="sng" dirty="0">
                <a:solidFill>
                  <a:schemeClr val="tx1"/>
                </a:solidFill>
              </a:rPr>
              <a:t>when she was younger</a:t>
            </a:r>
            <a:r>
              <a:rPr lang="en-US" sz="3600" i="1" dirty="0" smtClean="0">
                <a:solidFill>
                  <a:schemeClr val="tx1"/>
                </a:solidFill>
              </a:rPr>
              <a:t>.</a:t>
            </a:r>
          </a:p>
          <a:p>
            <a:r>
              <a:rPr lang="en-US" sz="3600" dirty="0" smtClean="0">
                <a:solidFill>
                  <a:schemeClr val="tx1"/>
                </a:solidFill>
              </a:rPr>
              <a:t> </a:t>
            </a:r>
            <a:endParaRPr lang="en-US" sz="3600" dirty="0">
              <a:solidFill>
                <a:schemeClr val="tx1"/>
              </a:solidFill>
            </a:endParaRPr>
          </a:p>
          <a:p>
            <a:r>
              <a:rPr lang="en-US" sz="3600" dirty="0" smtClean="0">
                <a:solidFill>
                  <a:schemeClr val="tx1"/>
                </a:solidFill>
              </a:rPr>
              <a:t> </a:t>
            </a:r>
          </a:p>
          <a:p>
            <a:r>
              <a:rPr lang="en-US" sz="3600" u="sng" dirty="0" smtClean="0">
                <a:solidFill>
                  <a:schemeClr val="tx1"/>
                </a:solidFill>
              </a:rPr>
              <a:t> </a:t>
            </a:r>
            <a:endParaRPr lang="en-US" sz="3600" u="sng" dirty="0">
              <a:solidFill>
                <a:schemeClr val="tx1"/>
              </a:solidFill>
            </a:endParaRPr>
          </a:p>
          <a:p>
            <a:r>
              <a:rPr lang="en-US" sz="3600" i="1" dirty="0" smtClean="0">
                <a:solidFill>
                  <a:schemeClr val="tx1"/>
                </a:solidFill>
              </a:rPr>
              <a:t>					</a:t>
            </a:r>
            <a:r>
              <a:rPr lang="en-US" sz="3600" dirty="0">
                <a:solidFill>
                  <a:schemeClr val="tx1"/>
                </a:solidFill>
              </a:rPr>
              <a:t> We use </a:t>
            </a:r>
            <a:r>
              <a:rPr lang="en-US" sz="3600" b="1" i="1" dirty="0" smtClean="0">
                <a:solidFill>
                  <a:schemeClr val="tx1"/>
                </a:solidFill>
              </a:rPr>
              <a:t>did in </a:t>
            </a:r>
            <a:r>
              <a:rPr lang="en-US" sz="3600" b="1" i="1" dirty="0">
                <a:solidFill>
                  <a:schemeClr val="tx1"/>
                </a:solidFill>
              </a:rPr>
              <a:t>past </a:t>
            </a:r>
            <a:r>
              <a:rPr lang="en-US" sz="3600" b="1" i="1" dirty="0" smtClean="0">
                <a:solidFill>
                  <a:schemeClr val="tx1"/>
                </a:solidFill>
              </a:rPr>
              <a:t>simple questions:</a:t>
            </a:r>
            <a:endParaRPr lang="en-US" sz="3600" b="1" i="1" dirty="0">
              <a:solidFill>
                <a:schemeClr val="tx1"/>
              </a:solidFill>
            </a:endParaRPr>
          </a:p>
          <a:p>
            <a:r>
              <a:rPr lang="en-US" sz="3600" b="1" i="1" dirty="0" smtClean="0">
                <a:solidFill>
                  <a:schemeClr val="tx1"/>
                </a:solidFill>
              </a:rPr>
              <a:t>						Did </a:t>
            </a:r>
            <a:r>
              <a:rPr lang="en-US" sz="3600" i="1" dirty="0">
                <a:solidFill>
                  <a:schemeClr val="tx1"/>
                </a:solidFill>
              </a:rPr>
              <a:t>she </a:t>
            </a:r>
            <a:r>
              <a:rPr lang="en-US" sz="3600" b="1" i="1" dirty="0">
                <a:solidFill>
                  <a:schemeClr val="tx1"/>
                </a:solidFill>
              </a:rPr>
              <a:t>play</a:t>
            </a:r>
            <a:r>
              <a:rPr lang="en-US" sz="3600" i="1" dirty="0">
                <a:solidFill>
                  <a:schemeClr val="tx1"/>
                </a:solidFill>
              </a:rPr>
              <a:t> tennis when she was younger?</a:t>
            </a:r>
            <a:br>
              <a:rPr lang="en-US" sz="3600" i="1" dirty="0">
                <a:solidFill>
                  <a:schemeClr val="tx1"/>
                </a:solidFill>
              </a:rPr>
            </a:br>
            <a:endParaRPr lang="en-US" sz="36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650" y="1128712"/>
            <a:ext cx="2085975" cy="24860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2" y="3909447"/>
            <a:ext cx="2085974" cy="2262752"/>
          </a:xfrm>
          <a:prstGeom prst="rect">
            <a:avLst/>
          </a:prstGeom>
        </p:spPr>
      </p:pic>
    </p:spTree>
    <p:extLst>
      <p:ext uri="{BB962C8B-B14F-4D97-AF65-F5344CB8AC3E}">
        <p14:creationId xmlns:p14="http://schemas.microsoft.com/office/powerpoint/2010/main" val="10281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wedge">
                                      <p:cBhvr>
                                        <p:cTn id="7" dur="2000"/>
                                        <p:tgtEl>
                                          <p:spTgt spid="10">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9" end="9"/>
                                            </p:txEl>
                                          </p:spTgt>
                                        </p:tgtEl>
                                        <p:attrNameLst>
                                          <p:attrName>style.visibility</p:attrName>
                                        </p:attrNameLst>
                                      </p:cBhvr>
                                      <p:to>
                                        <p:strVal val="visible"/>
                                      </p:to>
                                    </p:set>
                                    <p:animEffect transition="in" filter="wedge">
                                      <p:cBhvr>
                                        <p:cTn id="12" dur="2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7EA46"/>
        </a:solidFill>
        <a:effectLst/>
      </p:bgPr>
    </p:bg>
    <p:spTree>
      <p:nvGrpSpPr>
        <p:cNvPr id="1" name=""/>
        <p:cNvGrpSpPr/>
        <p:nvPr/>
      </p:nvGrpSpPr>
      <p:grpSpPr>
        <a:xfrm>
          <a:off x="0" y="0"/>
          <a:ext cx="0" cy="0"/>
          <a:chOff x="0" y="0"/>
          <a:chExt cx="0" cy="0"/>
        </a:xfrm>
      </p:grpSpPr>
      <p:sp>
        <p:nvSpPr>
          <p:cNvPr id="10" name="Rounded Rectangle 9"/>
          <p:cNvSpPr/>
          <p:nvPr/>
        </p:nvSpPr>
        <p:spPr>
          <a:xfrm>
            <a:off x="128588" y="185739"/>
            <a:ext cx="11901487" cy="6515100"/>
          </a:xfrm>
          <a:prstGeom prst="roundRect">
            <a:avLst/>
          </a:prstGeom>
          <a:solidFill>
            <a:schemeClr val="bg1"/>
          </a:solidFill>
          <a:ln w="44450">
            <a:solidFill>
              <a:srgbClr val="0F1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solidFill>
              </a:rPr>
              <a:t> </a:t>
            </a:r>
            <a:r>
              <a:rPr lang="en-US" sz="3600" b="1" i="1" u="sng" dirty="0" smtClean="0">
                <a:solidFill>
                  <a:schemeClr val="tx1"/>
                </a:solidFill>
              </a:rPr>
              <a:t>Negatives </a:t>
            </a:r>
            <a:r>
              <a:rPr lang="en-US" sz="3600" b="1" i="1" u="sng" dirty="0">
                <a:solidFill>
                  <a:schemeClr val="tx1"/>
                </a:solidFill>
              </a:rPr>
              <a:t>with the past simple:</a:t>
            </a:r>
          </a:p>
          <a:p>
            <a:endParaRPr lang="en-US" sz="3600" i="1" dirty="0" smtClean="0">
              <a:solidFill>
                <a:schemeClr val="tx1"/>
              </a:solidFill>
            </a:endParaRPr>
          </a:p>
          <a:p>
            <a:endParaRPr lang="en-US" sz="3600" i="1" dirty="0" smtClean="0">
              <a:solidFill>
                <a:schemeClr val="tx1"/>
              </a:solidFill>
            </a:endParaRPr>
          </a:p>
          <a:p>
            <a:r>
              <a:rPr lang="en-US" sz="3600" i="1" dirty="0" smtClean="0">
                <a:solidFill>
                  <a:schemeClr val="tx1"/>
                </a:solidFill>
              </a:rPr>
              <a:t>Karim </a:t>
            </a:r>
            <a:r>
              <a:rPr lang="en-US" sz="3600" b="1" i="1" dirty="0">
                <a:solidFill>
                  <a:schemeClr val="tx1"/>
                </a:solidFill>
              </a:rPr>
              <a:t>didn't go</a:t>
            </a:r>
            <a:r>
              <a:rPr lang="en-US" sz="3600" i="1" dirty="0">
                <a:solidFill>
                  <a:schemeClr val="tx1"/>
                </a:solidFill>
              </a:rPr>
              <a:t> to </a:t>
            </a:r>
            <a:r>
              <a:rPr lang="en-US" sz="3600" i="1" dirty="0" smtClean="0">
                <a:solidFill>
                  <a:schemeClr val="tx1"/>
                </a:solidFill>
              </a:rPr>
              <a:t>office yesterday.</a:t>
            </a:r>
            <a:r>
              <a:rPr lang="en-US" sz="3600" i="1" dirty="0">
                <a:solidFill>
                  <a:schemeClr val="tx1"/>
                </a:solidFill>
              </a:rPr>
              <a:t/>
            </a:r>
            <a:br>
              <a:rPr lang="en-US" sz="3600" i="1" dirty="0">
                <a:solidFill>
                  <a:schemeClr val="tx1"/>
                </a:solidFill>
              </a:rPr>
            </a:br>
            <a:endParaRPr lang="en-US" sz="3600" i="1" dirty="0" smtClean="0">
              <a:solidFill>
                <a:schemeClr val="tx1"/>
              </a:solidFill>
            </a:endParaRPr>
          </a:p>
          <a:p>
            <a:endParaRPr lang="en-US" sz="3600" i="1" dirty="0">
              <a:solidFill>
                <a:schemeClr val="tx1"/>
              </a:solidFill>
            </a:endParaRPr>
          </a:p>
          <a:p>
            <a:r>
              <a:rPr lang="en-US" sz="3600" i="1" dirty="0" smtClean="0">
                <a:solidFill>
                  <a:schemeClr val="tx1"/>
                </a:solidFill>
              </a:rPr>
              <a:t>He </a:t>
            </a:r>
            <a:r>
              <a:rPr lang="en-US" sz="3600" b="1" i="1" dirty="0" smtClean="0">
                <a:solidFill>
                  <a:schemeClr val="tx1"/>
                </a:solidFill>
              </a:rPr>
              <a:t>didn’t understand </a:t>
            </a:r>
            <a:r>
              <a:rPr lang="en-US" sz="3600" i="1" dirty="0" smtClean="0">
                <a:solidFill>
                  <a:schemeClr val="tx1"/>
                </a:solidFill>
              </a:rPr>
              <a:t>the lesson properly.</a:t>
            </a:r>
            <a:endParaRPr lang="en-US" sz="36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2026" y="2271713"/>
            <a:ext cx="2847975" cy="1600200"/>
          </a:xfrm>
          <a:prstGeom prst="rect">
            <a:avLst/>
          </a:prstGeom>
          <a:ln w="38100">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026" y="4257675"/>
            <a:ext cx="2862262" cy="2128837"/>
          </a:xfrm>
          <a:prstGeom prst="rect">
            <a:avLst/>
          </a:prstGeom>
        </p:spPr>
      </p:pic>
    </p:spTree>
    <p:extLst>
      <p:ext uri="{BB962C8B-B14F-4D97-AF65-F5344CB8AC3E}">
        <p14:creationId xmlns:p14="http://schemas.microsoft.com/office/powerpoint/2010/main" val="295865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arn(inVertical)">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5" end="5"/>
                                            </p:txEl>
                                          </p:spTgt>
                                        </p:tgtEl>
                                        <p:attrNameLst>
                                          <p:attrName>style.visibility</p:attrName>
                                        </p:attrNameLst>
                                      </p:cBhvr>
                                      <p:to>
                                        <p:strVal val="visible"/>
                                      </p:to>
                                    </p:set>
                                    <p:animEffect transition="in" filter="wedge">
                                      <p:cBhvr>
                                        <p:cTn id="12"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10463</TotalTime>
  <Words>889</Words>
  <Application>Microsoft Office PowerPoint</Application>
  <PresentationFormat>Widescreen</PresentationFormat>
  <Paragraphs>227</Paragraphs>
  <Slides>22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Calibri Light</vt:lpstr>
      <vt:lpstr>Segoe Print</vt:lpstr>
      <vt:lpstr>Times New Roman</vt:lpstr>
      <vt:lpstr>Wingdings</vt:lpstr>
      <vt:lpstr>Metropolitan</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2684</cp:revision>
  <dcterms:created xsi:type="dcterms:W3CDTF">2019-02-24T18:18:27Z</dcterms:created>
  <dcterms:modified xsi:type="dcterms:W3CDTF">2019-12-26T04:41:18Z</dcterms:modified>
</cp:coreProperties>
</file>