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notesMasterIdLst>
    <p:notesMasterId r:id="rId20"/>
  </p:notesMasterIdLst>
  <p:sldIdLst>
    <p:sldId id="302" r:id="rId2"/>
    <p:sldId id="309" r:id="rId3"/>
    <p:sldId id="311" r:id="rId4"/>
    <p:sldId id="312" r:id="rId5"/>
    <p:sldId id="329" r:id="rId6"/>
    <p:sldId id="314" r:id="rId7"/>
    <p:sldId id="315" r:id="rId8"/>
    <p:sldId id="316" r:id="rId9"/>
    <p:sldId id="281" r:id="rId10"/>
    <p:sldId id="319" r:id="rId11"/>
    <p:sldId id="326" r:id="rId12"/>
    <p:sldId id="321" r:id="rId13"/>
    <p:sldId id="297" r:id="rId14"/>
    <p:sldId id="296" r:id="rId15"/>
    <p:sldId id="325" r:id="rId16"/>
    <p:sldId id="327" r:id="rId17"/>
    <p:sldId id="328" r:id="rId18"/>
    <p:sldId id="33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FB71"/>
    <a:srgbClr val="889B15"/>
    <a:srgbClr val="AB0B0F"/>
    <a:srgbClr val="B10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86441" autoAdjust="0"/>
  </p:normalViewPr>
  <p:slideViewPr>
    <p:cSldViewPr snapToGrid="0">
      <p:cViewPr varScale="1">
        <p:scale>
          <a:sx n="61" d="100"/>
          <a:sy n="61" d="100"/>
        </p:scale>
        <p:origin x="97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05CEA-5522-42B3-BBA1-3ABE851AC586}" type="datetimeFigureOut">
              <a:rPr lang="en-US" smtClean="0"/>
              <a:t>12/26/2019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A23C1-5025-4AB6-991C-9060E392BCA6}" type="slidenum">
              <a:rPr lang="en-US" smtClean="0"/>
              <a:t>‹#›</a:t>
            </a:fld>
            <a:endParaRPr lang="en-US"/>
          </a:p>
        </p:txBody>
      </p:sp>
    </p:spTree>
    <p:extLst>
      <p:ext uri="{BB962C8B-B14F-4D97-AF65-F5344CB8AC3E}">
        <p14:creationId xmlns:p14="http://schemas.microsoft.com/office/powerpoint/2010/main" val="29428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 The answer of this task will vary according to each students writing and speaking skills.</a:t>
            </a:r>
            <a:endParaRPr lang="en-US" dirty="0"/>
          </a:p>
        </p:txBody>
      </p:sp>
      <p:sp>
        <p:nvSpPr>
          <p:cNvPr id="4" name="Slide Number Placeholder 3"/>
          <p:cNvSpPr>
            <a:spLocks noGrp="1"/>
          </p:cNvSpPr>
          <p:nvPr>
            <p:ph type="sldNum" sz="quarter" idx="10"/>
          </p:nvPr>
        </p:nvSpPr>
        <p:spPr/>
        <p:txBody>
          <a:bodyPr/>
          <a:lstStyle/>
          <a:p>
            <a:fld id="{260A23C1-5025-4AB6-991C-9060E392BCA6}" type="slidenum">
              <a:rPr lang="en-US" smtClean="0"/>
              <a:t>13</a:t>
            </a:fld>
            <a:endParaRPr lang="en-US" dirty="0"/>
          </a:p>
        </p:txBody>
      </p:sp>
    </p:spTree>
    <p:extLst>
      <p:ext uri="{BB962C8B-B14F-4D97-AF65-F5344CB8AC3E}">
        <p14:creationId xmlns:p14="http://schemas.microsoft.com/office/powerpoint/2010/main" val="139326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 The answer of this task will vary according to each students writing  skill.</a:t>
            </a:r>
            <a:endParaRPr lang="en-US" dirty="0" smtClean="0"/>
          </a:p>
          <a:p>
            <a:endParaRPr lang="en-US" dirty="0"/>
          </a:p>
        </p:txBody>
      </p:sp>
      <p:sp>
        <p:nvSpPr>
          <p:cNvPr id="4" name="Slide Number Placeholder 3"/>
          <p:cNvSpPr>
            <a:spLocks noGrp="1"/>
          </p:cNvSpPr>
          <p:nvPr>
            <p:ph type="sldNum" sz="quarter" idx="10"/>
          </p:nvPr>
        </p:nvSpPr>
        <p:spPr/>
        <p:txBody>
          <a:bodyPr/>
          <a:lstStyle/>
          <a:p>
            <a:fld id="{260A23C1-5025-4AB6-991C-9060E392BCA6}" type="slidenum">
              <a:rPr lang="en-US" smtClean="0"/>
              <a:t>15</a:t>
            </a:fld>
            <a:endParaRPr lang="en-US" dirty="0"/>
          </a:p>
        </p:txBody>
      </p:sp>
    </p:spTree>
    <p:extLst>
      <p:ext uri="{BB962C8B-B14F-4D97-AF65-F5344CB8AC3E}">
        <p14:creationId xmlns:p14="http://schemas.microsoft.com/office/powerpoint/2010/main" val="14149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483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37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53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226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488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390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12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210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506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973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814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406954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5343" y="157163"/>
            <a:ext cx="11840445" cy="65579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43" y="157163"/>
            <a:ext cx="11840445" cy="6557961"/>
          </a:xfrm>
          <a:prstGeom prst="rect">
            <a:avLst/>
          </a:prstGeom>
          <a:ln w="38100">
            <a:solidFill>
              <a:srgbClr val="00B0F0"/>
            </a:solidFill>
          </a:ln>
        </p:spPr>
      </p:pic>
      <p:sp>
        <p:nvSpPr>
          <p:cNvPr id="3" name="TextBox 2"/>
          <p:cNvSpPr txBox="1"/>
          <p:nvPr/>
        </p:nvSpPr>
        <p:spPr>
          <a:xfrm>
            <a:off x="6500812" y="414338"/>
            <a:ext cx="4186238" cy="830997"/>
          </a:xfrm>
          <a:prstGeom prst="rect">
            <a:avLst/>
          </a:prstGeom>
          <a:noFill/>
        </p:spPr>
        <p:txBody>
          <a:bodyPr wrap="square" rtlCol="0">
            <a:spAutoFit/>
          </a:bodyPr>
          <a:lstStyle/>
          <a:p>
            <a:r>
              <a:rPr lang="en-US" sz="4800" b="1" dirty="0" smtClean="0">
                <a:solidFill>
                  <a:schemeClr val="tx2"/>
                </a:solidFill>
              </a:rPr>
              <a:t>Good Morning</a:t>
            </a:r>
            <a:endParaRPr lang="en-US" sz="4800" b="1" dirty="0">
              <a:solidFill>
                <a:schemeClr val="tx2"/>
              </a:solidFill>
            </a:endParaRPr>
          </a:p>
        </p:txBody>
      </p:sp>
    </p:spTree>
    <p:extLst>
      <p:ext uri="{BB962C8B-B14F-4D97-AF65-F5344CB8AC3E}">
        <p14:creationId xmlns:p14="http://schemas.microsoft.com/office/powerpoint/2010/main" val="2134491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Rectangle 2"/>
          <p:cNvSpPr/>
          <p:nvPr/>
        </p:nvSpPr>
        <p:spPr>
          <a:xfrm>
            <a:off x="157162" y="157163"/>
            <a:ext cx="11858625" cy="6515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92918" y="1052038"/>
            <a:ext cx="11187112" cy="919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All the ice that melts will fill up the oceans and seas and they will overflow on land. Thus a huge area of land will go under water.</a:t>
            </a:r>
            <a:endParaRPr lang="en-US" sz="32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656492"/>
            <a:ext cx="5614988" cy="3263788"/>
          </a:xfrm>
          <a:prstGeom prst="rect">
            <a:avLst/>
          </a:prstGeom>
          <a:ln w="44450">
            <a:solidFill>
              <a:schemeClr val="tx1"/>
            </a:solidFill>
          </a:ln>
        </p:spPr>
      </p:pic>
      <p:sp>
        <p:nvSpPr>
          <p:cNvPr id="7" name="Rectangle 6"/>
          <p:cNvSpPr/>
          <p:nvPr/>
        </p:nvSpPr>
        <p:spPr>
          <a:xfrm>
            <a:off x="4914901" y="185738"/>
            <a:ext cx="3186112" cy="56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u="sng" dirty="0" smtClean="0">
                <a:solidFill>
                  <a:schemeClr val="tx1"/>
                </a:solidFill>
              </a:rPr>
              <a:t>Silent Reading</a:t>
            </a:r>
            <a:endParaRPr lang="en-US" sz="3600" b="1" i="1" u="sng" dirty="0">
              <a:solidFill>
                <a:schemeClr val="tx1"/>
              </a:solidFill>
            </a:endParaRPr>
          </a:p>
        </p:txBody>
      </p:sp>
      <p:sp>
        <p:nvSpPr>
          <p:cNvPr id="2" name="Left Arrow 1"/>
          <p:cNvSpPr/>
          <p:nvPr/>
        </p:nvSpPr>
        <p:spPr>
          <a:xfrm>
            <a:off x="8101013" y="2706990"/>
            <a:ext cx="3071812" cy="3162792"/>
          </a:xfrm>
          <a:prstGeom prst="leftArrow">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Overflow of the sea water</a:t>
            </a:r>
            <a:endParaRPr lang="en-US" sz="3600" b="1" dirty="0">
              <a:solidFill>
                <a:srgbClr val="002060"/>
              </a:solidFill>
            </a:endParaRPr>
          </a:p>
        </p:txBody>
      </p:sp>
    </p:spTree>
    <p:extLst>
      <p:ext uri="{BB962C8B-B14F-4D97-AF65-F5344CB8AC3E}">
        <p14:creationId xmlns:p14="http://schemas.microsoft.com/office/powerpoint/2010/main" val="23722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185738" y="171450"/>
            <a:ext cx="11815762" cy="6486525"/>
          </a:xfrm>
          <a:prstGeom prst="rect">
            <a:avLst/>
          </a:prstGeom>
          <a:solidFill>
            <a:schemeClr val="bg1"/>
          </a:solidFill>
          <a:ln w="28575">
            <a:solidFill>
              <a:srgbClr val="00B0F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32197" y="3262254"/>
            <a:ext cx="11322843" cy="2728912"/>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latin typeface="Times New Roman" panose="02020603050405020304" pitchFamily="18" charset="0"/>
                <a:cs typeface="Times New Roman" panose="02020603050405020304" pitchFamily="18" charset="0"/>
              </a:rPr>
              <a:t>Partner </a:t>
            </a:r>
            <a:r>
              <a:rPr lang="en-US" sz="4000" b="1" dirty="0" smtClean="0">
                <a:solidFill>
                  <a:srgbClr val="002060"/>
                </a:solidFill>
                <a:latin typeface="Times New Roman" panose="02020603050405020304" pitchFamily="18" charset="0"/>
                <a:cs typeface="Times New Roman" panose="02020603050405020304" pitchFamily="18" charset="0"/>
              </a:rPr>
              <a:t>A</a:t>
            </a:r>
            <a:r>
              <a:rPr lang="en-US" sz="3200" b="1" dirty="0" smtClean="0">
                <a:solidFill>
                  <a:schemeClr val="tx1"/>
                </a:solidFill>
                <a:latin typeface="Times New Roman" panose="02020603050405020304" pitchFamily="18" charset="0"/>
                <a:cs typeface="Times New Roman" panose="02020603050405020304" pitchFamily="18" charset="0"/>
              </a:rPr>
              <a:t> plays the role of a person who loves Earth and Partner</a:t>
            </a:r>
            <a:r>
              <a:rPr lang="en-US" sz="4000" b="1" dirty="0" smtClean="0">
                <a:solidFill>
                  <a:srgbClr val="002060"/>
                </a:solidFill>
                <a:latin typeface="Times New Roman" panose="02020603050405020304" pitchFamily="18" charset="0"/>
                <a:cs typeface="Times New Roman" panose="02020603050405020304" pitchFamily="18" charset="0"/>
              </a:rPr>
              <a:t> B</a:t>
            </a:r>
            <a:r>
              <a:rPr lang="en-US" sz="3200" b="1" dirty="0" smtClean="0">
                <a:solidFill>
                  <a:schemeClr val="tx1"/>
                </a:solidFill>
                <a:latin typeface="Times New Roman" panose="02020603050405020304" pitchFamily="18" charset="0"/>
                <a:cs typeface="Times New Roman" panose="02020603050405020304" pitchFamily="18" charset="0"/>
              </a:rPr>
              <a:t> plays the role of a car company dealer. First, read the role cards for both A and B. When you are ready, play the roles.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39" y="575050"/>
            <a:ext cx="3424160" cy="2268163"/>
          </a:xfrm>
          <a:prstGeom prst="rect">
            <a:avLst/>
          </a:prstGeom>
          <a:ln w="38100">
            <a:solidFill>
              <a:schemeClr val="tx1"/>
            </a:solidFill>
          </a:ln>
        </p:spPr>
      </p:pic>
      <p:sp>
        <p:nvSpPr>
          <p:cNvPr id="10" name="TextBox 9"/>
          <p:cNvSpPr txBox="1"/>
          <p:nvPr/>
        </p:nvSpPr>
        <p:spPr>
          <a:xfrm>
            <a:off x="8515351" y="1347466"/>
            <a:ext cx="2300287" cy="723329"/>
          </a:xfrm>
          <a:prstGeom prst="rect">
            <a:avLst/>
          </a:prstGeom>
          <a:noFill/>
          <a:ln w="31750">
            <a:solidFill>
              <a:srgbClr val="002060"/>
            </a:solidFill>
          </a:ln>
        </p:spPr>
        <p:txBody>
          <a:bodyPr wrap="square" rtlCol="0">
            <a:spAutoFit/>
          </a:bodyPr>
          <a:lstStyle/>
          <a:p>
            <a:r>
              <a:rPr lang="en-US" sz="4000" b="1" dirty="0" smtClean="0"/>
              <a:t>Role play</a:t>
            </a:r>
            <a:endParaRPr lang="en-US" sz="4000" b="1" dirty="0"/>
          </a:p>
        </p:txBody>
      </p:sp>
      <p:sp>
        <p:nvSpPr>
          <p:cNvPr id="11" name="TextBox 10"/>
          <p:cNvSpPr txBox="1"/>
          <p:nvPr/>
        </p:nvSpPr>
        <p:spPr>
          <a:xfrm>
            <a:off x="1357312" y="1362909"/>
            <a:ext cx="2528888" cy="707886"/>
          </a:xfrm>
          <a:prstGeom prst="rect">
            <a:avLst/>
          </a:prstGeom>
          <a:noFill/>
          <a:ln w="28575">
            <a:solidFill>
              <a:srgbClr val="002060"/>
            </a:solidFill>
          </a:ln>
        </p:spPr>
        <p:txBody>
          <a:bodyPr wrap="square" rtlCol="0">
            <a:spAutoFit/>
          </a:bodyPr>
          <a:lstStyle/>
          <a:p>
            <a:r>
              <a:rPr lang="en-US" sz="4000" b="1" i="1" dirty="0" smtClean="0">
                <a:solidFill>
                  <a:srgbClr val="002060"/>
                </a:solidFill>
              </a:rPr>
              <a:t>Pair Work</a:t>
            </a:r>
            <a:endParaRPr lang="en-US" sz="4000" b="1" i="1" dirty="0">
              <a:solidFill>
                <a:srgbClr val="002060"/>
              </a:solidFill>
            </a:endParaRPr>
          </a:p>
        </p:txBody>
      </p:sp>
    </p:spTree>
    <p:extLst>
      <p:ext uri="{BB962C8B-B14F-4D97-AF65-F5344CB8AC3E}">
        <p14:creationId xmlns:p14="http://schemas.microsoft.com/office/powerpoint/2010/main" val="2986087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edg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142875" y="132357"/>
            <a:ext cx="11887200" cy="6586537"/>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2451" y="1185864"/>
            <a:ext cx="4557714" cy="461853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Even some big cities like London, Kolkata and Bangkok will get flooded. That means thousands of people will lose their houses and land and they will go hungry.</a:t>
            </a:r>
            <a:endParaRPr lang="en-US" sz="3600" dirty="0">
              <a:solidFill>
                <a:schemeClr val="tx1"/>
              </a:solidFill>
            </a:endParaRPr>
          </a:p>
        </p:txBody>
      </p:sp>
      <p:sp>
        <p:nvSpPr>
          <p:cNvPr id="9" name="Rectangle 8"/>
          <p:cNvSpPr/>
          <p:nvPr/>
        </p:nvSpPr>
        <p:spPr>
          <a:xfrm>
            <a:off x="7342875" y="5804403"/>
            <a:ext cx="3893344" cy="493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Flood in a city</a:t>
            </a:r>
            <a:endParaRPr lang="en-US" sz="3600" b="1"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281" y="1601113"/>
            <a:ext cx="4592532" cy="3649027"/>
          </a:xfrm>
          <a:prstGeom prst="rect">
            <a:avLst/>
          </a:prstGeom>
          <a:ln w="41275">
            <a:solidFill>
              <a:schemeClr val="tx1"/>
            </a:solidFill>
          </a:ln>
        </p:spPr>
      </p:pic>
      <p:sp>
        <p:nvSpPr>
          <p:cNvPr id="13" name="Rectangle 12"/>
          <p:cNvSpPr/>
          <p:nvPr/>
        </p:nvSpPr>
        <p:spPr>
          <a:xfrm>
            <a:off x="4329112" y="317276"/>
            <a:ext cx="405765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chemeClr val="tx1"/>
                </a:solidFill>
              </a:rPr>
              <a:t>Silent Reading</a:t>
            </a:r>
            <a:endParaRPr lang="en-US" sz="4400" b="1" i="1" dirty="0">
              <a:solidFill>
                <a:schemeClr val="tx1"/>
              </a:solidFill>
            </a:endParaRPr>
          </a:p>
        </p:txBody>
      </p:sp>
      <p:sp>
        <p:nvSpPr>
          <p:cNvPr id="14" name="Right Arrow 13"/>
          <p:cNvSpPr/>
          <p:nvPr/>
        </p:nvSpPr>
        <p:spPr>
          <a:xfrm>
            <a:off x="5557837" y="3328987"/>
            <a:ext cx="800100" cy="514350"/>
          </a:xfrm>
          <a:prstGeom prst="rightArrow">
            <a:avLst/>
          </a:prstGeom>
          <a:solidFill>
            <a:srgbClr val="A9FB71"/>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6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57163" y="171450"/>
            <a:ext cx="11844336" cy="6515100"/>
          </a:xfrm>
          <a:prstGeom prst="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63860" y="907911"/>
            <a:ext cx="11322842" cy="1362245"/>
          </a:xfrm>
          <a:prstGeom prst="rect">
            <a:avLst/>
          </a:prstGeom>
          <a:solidFill>
            <a:schemeClr val="bg1"/>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Look at the list of the outcomes (results or effects) of global warming. First rank the outcomes according to their seriousness and tell your partner which of the following may affect your life most.</a:t>
            </a:r>
          </a:p>
        </p:txBody>
      </p:sp>
      <p:sp>
        <p:nvSpPr>
          <p:cNvPr id="6" name="Rectangle 5"/>
          <p:cNvSpPr/>
          <p:nvPr/>
        </p:nvSpPr>
        <p:spPr>
          <a:xfrm>
            <a:off x="363859" y="2528887"/>
            <a:ext cx="11322843" cy="3950377"/>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US" sz="2800" dirty="0" smtClean="0">
                <a:solidFill>
                  <a:schemeClr val="tx1"/>
                </a:solidFill>
              </a:rPr>
              <a:t>Polar </a:t>
            </a:r>
            <a:r>
              <a:rPr lang="en-US" sz="2800" dirty="0">
                <a:solidFill>
                  <a:schemeClr val="tx1"/>
                </a:solidFill>
              </a:rPr>
              <a:t>bears and penguins will disappear.</a:t>
            </a:r>
          </a:p>
          <a:p>
            <a:pPr marL="800100" lvl="1" indent="-342900">
              <a:buFont typeface="Arial" panose="020B0604020202020204" pitchFamily="34" charset="0"/>
              <a:buChar char="•"/>
            </a:pPr>
            <a:r>
              <a:rPr lang="en-US" sz="2800" dirty="0" smtClean="0">
                <a:solidFill>
                  <a:schemeClr val="tx1"/>
                </a:solidFill>
              </a:rPr>
              <a:t>Winters will be 10 degrees colder.</a:t>
            </a:r>
          </a:p>
          <a:p>
            <a:pPr marL="800100" lvl="1" indent="-342900">
              <a:buFont typeface="Arial" panose="020B0604020202020204" pitchFamily="34" charset="0"/>
              <a:buChar char="•"/>
            </a:pPr>
            <a:r>
              <a:rPr lang="en-US" sz="2800" dirty="0" smtClean="0">
                <a:solidFill>
                  <a:schemeClr val="tx1"/>
                </a:solidFill>
              </a:rPr>
              <a:t>Africa will become hotter and have more droughts.</a:t>
            </a:r>
          </a:p>
          <a:p>
            <a:pPr marL="800100" lvl="1" indent="-342900">
              <a:buFont typeface="Arial" panose="020B0604020202020204" pitchFamily="34" charset="0"/>
              <a:buChar char="•"/>
            </a:pPr>
            <a:r>
              <a:rPr lang="en-US" sz="2800" dirty="0" smtClean="0">
                <a:solidFill>
                  <a:schemeClr val="tx1"/>
                </a:solidFill>
              </a:rPr>
              <a:t>Cyclones and hurricanes will become more powerful.</a:t>
            </a:r>
          </a:p>
          <a:p>
            <a:pPr marL="800100" lvl="1" indent="-342900">
              <a:buFont typeface="Arial" panose="020B0604020202020204" pitchFamily="34" charset="0"/>
              <a:buChar char="•"/>
            </a:pPr>
            <a:r>
              <a:rPr lang="en-US" sz="2800" dirty="0" smtClean="0">
                <a:solidFill>
                  <a:schemeClr val="tx1"/>
                </a:solidFill>
              </a:rPr>
              <a:t>Diseases like skin cancers will increase.</a:t>
            </a:r>
          </a:p>
          <a:p>
            <a:pPr marL="800100" lvl="1" indent="-342900">
              <a:buFont typeface="Arial" panose="020B0604020202020204" pitchFamily="34" charset="0"/>
              <a:buChar char="•"/>
            </a:pPr>
            <a:r>
              <a:rPr lang="en-US" sz="2800" dirty="0" smtClean="0">
                <a:solidFill>
                  <a:schemeClr val="tx1"/>
                </a:solidFill>
              </a:rPr>
              <a:t>Many countries will have no drinking water.</a:t>
            </a:r>
          </a:p>
          <a:p>
            <a:pPr marL="800100" lvl="1" indent="-342900">
              <a:buFont typeface="Arial" panose="020B0604020202020204" pitchFamily="34" charset="0"/>
              <a:buChar char="•"/>
            </a:pPr>
            <a:r>
              <a:rPr lang="en-US" sz="2800" dirty="0" smtClean="0">
                <a:solidFill>
                  <a:schemeClr val="tx1"/>
                </a:solidFill>
              </a:rPr>
              <a:t>Countries such as the Maldives, Holland and Bangladesh will disappear under water.</a:t>
            </a:r>
          </a:p>
          <a:p>
            <a:pPr marL="800100" lvl="1" indent="-342900">
              <a:buFont typeface="Arial" panose="020B0604020202020204" pitchFamily="34" charset="0"/>
              <a:buChar char="•"/>
            </a:pPr>
            <a:r>
              <a:rPr lang="en-US" sz="2800" dirty="0" smtClean="0">
                <a:solidFill>
                  <a:schemeClr val="tx1"/>
                </a:solidFill>
              </a:rPr>
              <a:t>Wars will start between countries fighting over water.</a:t>
            </a:r>
          </a:p>
          <a:p>
            <a:pPr lvl="1"/>
            <a:endParaRPr lang="en-US" sz="2000" dirty="0" smtClean="0">
              <a:solidFill>
                <a:schemeClr val="tx1"/>
              </a:solidFill>
            </a:endParaRPr>
          </a:p>
        </p:txBody>
      </p:sp>
      <p:sp>
        <p:nvSpPr>
          <p:cNvPr id="2" name="TextBox 1"/>
          <p:cNvSpPr txBox="1"/>
          <p:nvPr/>
        </p:nvSpPr>
        <p:spPr>
          <a:xfrm>
            <a:off x="4953716" y="200025"/>
            <a:ext cx="2932983" cy="707886"/>
          </a:xfrm>
          <a:prstGeom prst="rect">
            <a:avLst/>
          </a:prstGeom>
          <a:noFill/>
        </p:spPr>
        <p:txBody>
          <a:bodyPr wrap="square" rtlCol="0">
            <a:spAutoFit/>
          </a:bodyPr>
          <a:lstStyle/>
          <a:p>
            <a:r>
              <a:rPr lang="en-US" sz="4000" dirty="0" smtClean="0"/>
              <a:t>Group Work</a:t>
            </a:r>
            <a:endParaRPr lang="en-US" sz="4000" dirty="0"/>
          </a:p>
        </p:txBody>
      </p:sp>
    </p:spTree>
    <p:extLst>
      <p:ext uri="{BB962C8B-B14F-4D97-AF65-F5344CB8AC3E}">
        <p14:creationId xmlns:p14="http://schemas.microsoft.com/office/powerpoint/2010/main" val="3291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142875" y="142875"/>
            <a:ext cx="11872913" cy="6543675"/>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28626" y="1500188"/>
            <a:ext cx="5338119" cy="4648651"/>
          </a:xfrm>
          <a:prstGeom prst="rect">
            <a:avLst/>
          </a:prstGeom>
          <a:solidFill>
            <a:schemeClr val="accent2">
              <a:lumMod val="20000"/>
              <a:lumOff val="80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a:p>
            <a:pPr algn="just"/>
            <a:r>
              <a:rPr lang="en-US" sz="3200" dirty="0" smtClean="0">
                <a:solidFill>
                  <a:schemeClr val="tx1"/>
                </a:solidFill>
              </a:rPr>
              <a:t>Moreover, as the earth’s climate warms up, the weather gets more violent. Storms and cyclones will become more powerful. More areas will get drier and turn into deserts. There will be heavier rains too. So there will be more floods and river erosions.</a:t>
            </a:r>
            <a:endParaRPr lang="en-US" sz="3200" dirty="0">
              <a:solidFill>
                <a:schemeClr val="tx1"/>
              </a:solidFill>
            </a:endParaRPr>
          </a:p>
        </p:txBody>
      </p:sp>
      <p:sp>
        <p:nvSpPr>
          <p:cNvPr id="11" name="Rectangle 10"/>
          <p:cNvSpPr/>
          <p:nvPr/>
        </p:nvSpPr>
        <p:spPr>
          <a:xfrm>
            <a:off x="7795570" y="6001868"/>
            <a:ext cx="2962826" cy="5316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Violent storms</a:t>
            </a:r>
            <a:endParaRPr lang="en-US" sz="3200" b="1" dirty="0">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137" y="1888081"/>
            <a:ext cx="4505692" cy="3815716"/>
          </a:xfrm>
          <a:prstGeom prst="rect">
            <a:avLst/>
          </a:prstGeom>
          <a:ln w="38100">
            <a:solidFill>
              <a:schemeClr val="tx1"/>
            </a:solidFill>
          </a:ln>
        </p:spPr>
      </p:pic>
      <p:sp>
        <p:nvSpPr>
          <p:cNvPr id="13" name="Rectangle 12"/>
          <p:cNvSpPr/>
          <p:nvPr/>
        </p:nvSpPr>
        <p:spPr>
          <a:xfrm>
            <a:off x="5029201" y="438800"/>
            <a:ext cx="3086100" cy="7501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tx1"/>
                </a:solidFill>
              </a:rPr>
              <a:t>Silent Reading</a:t>
            </a:r>
            <a:endParaRPr lang="en-US" sz="3600" b="1" i="1" dirty="0">
              <a:solidFill>
                <a:schemeClr val="tx1"/>
              </a:solidFill>
            </a:endParaRPr>
          </a:p>
        </p:txBody>
      </p:sp>
    </p:spTree>
    <p:extLst>
      <p:ext uri="{BB962C8B-B14F-4D97-AF65-F5344CB8AC3E}">
        <p14:creationId xmlns:p14="http://schemas.microsoft.com/office/powerpoint/2010/main" val="4567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57162" y="171450"/>
            <a:ext cx="11830051" cy="65579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57162" y="171451"/>
            <a:ext cx="11830051" cy="6543674"/>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49571" y="5140030"/>
            <a:ext cx="11322843" cy="1489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If the world becomes warmer, many species of birds and animals will disappear or become extinct. How would your life change if these creatures disappear? Write five sentences in your own words</a:t>
            </a:r>
          </a:p>
        </p:txBody>
      </p:sp>
      <p:sp>
        <p:nvSpPr>
          <p:cNvPr id="8" name="Rectangle 7"/>
          <p:cNvSpPr/>
          <p:nvPr/>
        </p:nvSpPr>
        <p:spPr>
          <a:xfrm>
            <a:off x="349571" y="710430"/>
            <a:ext cx="11322843" cy="4304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sz="2000" dirty="0" smtClean="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400" y="1097589"/>
            <a:ext cx="2500789" cy="16225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980" y="1012118"/>
            <a:ext cx="2458232" cy="157162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980" y="3084459"/>
            <a:ext cx="2109734" cy="173551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5902" y="1123372"/>
            <a:ext cx="2575323" cy="130467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5902" y="2840986"/>
            <a:ext cx="2575323" cy="179832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4400" y="3110817"/>
            <a:ext cx="2500789" cy="1709160"/>
          </a:xfrm>
          <a:prstGeom prst="rect">
            <a:avLst/>
          </a:prstGeom>
        </p:spPr>
      </p:pic>
      <p:sp>
        <p:nvSpPr>
          <p:cNvPr id="3" name="TextBox 2"/>
          <p:cNvSpPr txBox="1"/>
          <p:nvPr/>
        </p:nvSpPr>
        <p:spPr>
          <a:xfrm>
            <a:off x="4100319" y="342199"/>
            <a:ext cx="3943735" cy="707886"/>
          </a:xfrm>
          <a:prstGeom prst="rect">
            <a:avLst/>
          </a:prstGeom>
          <a:noFill/>
        </p:spPr>
        <p:txBody>
          <a:bodyPr wrap="square" rtlCol="0">
            <a:spAutoFit/>
          </a:bodyPr>
          <a:lstStyle/>
          <a:p>
            <a:r>
              <a:rPr lang="en-US" sz="4000" b="1" dirty="0" smtClean="0"/>
              <a:t>Individual </a:t>
            </a:r>
            <a:r>
              <a:rPr lang="en-US" sz="4000" b="1" dirty="0" smtClean="0"/>
              <a:t> </a:t>
            </a:r>
            <a:r>
              <a:rPr lang="en-US" sz="4000" b="1" dirty="0" smtClean="0"/>
              <a:t>Work</a:t>
            </a:r>
            <a:endParaRPr lang="en-US" sz="4000" b="1" dirty="0"/>
          </a:p>
        </p:txBody>
      </p:sp>
    </p:spTree>
    <p:extLst>
      <p:ext uri="{BB962C8B-B14F-4D97-AF65-F5344CB8AC3E}">
        <p14:creationId xmlns:p14="http://schemas.microsoft.com/office/powerpoint/2010/main" val="314076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5341" y="157162"/>
            <a:ext cx="11840445" cy="6557961"/>
          </a:xfrm>
          <a:prstGeom prst="rect">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									</a:t>
            </a:r>
          </a:p>
          <a:p>
            <a:r>
              <a:rPr lang="en-US" b="1" i="1" dirty="0">
                <a:solidFill>
                  <a:schemeClr val="tx1"/>
                </a:solidFill>
                <a:latin typeface="Times New Roman" panose="02020603050405020304" pitchFamily="18" charset="0"/>
                <a:cs typeface="Times New Roman" panose="02020603050405020304" pitchFamily="18" charset="0"/>
              </a:rPr>
              <a:t>										</a:t>
            </a:r>
            <a:endParaRPr lang="en-US" b="1" i="1" dirty="0" smtClean="0">
              <a:solidFill>
                <a:schemeClr val="tx1"/>
              </a:solidFill>
              <a:latin typeface="Times New Roman" panose="02020603050405020304" pitchFamily="18" charset="0"/>
              <a:cs typeface="Times New Roman" panose="02020603050405020304" pitchFamily="18" charset="0"/>
            </a:endParaRPr>
          </a:p>
          <a:p>
            <a:endParaRPr lang="en-US" sz="3200" b="1" i="1" u="sng" dirty="0">
              <a:solidFill>
                <a:schemeClr val="tx1"/>
              </a:solidFill>
              <a:latin typeface="Times New Roman" panose="02020603050405020304" pitchFamily="18" charset="0"/>
              <a:cs typeface="Times New Roman" panose="02020603050405020304" pitchFamily="18" charset="0"/>
            </a:endParaRPr>
          </a:p>
          <a:p>
            <a:pPr algn="ctr"/>
            <a:endParaRPr lang="en-US" sz="3200" b="1" i="1" u="sng" dirty="0">
              <a:solidFill>
                <a:schemeClr val="tx1"/>
              </a:solidFill>
              <a:latin typeface="Times New Roman" panose="02020603050405020304" pitchFamily="18" charset="0"/>
              <a:cs typeface="Times New Roman" panose="02020603050405020304" pitchFamily="18" charset="0"/>
            </a:endParaRPr>
          </a:p>
          <a:p>
            <a:r>
              <a:rPr lang="en-US" sz="3600" b="1" i="1" dirty="0" smtClean="0">
                <a:solidFill>
                  <a:schemeClr val="tx1"/>
                </a:solidFill>
                <a:latin typeface="Times New Roman" panose="02020603050405020304" pitchFamily="18" charset="0"/>
                <a:cs typeface="Times New Roman" panose="02020603050405020304" pitchFamily="18" charset="0"/>
              </a:rPr>
              <a:t>Choose the correct answer from the alternatives.</a:t>
            </a:r>
          </a:p>
          <a:p>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buAutoNum type="alphaLcParenBoth"/>
            </a:pPr>
            <a:r>
              <a:rPr lang="en-US" sz="2800" b="1" dirty="0">
                <a:solidFill>
                  <a:schemeClr val="tx1"/>
                </a:solidFill>
                <a:latin typeface="Times New Roman" panose="02020603050405020304" pitchFamily="18" charset="0"/>
                <a:cs typeface="Times New Roman" panose="02020603050405020304" pitchFamily="18" charset="0"/>
              </a:rPr>
              <a:t>Synonym of  ‘extreme</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mild	(ii)				 		(iii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moderate	 </a:t>
            </a:r>
            <a:r>
              <a:rPr lang="en-US" sz="2800" b="1" dirty="0">
                <a:solidFill>
                  <a:schemeClr val="tx1"/>
                </a:solidFill>
                <a:latin typeface="Times New Roman" panose="02020603050405020304" pitchFamily="18" charset="0"/>
                <a:cs typeface="Times New Roman" panose="02020603050405020304" pitchFamily="18" charset="0"/>
              </a:rPr>
              <a:t>(iv) great</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(b) Storms and cyclones are becoming-----</a:t>
            </a:r>
            <a:r>
              <a:rPr lang="en-US" sz="2800" b="1" dirty="0" err="1">
                <a:solidFill>
                  <a:schemeClr val="tx1"/>
                </a:solidFill>
                <a:latin typeface="Times New Roman" panose="02020603050405020304" pitchFamily="18" charset="0"/>
                <a:cs typeface="Times New Roman" panose="02020603050405020304" pitchFamily="18" charset="0"/>
              </a:rPr>
              <a:t>i</a:t>
            </a:r>
            <a:r>
              <a:rPr lang="en-US" sz="2800" b="1" dirty="0">
                <a:solidFill>
                  <a:schemeClr val="tx1"/>
                </a:solidFill>
                <a:latin typeface="Times New Roman" panose="02020603050405020304" pitchFamily="18" charset="0"/>
                <a:cs typeface="Times New Roman" panose="02020603050405020304" pitchFamily="18" charset="0"/>
              </a:rPr>
              <a:t>) weak </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ii) fragile </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iii)  </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iv) faint</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(c) The ice is melting fast due to (</a:t>
            </a:r>
            <a:r>
              <a:rPr lang="en-US" sz="2800" b="1" dirty="0" err="1">
                <a:solidFill>
                  <a:schemeClr val="tx1"/>
                </a:solidFill>
                <a:latin typeface="Times New Roman" panose="02020603050405020304" pitchFamily="18" charset="0"/>
                <a:cs typeface="Times New Roman" panose="02020603050405020304" pitchFamily="18" charset="0"/>
              </a:rPr>
              <a:t>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(ii) less rainfall (iii) heavy rain (iv) storm and cyclones</a:t>
            </a:r>
          </a:p>
          <a:p>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(d) More areas will turn into----</a:t>
            </a:r>
          </a:p>
          <a:p>
            <a:pPr marL="400050" indent="-400050">
              <a:buAutoNum type="romanLcParenBoth"/>
            </a:pPr>
            <a:r>
              <a:rPr lang="en-US" sz="2800" b="1" dirty="0">
                <a:solidFill>
                  <a:schemeClr val="tx1"/>
                </a:solidFill>
                <a:latin typeface="Times New Roman" panose="02020603050405020304" pitchFamily="18" charset="0"/>
                <a:cs typeface="Times New Roman" panose="02020603050405020304" pitchFamily="18" charset="0"/>
              </a:rPr>
              <a:t>wetland (ii) ocean (iii) hill (iv) </a:t>
            </a:r>
            <a:r>
              <a:rPr lang="en-US" sz="2800" b="1" dirty="0" smtClean="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a:p>
            <a:endParaRPr lang="en-US" sz="2400" b="1" dirty="0" smtClean="0">
              <a:solidFill>
                <a:schemeClr val="tx1"/>
              </a:solidFill>
              <a:latin typeface="Times New Roman" panose="02020603050405020304" pitchFamily="18" charset="0"/>
              <a:cs typeface="Times New Roman" panose="02020603050405020304" pitchFamily="18" charset="0"/>
            </a:endParaRPr>
          </a:p>
          <a:p>
            <a:endParaRPr lang="en-US" sz="1600" b="1"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6548369" y="1621631"/>
            <a:ext cx="1685924" cy="55721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excessive</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23924" y="3436143"/>
            <a:ext cx="1843088" cy="473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stronger</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555387" y="4132658"/>
            <a:ext cx="1985963"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Times New Roman" panose="02020603050405020304" pitchFamily="18" charset="0"/>
                <a:cs typeface="Times New Roman" panose="02020603050405020304" pitchFamily="18" charset="0"/>
              </a:rPr>
              <a:t>Extreme</a:t>
            </a:r>
            <a:r>
              <a:rPr lang="en-US" sz="2400" b="1" dirty="0" smtClean="0">
                <a:solidFill>
                  <a:schemeClr val="tx1"/>
                </a:solidFill>
              </a:rPr>
              <a:t> heat</a:t>
            </a:r>
            <a:endParaRPr lang="en-US" sz="2400" b="1" dirty="0">
              <a:solidFill>
                <a:schemeClr val="tx1"/>
              </a:solidFill>
            </a:endParaRPr>
          </a:p>
        </p:txBody>
      </p:sp>
      <p:sp>
        <p:nvSpPr>
          <p:cNvPr id="8" name="Rectangle 7"/>
          <p:cNvSpPr/>
          <p:nvPr/>
        </p:nvSpPr>
        <p:spPr>
          <a:xfrm>
            <a:off x="5445483" y="5854300"/>
            <a:ext cx="1300164" cy="62150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desert</a:t>
            </a:r>
            <a:endParaRPr lang="en-US" sz="2800" b="1" dirty="0">
              <a:solidFill>
                <a:schemeClr val="tx1"/>
              </a:solidFill>
            </a:endParaRPr>
          </a:p>
        </p:txBody>
      </p:sp>
      <p:sp>
        <p:nvSpPr>
          <p:cNvPr id="10" name="Rectangle 9"/>
          <p:cNvSpPr/>
          <p:nvPr/>
        </p:nvSpPr>
        <p:spPr>
          <a:xfrm>
            <a:off x="4545369" y="292895"/>
            <a:ext cx="3100387" cy="471488"/>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002060"/>
                </a:solidFill>
                <a:latin typeface="Times New Roman" panose="02020603050405020304" pitchFamily="18" charset="0"/>
                <a:cs typeface="Times New Roman" panose="02020603050405020304" pitchFamily="18" charset="0"/>
              </a:rPr>
              <a:t>Evaluation</a:t>
            </a:r>
          </a:p>
        </p:txBody>
      </p:sp>
    </p:spTree>
    <p:extLst>
      <p:ext uri="{BB962C8B-B14F-4D97-AF65-F5344CB8AC3E}">
        <p14:creationId xmlns:p14="http://schemas.microsoft.com/office/powerpoint/2010/main" val="7943054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6">
                                            <p:txEl>
                                              <p:pRg st="0" end="0"/>
                                            </p:txEl>
                                          </p:spTgt>
                                        </p:tgtEl>
                                        <p:attrNameLst>
                                          <p:attrName>style.color</p:attrName>
                                        </p:attrNameLst>
                                      </p:cBhvr>
                                      <p:to>
                                        <p:clrVal>
                                          <a:schemeClr val="accent2"/>
                                        </p:clrVal>
                                      </p:to>
                                    </p:set>
                                    <p:set>
                                      <p:cBhvr>
                                        <p:cTn id="13" dur="500" fill="hold"/>
                                        <p:tgtEl>
                                          <p:spTgt spid="6">
                                            <p:txEl>
                                              <p:pRg st="0" end="0"/>
                                            </p:txEl>
                                          </p:spTgt>
                                        </p:tgtEl>
                                        <p:attrNameLst>
                                          <p:attrName>fillcolor</p:attrName>
                                        </p:attrNameLst>
                                      </p:cBhvr>
                                      <p:to>
                                        <p:clrVal>
                                          <a:schemeClr val="accent2"/>
                                        </p:clrVal>
                                      </p:to>
                                    </p:set>
                                    <p:set>
                                      <p:cBhvr>
                                        <p:cTn id="14" dur="500" fill="hold"/>
                                        <p:tgtEl>
                                          <p:spTgt spid="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7">
                                            <p:txEl>
                                              <p:pRg st="0" end="0"/>
                                            </p:txEl>
                                          </p:spTgt>
                                        </p:tgtEl>
                                        <p:attrNameLst>
                                          <p:attrName>style.color</p:attrName>
                                        </p:attrNameLst>
                                      </p:cBhvr>
                                      <p:to>
                                        <p:clrVal>
                                          <a:schemeClr val="accent2"/>
                                        </p:clrVal>
                                      </p:to>
                                    </p:set>
                                    <p:set>
                                      <p:cBhvr>
                                        <p:cTn id="19" dur="500" fill="hold"/>
                                        <p:tgtEl>
                                          <p:spTgt spid="7">
                                            <p:txEl>
                                              <p:pRg st="0" end="0"/>
                                            </p:txEl>
                                          </p:spTgt>
                                        </p:tgtEl>
                                        <p:attrNameLst>
                                          <p:attrName>fillcolor</p:attrName>
                                        </p:attrNameLst>
                                      </p:cBhvr>
                                      <p:to>
                                        <p:clrVal>
                                          <a:schemeClr val="accent2"/>
                                        </p:clrVal>
                                      </p:to>
                                    </p:set>
                                    <p:set>
                                      <p:cBhvr>
                                        <p:cTn id="20" dur="500" fill="hold"/>
                                        <p:tgtEl>
                                          <p:spTgt spid="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8">
                                            <p:txEl>
                                              <p:pRg st="0" end="0"/>
                                            </p:txEl>
                                          </p:spTgt>
                                        </p:tgtEl>
                                        <p:attrNameLst>
                                          <p:attrName>style.color</p:attrName>
                                        </p:attrNameLst>
                                      </p:cBhvr>
                                      <p:to>
                                        <p:clrVal>
                                          <a:schemeClr val="accent2"/>
                                        </p:clrVal>
                                      </p:to>
                                    </p:set>
                                    <p:set>
                                      <p:cBhvr>
                                        <p:cTn id="25" dur="500" fill="hold"/>
                                        <p:tgtEl>
                                          <p:spTgt spid="8">
                                            <p:txEl>
                                              <p:pRg st="0" end="0"/>
                                            </p:txEl>
                                          </p:spTgt>
                                        </p:tgtEl>
                                        <p:attrNameLst>
                                          <p:attrName>fillcolor</p:attrName>
                                        </p:attrNameLst>
                                      </p:cBhvr>
                                      <p:to>
                                        <p:clrVal>
                                          <a:schemeClr val="accent2"/>
                                        </p:clrVal>
                                      </p:to>
                                    </p:set>
                                    <p:set>
                                      <p:cBhvr>
                                        <p:cTn id="26"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5342" y="142875"/>
            <a:ext cx="11840445" cy="655796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287222" y="328121"/>
            <a:ext cx="4069993" cy="923330"/>
          </a:xfrm>
          <a:prstGeom prst="rect">
            <a:avLst/>
          </a:prstGeom>
          <a:noFill/>
        </p:spPr>
        <p:txBody>
          <a:bodyPr wrap="square" rtlCol="0">
            <a:spAutoFit/>
          </a:bodyPr>
          <a:lstStyle/>
          <a:p>
            <a:r>
              <a:rPr lang="en-US" sz="5400" b="1" dirty="0" smtClean="0"/>
              <a:t>Home Work</a:t>
            </a:r>
            <a:endParaRPr lang="en-US" sz="5400" b="1" dirty="0"/>
          </a:p>
        </p:txBody>
      </p:sp>
      <p:sp>
        <p:nvSpPr>
          <p:cNvPr id="4" name="TextBox 3"/>
          <p:cNvSpPr txBox="1"/>
          <p:nvPr/>
        </p:nvSpPr>
        <p:spPr>
          <a:xfrm>
            <a:off x="2428874" y="4193855"/>
            <a:ext cx="7786688" cy="2123658"/>
          </a:xfrm>
          <a:prstGeom prst="rect">
            <a:avLst/>
          </a:prstGeom>
          <a:noFill/>
          <a:ln w="28575">
            <a:solidFill>
              <a:schemeClr val="tx1"/>
            </a:solidFill>
          </a:ln>
        </p:spPr>
        <p:txBody>
          <a:bodyPr wrap="square" rtlCol="0">
            <a:spAutoFit/>
          </a:bodyPr>
          <a:lstStyle/>
          <a:p>
            <a:r>
              <a:rPr lang="en-US" sz="6600" i="1" dirty="0" smtClean="0">
                <a:solidFill>
                  <a:srgbClr val="002060"/>
                </a:solidFill>
              </a:rPr>
              <a:t>Write a paragraph on ‘</a:t>
            </a:r>
            <a:r>
              <a:rPr lang="en-US" sz="6600" i="1" smtClean="0">
                <a:solidFill>
                  <a:srgbClr val="002060"/>
                </a:solidFill>
              </a:rPr>
              <a:t>Greenhouse effect’</a:t>
            </a:r>
            <a:endParaRPr lang="en-US" sz="6600" i="1" dirty="0">
              <a:solidFill>
                <a:srgbClr val="00206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570" y="1172545"/>
            <a:ext cx="2637988" cy="2637988"/>
          </a:xfrm>
          <a:prstGeom prst="rect">
            <a:avLst/>
          </a:prstGeom>
        </p:spPr>
      </p:pic>
    </p:spTree>
    <p:extLst>
      <p:ext uri="{BB962C8B-B14F-4D97-AF65-F5344CB8AC3E}">
        <p14:creationId xmlns:p14="http://schemas.microsoft.com/office/powerpoint/2010/main" val="52422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89630" y="142876"/>
            <a:ext cx="11840445" cy="6557961"/>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045" y="142876"/>
            <a:ext cx="6841793" cy="6557960"/>
          </a:xfrm>
          <a:prstGeom prst="rect">
            <a:avLst/>
          </a:prstGeom>
        </p:spPr>
      </p:pic>
      <p:sp>
        <p:nvSpPr>
          <p:cNvPr id="6" name="TextBox 5"/>
          <p:cNvSpPr txBox="1"/>
          <p:nvPr/>
        </p:nvSpPr>
        <p:spPr>
          <a:xfrm>
            <a:off x="574620" y="437376"/>
            <a:ext cx="2257425" cy="1015663"/>
          </a:xfrm>
          <a:prstGeom prst="rect">
            <a:avLst/>
          </a:prstGeom>
          <a:noFill/>
        </p:spPr>
        <p:txBody>
          <a:bodyPr wrap="square" rtlCol="0">
            <a:spAutoFit/>
          </a:bodyPr>
          <a:lstStyle/>
          <a:p>
            <a:r>
              <a:rPr lang="en-US" sz="6000" dirty="0" smtClean="0">
                <a:solidFill>
                  <a:srgbClr val="002060"/>
                </a:solidFill>
              </a:rPr>
              <a:t>Thank </a:t>
            </a:r>
            <a:endParaRPr lang="en-US" sz="6000" dirty="0">
              <a:solidFill>
                <a:srgbClr val="002060"/>
              </a:solidFill>
            </a:endParaRPr>
          </a:p>
        </p:txBody>
      </p:sp>
      <p:sp>
        <p:nvSpPr>
          <p:cNvPr id="8" name="TextBox 7"/>
          <p:cNvSpPr txBox="1"/>
          <p:nvPr/>
        </p:nvSpPr>
        <p:spPr>
          <a:xfrm>
            <a:off x="10030425" y="345043"/>
            <a:ext cx="1643063" cy="1107996"/>
          </a:xfrm>
          <a:prstGeom prst="rect">
            <a:avLst/>
          </a:prstGeom>
          <a:noFill/>
        </p:spPr>
        <p:txBody>
          <a:bodyPr wrap="square" rtlCol="0">
            <a:spAutoFit/>
          </a:bodyPr>
          <a:lstStyle/>
          <a:p>
            <a:r>
              <a:rPr lang="en-US" sz="6600" dirty="0" smtClean="0">
                <a:solidFill>
                  <a:srgbClr val="002060"/>
                </a:solidFill>
              </a:rPr>
              <a:t>You.</a:t>
            </a:r>
            <a:endParaRPr lang="en-US" sz="6600" dirty="0">
              <a:solidFill>
                <a:srgbClr val="002060"/>
              </a:solidFill>
            </a:endParaRPr>
          </a:p>
        </p:txBody>
      </p:sp>
    </p:spTree>
    <p:extLst>
      <p:ext uri="{BB962C8B-B14F-4D97-AF65-F5344CB8AC3E}">
        <p14:creationId xmlns:p14="http://schemas.microsoft.com/office/powerpoint/2010/main" val="6428169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5" name="Rectangle 14"/>
          <p:cNvSpPr/>
          <p:nvPr/>
        </p:nvSpPr>
        <p:spPr>
          <a:xfrm>
            <a:off x="157161" y="157163"/>
            <a:ext cx="11830051" cy="6529387"/>
          </a:xfrm>
          <a:prstGeom prst="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686" y="1040055"/>
            <a:ext cx="1943099" cy="2017070"/>
          </a:xfrm>
          <a:prstGeom prst="rect">
            <a:avLst/>
          </a:prstGeom>
          <a:ln w="38100">
            <a:solidFill>
              <a:schemeClr val="tx1"/>
            </a:solidFill>
          </a:ln>
        </p:spPr>
      </p:pic>
      <p:sp>
        <p:nvSpPr>
          <p:cNvPr id="21" name="Rectangle 20"/>
          <p:cNvSpPr/>
          <p:nvPr/>
        </p:nvSpPr>
        <p:spPr>
          <a:xfrm>
            <a:off x="7625141" y="3871913"/>
            <a:ext cx="3814193" cy="2614612"/>
          </a:xfrm>
          <a:prstGeom prst="rect">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English For Today</a:t>
            </a:r>
          </a:p>
          <a:p>
            <a:pPr algn="ctr"/>
            <a:r>
              <a:rPr lang="en-US" sz="3200" b="1" dirty="0" smtClean="0">
                <a:solidFill>
                  <a:schemeClr val="tx1"/>
                </a:solidFill>
                <a:latin typeface="Times New Roman" panose="02020603050405020304" pitchFamily="18" charset="0"/>
                <a:cs typeface="Times New Roman" panose="02020603050405020304" pitchFamily="18" charset="0"/>
              </a:rPr>
              <a:t>Class VII</a:t>
            </a:r>
          </a:p>
          <a:p>
            <a:pPr algn="ctr"/>
            <a:r>
              <a:rPr lang="en-US" sz="3200" b="1" dirty="0" smtClean="0">
                <a:solidFill>
                  <a:schemeClr val="tx1"/>
                </a:solidFill>
                <a:latin typeface="Times New Roman" panose="02020603050405020304" pitchFamily="18" charset="0"/>
                <a:cs typeface="Times New Roman" panose="02020603050405020304" pitchFamily="18" charset="0"/>
              </a:rPr>
              <a:t>Time : 45 Minutes</a:t>
            </a:r>
          </a:p>
          <a:p>
            <a:pPr algn="ctr"/>
            <a:r>
              <a:rPr lang="en-US" sz="3200" b="1" dirty="0" smtClean="0">
                <a:solidFill>
                  <a:schemeClr val="tx1"/>
                </a:solidFill>
                <a:latin typeface="Times New Roman" panose="02020603050405020304" pitchFamily="18" charset="0"/>
                <a:cs typeface="Times New Roman" panose="02020603050405020304" pitchFamily="18" charset="0"/>
              </a:rPr>
              <a:t>Date : 18/092019</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 name="Oval 1"/>
          <p:cNvSpPr/>
          <p:nvPr/>
        </p:nvSpPr>
        <p:spPr>
          <a:xfrm>
            <a:off x="4519233" y="500351"/>
            <a:ext cx="3238880" cy="10427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rgbClr val="002060"/>
                </a:solidFill>
              </a:rPr>
              <a:t>Identity</a:t>
            </a:r>
            <a:endParaRPr lang="en-US" sz="4800" b="1" i="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78" y="3066540"/>
            <a:ext cx="1416276" cy="1898102"/>
          </a:xfrm>
          <a:prstGeom prst="rect">
            <a:avLst/>
          </a:prstGeom>
        </p:spPr>
      </p:pic>
      <p:sp>
        <p:nvSpPr>
          <p:cNvPr id="4" name="Rectangle 3"/>
          <p:cNvSpPr/>
          <p:nvPr/>
        </p:nvSpPr>
        <p:spPr>
          <a:xfrm>
            <a:off x="428624" y="3871913"/>
            <a:ext cx="4457701" cy="261461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Nurul Aziz</a:t>
            </a:r>
            <a:r>
              <a:rPr lang="en-US" sz="2400" b="1" i="1" dirty="0">
                <a:solidFill>
                  <a:schemeClr val="tx1"/>
                </a:solidFill>
                <a:latin typeface="Times New Roman" panose="02020603050405020304" pitchFamily="18" charset="0"/>
                <a:cs typeface="Times New Roman" panose="02020603050405020304" pitchFamily="18" charset="0"/>
              </a:rPr>
              <a:t>		</a:t>
            </a:r>
          </a:p>
          <a:p>
            <a:r>
              <a:rPr lang="en-US" sz="2400" b="1" i="1" dirty="0">
                <a:solidFill>
                  <a:schemeClr val="tx1"/>
                </a:solidFill>
                <a:latin typeface="Times New Roman" panose="02020603050405020304" pitchFamily="18" charset="0"/>
                <a:cs typeface="Times New Roman" panose="02020603050405020304" pitchFamily="18" charset="0"/>
              </a:rPr>
              <a:t>Assistant Teacher</a:t>
            </a:r>
            <a:r>
              <a:rPr lang="en-US" sz="2400" b="1" dirty="0">
                <a:solidFill>
                  <a:schemeClr val="tx1"/>
                </a:solidFill>
                <a:latin typeface="Times New Roman" panose="02020603050405020304" pitchFamily="18" charset="0"/>
                <a:cs typeface="Times New Roman" panose="02020603050405020304" pitchFamily="18" charset="0"/>
              </a:rPr>
              <a:t> </a:t>
            </a:r>
          </a:p>
          <a:p>
            <a:r>
              <a:rPr lang="en-US" sz="2400" b="1" dirty="0">
                <a:solidFill>
                  <a:schemeClr val="tx1"/>
                </a:solidFill>
                <a:latin typeface="Times New Roman" panose="02020603050405020304" pitchFamily="18" charset="0"/>
                <a:cs typeface="Times New Roman" panose="02020603050405020304" pitchFamily="18" charset="0"/>
              </a:rPr>
              <a:t>Krishnakumari City Corporation Girls’ High School,</a:t>
            </a:r>
          </a:p>
          <a:p>
            <a:r>
              <a:rPr lang="en-US" sz="2400" b="1" dirty="0">
                <a:solidFill>
                  <a:schemeClr val="tx1"/>
                </a:solidFill>
                <a:latin typeface="Times New Roman" panose="02020603050405020304" pitchFamily="18" charset="0"/>
                <a:cs typeface="Times New Roman" panose="02020603050405020304" pitchFamily="18" charset="0"/>
              </a:rPr>
              <a:t>Nandankanan, Chittagong</a:t>
            </a:r>
          </a:p>
          <a:p>
            <a:r>
              <a:rPr lang="en-US" sz="2400" b="1" dirty="0">
                <a:solidFill>
                  <a:schemeClr val="tx1"/>
                </a:solidFill>
                <a:latin typeface="Times New Roman" panose="02020603050405020304" pitchFamily="18" charset="0"/>
                <a:cs typeface="Times New Roman" panose="02020603050405020304" pitchFamily="18" charset="0"/>
              </a:rPr>
              <a:t>E mail : naziz23.na@gmail.com</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221" y="1126647"/>
            <a:ext cx="2413097" cy="1930478"/>
          </a:xfrm>
          <a:prstGeom prst="rect">
            <a:avLst/>
          </a:prstGeom>
          <a:ln w="38100">
            <a:solidFill>
              <a:schemeClr val="tx1"/>
            </a:solidFill>
          </a:ln>
        </p:spPr>
      </p:pic>
    </p:spTree>
    <p:extLst>
      <p:ext uri="{BB962C8B-B14F-4D97-AF65-F5344CB8AC3E}">
        <p14:creationId xmlns:p14="http://schemas.microsoft.com/office/powerpoint/2010/main" val="1203087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edge">
                                      <p:cBhvr>
                                        <p:cTn id="10" dur="2000"/>
                                        <p:tgtEl>
                                          <p:spTgt spid="4">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edge">
                                      <p:cBhvr>
                                        <p:cTn id="13" dur="2000"/>
                                        <p:tgtEl>
                                          <p:spTgt spid="4">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edge">
                                      <p:cBhvr>
                                        <p:cTn id="16" dur="2000"/>
                                        <p:tgtEl>
                                          <p:spTgt spid="4">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edg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wedge">
                                      <p:cBhvr>
                                        <p:cTn id="24" dur="2000"/>
                                        <p:tgtEl>
                                          <p:spTgt spid="21">
                                            <p:txEl>
                                              <p:pRg st="0" end="0"/>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edge">
                                      <p:cBhvr>
                                        <p:cTn id="27" dur="2000"/>
                                        <p:tgtEl>
                                          <p:spTgt spid="21">
                                            <p:txEl>
                                              <p:pRg st="1" end="1"/>
                                            </p:txEl>
                                          </p:spTgt>
                                        </p:tgtEl>
                                      </p:cBhvr>
                                    </p:animEffect>
                                  </p:childTnLst>
                                </p:cTn>
                              </p:par>
                              <p:par>
                                <p:cTn id="28" presetID="20" presetClass="entr" presetSubtype="0" fill="hold" nodeType="withEffect">
                                  <p:stCondLst>
                                    <p:cond delay="0"/>
                                  </p:stCondLst>
                                  <p:childTnLst>
                                    <p:set>
                                      <p:cBhvr>
                                        <p:cTn id="29" dur="1" fill="hold">
                                          <p:stCondLst>
                                            <p:cond delay="0"/>
                                          </p:stCondLst>
                                        </p:cTn>
                                        <p:tgtEl>
                                          <p:spTgt spid="21">
                                            <p:txEl>
                                              <p:pRg st="2" end="2"/>
                                            </p:txEl>
                                          </p:spTgt>
                                        </p:tgtEl>
                                        <p:attrNameLst>
                                          <p:attrName>style.visibility</p:attrName>
                                        </p:attrNameLst>
                                      </p:cBhvr>
                                      <p:to>
                                        <p:strVal val="visible"/>
                                      </p:to>
                                    </p:set>
                                    <p:animEffect transition="in" filter="wedge">
                                      <p:cBhvr>
                                        <p:cTn id="30" dur="2000"/>
                                        <p:tgtEl>
                                          <p:spTgt spid="21">
                                            <p:txEl>
                                              <p:pRg st="2" end="2"/>
                                            </p:txEl>
                                          </p:spTgt>
                                        </p:tgtEl>
                                      </p:cBhvr>
                                    </p:animEffect>
                                  </p:childTnLst>
                                </p:cTn>
                              </p:par>
                              <p:par>
                                <p:cTn id="31" presetID="20" presetClass="entr" presetSubtype="0"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Effect transition="in" filter="wedge">
                                      <p:cBhvr>
                                        <p:cTn id="33" dur="20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1449" y="157163"/>
            <a:ext cx="11844339" cy="6500812"/>
          </a:xfrm>
          <a:prstGeom prst="rect">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742100839"/>
              </p:ext>
            </p:extLst>
          </p:nvPr>
        </p:nvGraphicFramePr>
        <p:xfrm>
          <a:off x="4657723" y="3014662"/>
          <a:ext cx="2871788" cy="2114551"/>
        </p:xfrm>
        <a:graphic>
          <a:graphicData uri="http://schemas.openxmlformats.org/presentationml/2006/ole">
            <mc:AlternateContent xmlns:mc="http://schemas.openxmlformats.org/markup-compatibility/2006">
              <mc:Choice xmlns:v="urn:schemas-microsoft-com:vml" Requires="v">
                <p:oleObj spid="_x0000_s114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657723" y="3014662"/>
                        <a:ext cx="2871788" cy="2114551"/>
                      </a:xfrm>
                      <a:prstGeom prst="rect">
                        <a:avLst/>
                      </a:prstGeom>
                      <a:ln w="38100">
                        <a:solidFill>
                          <a:schemeClr val="tx1"/>
                        </a:solidFill>
                      </a:ln>
                    </p:spPr>
                  </p:pic>
                </p:oleObj>
              </mc:Fallback>
            </mc:AlternateContent>
          </a:graphicData>
        </a:graphic>
      </p:graphicFrame>
      <p:sp>
        <p:nvSpPr>
          <p:cNvPr id="4" name="Rectangle 3"/>
          <p:cNvSpPr/>
          <p:nvPr/>
        </p:nvSpPr>
        <p:spPr>
          <a:xfrm>
            <a:off x="2135980" y="371475"/>
            <a:ext cx="7915275" cy="1114425"/>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solidFill>
                  <a:schemeClr val="tx1"/>
                </a:solidFill>
              </a:rPr>
              <a:t>Let’s watch a video clip</a:t>
            </a:r>
            <a:endParaRPr lang="en-US" sz="5400" b="1" i="1" dirty="0">
              <a:solidFill>
                <a:schemeClr val="tx1"/>
              </a:solidFill>
            </a:endParaRPr>
          </a:p>
        </p:txBody>
      </p:sp>
    </p:spTree>
    <p:extLst>
      <p:ext uri="{BB962C8B-B14F-4D97-AF65-F5344CB8AC3E}">
        <p14:creationId xmlns:p14="http://schemas.microsoft.com/office/powerpoint/2010/main" val="158183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1449" y="185738"/>
            <a:ext cx="11835681" cy="6486525"/>
          </a:xfrm>
          <a:prstGeom prst="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71450" y="185738"/>
            <a:ext cx="11784163" cy="6486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smtClean="0">
              <a:solidFill>
                <a:srgbClr val="002060"/>
              </a:solidFill>
            </a:endParaRPr>
          </a:p>
          <a:p>
            <a:pPr algn="ctr"/>
            <a:endParaRPr lang="en-US" sz="6600" b="1" dirty="0">
              <a:solidFill>
                <a:srgbClr val="002060"/>
              </a:solidFill>
            </a:endParaRPr>
          </a:p>
          <a:p>
            <a:pPr algn="ctr"/>
            <a:r>
              <a:rPr lang="en-US" sz="6600" b="1" dirty="0" smtClean="0">
                <a:solidFill>
                  <a:schemeClr val="tx1"/>
                </a:solidFill>
              </a:rPr>
              <a:t>‘</a:t>
            </a:r>
            <a:r>
              <a:rPr lang="en-US" sz="6600" b="1" dirty="0">
                <a:solidFill>
                  <a:schemeClr val="tx1"/>
                </a:solidFill>
              </a:rPr>
              <a:t>What happens next</a:t>
            </a:r>
            <a:r>
              <a:rPr lang="en-US" sz="6600" b="1" dirty="0" smtClean="0">
                <a:solidFill>
                  <a:schemeClr val="tx1"/>
                </a:solidFill>
              </a:rPr>
              <a:t>?’</a:t>
            </a:r>
          </a:p>
          <a:p>
            <a:pPr algn="ctr"/>
            <a:r>
              <a:rPr lang="en-US" sz="6600" b="1" dirty="0" smtClean="0">
                <a:solidFill>
                  <a:schemeClr val="tx1"/>
                </a:solidFill>
              </a:rPr>
              <a:t>Unit : 9</a:t>
            </a:r>
          </a:p>
          <a:p>
            <a:pPr algn="ctr"/>
            <a:r>
              <a:rPr lang="en-US" sz="6600" b="1" dirty="0" smtClean="0">
                <a:solidFill>
                  <a:schemeClr val="tx1"/>
                </a:solidFill>
              </a:rPr>
              <a:t>Lesson : 4</a:t>
            </a:r>
          </a:p>
          <a:p>
            <a:pPr algn="ctr"/>
            <a:r>
              <a:rPr lang="en-US" sz="6600" b="1" dirty="0" smtClean="0">
                <a:solidFill>
                  <a:schemeClr val="tx1"/>
                </a:solidFill>
              </a:rPr>
              <a:t>Page : 103</a:t>
            </a:r>
          </a:p>
          <a:p>
            <a:pPr algn="ctr"/>
            <a:endParaRPr lang="en-US" dirty="0">
              <a:solidFill>
                <a:schemeClr val="tx1"/>
              </a:solidFill>
            </a:endParaRPr>
          </a:p>
        </p:txBody>
      </p:sp>
      <p:sp>
        <p:nvSpPr>
          <p:cNvPr id="6" name="Rectangle 5"/>
          <p:cNvSpPr/>
          <p:nvPr/>
        </p:nvSpPr>
        <p:spPr>
          <a:xfrm>
            <a:off x="2639509" y="457200"/>
            <a:ext cx="6848043" cy="1014412"/>
          </a:xfrm>
          <a:prstGeom prst="rect">
            <a:avLst/>
          </a:prstGeom>
          <a:noFill/>
          <a:ln w="381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2"/>
                </a:solidFill>
              </a:rPr>
              <a:t>Our today’s lesson is….</a:t>
            </a:r>
            <a:r>
              <a:rPr lang="en-US" sz="4800" dirty="0" smtClean="0">
                <a:solidFill>
                  <a:schemeClr val="tx2"/>
                </a:solidFill>
              </a:rPr>
              <a:t> </a:t>
            </a:r>
            <a:endParaRPr lang="en-US" sz="4800" dirty="0">
              <a:solidFill>
                <a:schemeClr val="tx2"/>
              </a:solidFill>
            </a:endParaRPr>
          </a:p>
        </p:txBody>
      </p:sp>
    </p:spTree>
    <p:extLst>
      <p:ext uri="{BB962C8B-B14F-4D97-AF65-F5344CB8AC3E}">
        <p14:creationId xmlns:p14="http://schemas.microsoft.com/office/powerpoint/2010/main" val="740793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170582" y="200025"/>
            <a:ext cx="11835681" cy="6486525"/>
          </a:xfrm>
          <a:prstGeom prst="rect">
            <a:avLst/>
          </a:prstGeom>
          <a:solidFill>
            <a:schemeClr val="bg1"/>
          </a:solid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71476" y="442465"/>
            <a:ext cx="11430000" cy="5755422"/>
          </a:xfrm>
          <a:prstGeom prst="rect">
            <a:avLst/>
          </a:prstGeom>
          <a:noFill/>
        </p:spPr>
        <p:txBody>
          <a:bodyPr wrap="square" rtlCol="0">
            <a:spAutoFit/>
          </a:bodyPr>
          <a:lstStyle/>
          <a:p>
            <a:pPr algn="ctr"/>
            <a:r>
              <a:rPr lang="en-US" sz="4800" b="1" u="sng" dirty="0" smtClean="0"/>
              <a:t>Objectives of the lesson</a:t>
            </a:r>
          </a:p>
          <a:p>
            <a:endParaRPr lang="en-US" sz="3200" b="1" dirty="0"/>
          </a:p>
          <a:p>
            <a:r>
              <a:rPr lang="en-US" sz="3600" b="1" dirty="0" smtClean="0"/>
              <a:t>After </a:t>
            </a:r>
            <a:r>
              <a:rPr lang="en-US" sz="3600" b="1" dirty="0"/>
              <a:t>the end of the lesson students will be able to</a:t>
            </a:r>
          </a:p>
          <a:p>
            <a:r>
              <a:rPr lang="en-US" sz="3600" dirty="0" smtClean="0"/>
              <a:t>i) </a:t>
            </a:r>
            <a:r>
              <a:rPr lang="en-US" sz="3600" dirty="0"/>
              <a:t>Make sentences with new words</a:t>
            </a:r>
          </a:p>
          <a:p>
            <a:r>
              <a:rPr lang="en-US" sz="3600" dirty="0" smtClean="0"/>
              <a:t>ii) </a:t>
            </a:r>
            <a:r>
              <a:rPr lang="en-US" sz="3600" dirty="0"/>
              <a:t>Ask and answer questions </a:t>
            </a:r>
          </a:p>
          <a:p>
            <a:r>
              <a:rPr lang="en-US" sz="3600" dirty="0" smtClean="0"/>
              <a:t>iii) </a:t>
            </a:r>
            <a:r>
              <a:rPr lang="en-US" sz="3600" dirty="0"/>
              <a:t>Tell about the harmful effects of climate change</a:t>
            </a:r>
          </a:p>
          <a:p>
            <a:r>
              <a:rPr lang="en-US" sz="3600" dirty="0" smtClean="0"/>
              <a:t>iv) </a:t>
            </a:r>
            <a:r>
              <a:rPr lang="en-US" sz="3600" dirty="0"/>
              <a:t>Write about the disastrous effects of ecological imbalance</a:t>
            </a:r>
          </a:p>
          <a:p>
            <a:r>
              <a:rPr lang="en-US" sz="3600" dirty="0" smtClean="0"/>
              <a:t>v) </a:t>
            </a:r>
            <a:r>
              <a:rPr lang="en-US" sz="3600" dirty="0"/>
              <a:t>Play different roles</a:t>
            </a:r>
          </a:p>
          <a:p>
            <a:endParaRPr lang="en-US" sz="3600" dirty="0"/>
          </a:p>
        </p:txBody>
      </p:sp>
    </p:spTree>
    <p:extLst>
      <p:ext uri="{BB962C8B-B14F-4D97-AF65-F5344CB8AC3E}">
        <p14:creationId xmlns:p14="http://schemas.microsoft.com/office/powerpoint/2010/main" val="1790507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edge">
                                      <p:cBhvr>
                                        <p:cTn id="7" dur="2000"/>
                                        <p:tgtEl>
                                          <p:spTgt spid="3">
                                            <p:txEl>
                                              <p:pRg st="3" end="3"/>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edge">
                                      <p:cBhvr>
                                        <p:cTn id="10" dur="2000"/>
                                        <p:tgtEl>
                                          <p:spTgt spid="3">
                                            <p:txEl>
                                              <p:pRg st="4" end="4"/>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edge">
                                      <p:cBhvr>
                                        <p:cTn id="13" dur="2000"/>
                                        <p:tgtEl>
                                          <p:spTgt spid="3">
                                            <p:txEl>
                                              <p:pRg st="5" end="5"/>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edge">
                                      <p:cBhvr>
                                        <p:cTn id="16" dur="2000"/>
                                        <p:tgtEl>
                                          <p:spTgt spid="3">
                                            <p:txEl>
                                              <p:pRg st="6" end="6"/>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edge">
                                      <p:cBhvr>
                                        <p:cTn id="1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171450" y="142650"/>
            <a:ext cx="11784163" cy="6529613"/>
          </a:xfrm>
          <a:prstGeom prst="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smtClean="0">
              <a:solidFill>
                <a:srgbClr val="002060"/>
              </a:solidFill>
            </a:endParaRPr>
          </a:p>
          <a:p>
            <a:pPr algn="ctr"/>
            <a:endParaRPr lang="en-US" sz="6600" b="1" dirty="0">
              <a:solidFill>
                <a:srgbClr val="002060"/>
              </a:solidFill>
            </a:endParaRPr>
          </a:p>
        </p:txBody>
      </p:sp>
      <p:sp>
        <p:nvSpPr>
          <p:cNvPr id="3" name="Rectangle 2"/>
          <p:cNvSpPr/>
          <p:nvPr/>
        </p:nvSpPr>
        <p:spPr>
          <a:xfrm>
            <a:off x="171450" y="185738"/>
            <a:ext cx="11784163" cy="648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38269" y="342472"/>
            <a:ext cx="5231567" cy="9167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endParaRPr>
          </a:p>
          <a:p>
            <a:pPr algn="ctr"/>
            <a:r>
              <a:rPr lang="en-US" sz="4400" b="1" dirty="0" smtClean="0">
                <a:solidFill>
                  <a:schemeClr val="tx1"/>
                </a:solidFill>
              </a:rPr>
              <a:t>Vocabulary</a:t>
            </a:r>
          </a:p>
          <a:p>
            <a:pPr algn="ctr"/>
            <a:endParaRPr lang="en-US" sz="4400" b="1" dirty="0" smtClean="0">
              <a:solidFill>
                <a:schemeClr val="tx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837" y="1524732"/>
            <a:ext cx="4143375" cy="3828810"/>
          </a:xfrm>
          <a:prstGeom prst="rect">
            <a:avLst/>
          </a:prstGeom>
          <a:solidFill>
            <a:schemeClr val="bg1"/>
          </a:solidFill>
          <a:ln w="41275">
            <a:solidFill>
              <a:schemeClr val="tx1"/>
            </a:solidFill>
          </a:ln>
        </p:spPr>
      </p:pic>
      <p:sp>
        <p:nvSpPr>
          <p:cNvPr id="16" name="Rectangle 15"/>
          <p:cNvSpPr/>
          <p:nvPr/>
        </p:nvSpPr>
        <p:spPr>
          <a:xfrm>
            <a:off x="7978059" y="2746335"/>
            <a:ext cx="3492708" cy="8694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endParaRPr>
          </a:p>
          <a:p>
            <a:pPr algn="ctr"/>
            <a:r>
              <a:rPr lang="en-US" sz="4000" dirty="0" smtClean="0">
                <a:solidFill>
                  <a:schemeClr val="tx1"/>
                </a:solidFill>
              </a:rPr>
              <a:t>Syn. Risky</a:t>
            </a:r>
          </a:p>
          <a:p>
            <a:pPr algn="ctr"/>
            <a:endParaRPr lang="en-US" sz="4000" dirty="0">
              <a:solidFill>
                <a:schemeClr val="tx1"/>
              </a:solidFill>
            </a:endParaRPr>
          </a:p>
        </p:txBody>
      </p:sp>
      <p:sp>
        <p:nvSpPr>
          <p:cNvPr id="17" name="Rectangle 16"/>
          <p:cNvSpPr/>
          <p:nvPr/>
        </p:nvSpPr>
        <p:spPr>
          <a:xfrm>
            <a:off x="7978059" y="1781804"/>
            <a:ext cx="3492708" cy="8684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Syn. Dangerous</a:t>
            </a:r>
          </a:p>
        </p:txBody>
      </p:sp>
      <p:sp>
        <p:nvSpPr>
          <p:cNvPr id="19" name="Rectangle 18"/>
          <p:cNvSpPr/>
          <p:nvPr/>
        </p:nvSpPr>
        <p:spPr>
          <a:xfrm>
            <a:off x="7978059" y="4096855"/>
            <a:ext cx="3492707" cy="8466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Ant. Safe</a:t>
            </a:r>
            <a:endParaRPr lang="en-US" sz="4000" dirty="0">
              <a:solidFill>
                <a:schemeClr val="tx1"/>
              </a:solidFill>
            </a:endParaRPr>
          </a:p>
        </p:txBody>
      </p:sp>
      <p:sp>
        <p:nvSpPr>
          <p:cNvPr id="20" name="Rectangle 19"/>
          <p:cNvSpPr/>
          <p:nvPr/>
        </p:nvSpPr>
        <p:spPr>
          <a:xfrm>
            <a:off x="443145" y="2179672"/>
            <a:ext cx="2421848" cy="22724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Extreme (adj.)</a:t>
            </a:r>
          </a:p>
        </p:txBody>
      </p:sp>
      <p:sp>
        <p:nvSpPr>
          <p:cNvPr id="4" name="Rectangle 3"/>
          <p:cNvSpPr/>
          <p:nvPr/>
        </p:nvSpPr>
        <p:spPr>
          <a:xfrm>
            <a:off x="1246765" y="5763600"/>
            <a:ext cx="8349522" cy="7392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Extreme heat makes life extreme.</a:t>
            </a:r>
            <a:endParaRPr lang="en-US" sz="4400" dirty="0">
              <a:solidFill>
                <a:schemeClr val="tx1"/>
              </a:solidFill>
            </a:endParaRPr>
          </a:p>
        </p:txBody>
      </p:sp>
    </p:spTree>
    <p:extLst>
      <p:ext uri="{BB962C8B-B14F-4D97-AF65-F5344CB8AC3E}">
        <p14:creationId xmlns:p14="http://schemas.microsoft.com/office/powerpoint/2010/main" val="4242045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plus(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edge">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171451" y="185738"/>
            <a:ext cx="11844338" cy="6486525"/>
          </a:xfrm>
          <a:prstGeom prst="rect">
            <a:avLst/>
          </a:prstGeom>
          <a:solidFill>
            <a:schemeClr val="bg1"/>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smtClean="0">
              <a:solidFill>
                <a:srgbClr val="002060"/>
              </a:solidFill>
            </a:endParaRPr>
          </a:p>
          <a:p>
            <a:pPr algn="ctr"/>
            <a:endParaRPr lang="en-US" sz="6600" b="1" dirty="0">
              <a:solidFill>
                <a:srgbClr val="002060"/>
              </a:solidFill>
            </a:endParaRPr>
          </a:p>
        </p:txBody>
      </p:sp>
      <p:sp>
        <p:nvSpPr>
          <p:cNvPr id="3" name="Rectangle 2"/>
          <p:cNvSpPr/>
          <p:nvPr/>
        </p:nvSpPr>
        <p:spPr>
          <a:xfrm>
            <a:off x="171451" y="185738"/>
            <a:ext cx="11844338" cy="64865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38269" y="342472"/>
            <a:ext cx="5231567" cy="9167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endParaRPr>
          </a:p>
          <a:p>
            <a:pPr algn="ctr"/>
            <a:r>
              <a:rPr lang="en-US" sz="4400" b="1" dirty="0" smtClean="0">
                <a:solidFill>
                  <a:schemeClr val="tx1"/>
                </a:solidFill>
              </a:rPr>
              <a:t>Vocabulary</a:t>
            </a:r>
          </a:p>
          <a:p>
            <a:pPr algn="ctr"/>
            <a:endParaRPr lang="en-US" sz="4400" b="1" dirty="0" smtClean="0">
              <a:solidFill>
                <a:schemeClr val="tx1"/>
              </a:solidFill>
            </a:endParaRPr>
          </a:p>
        </p:txBody>
      </p:sp>
      <p:sp>
        <p:nvSpPr>
          <p:cNvPr id="16" name="Rectangle 15"/>
          <p:cNvSpPr/>
          <p:nvPr/>
        </p:nvSpPr>
        <p:spPr>
          <a:xfrm>
            <a:off x="7978059" y="2746335"/>
            <a:ext cx="3492708" cy="8694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endParaRPr>
          </a:p>
          <a:p>
            <a:pPr algn="ctr"/>
            <a:r>
              <a:rPr lang="en-US" sz="4000" dirty="0" smtClean="0">
                <a:solidFill>
                  <a:schemeClr val="tx1"/>
                </a:solidFill>
              </a:rPr>
              <a:t>Syn. Discharge</a:t>
            </a:r>
          </a:p>
          <a:p>
            <a:pPr algn="ctr"/>
            <a:endParaRPr lang="en-US" sz="4000" dirty="0">
              <a:solidFill>
                <a:schemeClr val="tx1"/>
              </a:solidFill>
            </a:endParaRPr>
          </a:p>
        </p:txBody>
      </p:sp>
      <p:sp>
        <p:nvSpPr>
          <p:cNvPr id="17" name="Rectangle 16"/>
          <p:cNvSpPr/>
          <p:nvPr/>
        </p:nvSpPr>
        <p:spPr>
          <a:xfrm>
            <a:off x="7978059" y="1781804"/>
            <a:ext cx="3492708" cy="8684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Syn. Release</a:t>
            </a:r>
          </a:p>
        </p:txBody>
      </p:sp>
      <p:sp>
        <p:nvSpPr>
          <p:cNvPr id="19" name="Rectangle 18"/>
          <p:cNvSpPr/>
          <p:nvPr/>
        </p:nvSpPr>
        <p:spPr>
          <a:xfrm>
            <a:off x="7978059" y="4096855"/>
            <a:ext cx="3492707" cy="8466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Ant. capture</a:t>
            </a:r>
            <a:endParaRPr lang="en-US" sz="4000" dirty="0">
              <a:solidFill>
                <a:schemeClr val="tx1"/>
              </a:solidFill>
            </a:endParaRPr>
          </a:p>
        </p:txBody>
      </p:sp>
      <p:sp>
        <p:nvSpPr>
          <p:cNvPr id="20" name="Rectangle 19"/>
          <p:cNvSpPr/>
          <p:nvPr/>
        </p:nvSpPr>
        <p:spPr>
          <a:xfrm>
            <a:off x="443145" y="2179672"/>
            <a:ext cx="2421848" cy="22724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Emission (Noun)</a:t>
            </a:r>
          </a:p>
        </p:txBody>
      </p:sp>
      <p:sp>
        <p:nvSpPr>
          <p:cNvPr id="4" name="Rectangle 3"/>
          <p:cNvSpPr/>
          <p:nvPr/>
        </p:nvSpPr>
        <p:spPr>
          <a:xfrm>
            <a:off x="307297" y="5531370"/>
            <a:ext cx="11512467" cy="9715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We must control the emission of Green house gases.</a:t>
            </a:r>
            <a:endParaRPr lang="en-US" sz="4000"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688" y="1686159"/>
            <a:ext cx="4356524" cy="3492707"/>
          </a:xfrm>
          <a:prstGeom prst="rect">
            <a:avLst/>
          </a:prstGeom>
          <a:ln w="38100">
            <a:solidFill>
              <a:schemeClr val="tx1"/>
            </a:solidFill>
          </a:ln>
        </p:spPr>
      </p:pic>
    </p:spTree>
    <p:extLst>
      <p:ext uri="{BB962C8B-B14F-4D97-AF65-F5344CB8AC3E}">
        <p14:creationId xmlns:p14="http://schemas.microsoft.com/office/powerpoint/2010/main" val="14612648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edge">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plus(in)">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edge">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171450" y="142876"/>
            <a:ext cx="11830050" cy="6529388"/>
          </a:xfrm>
          <a:prstGeom prst="rect">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38269" y="342472"/>
            <a:ext cx="5231567" cy="9167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endParaRPr>
          </a:p>
          <a:p>
            <a:pPr algn="ctr"/>
            <a:r>
              <a:rPr lang="en-US" sz="4400" b="1" dirty="0" smtClean="0">
                <a:solidFill>
                  <a:schemeClr val="tx1"/>
                </a:solidFill>
              </a:rPr>
              <a:t>Vocabulary</a:t>
            </a:r>
          </a:p>
          <a:p>
            <a:pPr algn="ctr"/>
            <a:endParaRPr lang="en-US" sz="4400" b="1" dirty="0" smtClean="0">
              <a:solidFill>
                <a:schemeClr val="tx1"/>
              </a:solidFill>
            </a:endParaRPr>
          </a:p>
        </p:txBody>
      </p:sp>
      <p:sp>
        <p:nvSpPr>
          <p:cNvPr id="16" name="Rectangle 15"/>
          <p:cNvSpPr/>
          <p:nvPr/>
        </p:nvSpPr>
        <p:spPr>
          <a:xfrm>
            <a:off x="7978059" y="2746335"/>
            <a:ext cx="3492708" cy="8694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solidFill>
                <a:schemeClr val="tx1"/>
              </a:solidFill>
            </a:endParaRPr>
          </a:p>
          <a:p>
            <a:pPr algn="ctr"/>
            <a:r>
              <a:rPr lang="en-US" sz="4000" dirty="0" smtClean="0">
                <a:solidFill>
                  <a:schemeClr val="tx1"/>
                </a:solidFill>
              </a:rPr>
              <a:t>Syn. Loss of soil</a:t>
            </a:r>
          </a:p>
          <a:p>
            <a:pPr algn="ctr"/>
            <a:endParaRPr lang="en-US" sz="4000" dirty="0">
              <a:solidFill>
                <a:schemeClr val="tx1"/>
              </a:solidFill>
            </a:endParaRPr>
          </a:p>
        </p:txBody>
      </p:sp>
      <p:sp>
        <p:nvSpPr>
          <p:cNvPr id="17" name="Rectangle 16"/>
          <p:cNvSpPr/>
          <p:nvPr/>
        </p:nvSpPr>
        <p:spPr>
          <a:xfrm>
            <a:off x="7978059" y="1781804"/>
            <a:ext cx="3492708" cy="8684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Syn. Decay</a:t>
            </a:r>
          </a:p>
        </p:txBody>
      </p:sp>
      <p:sp>
        <p:nvSpPr>
          <p:cNvPr id="19" name="Rectangle 18"/>
          <p:cNvSpPr/>
          <p:nvPr/>
        </p:nvSpPr>
        <p:spPr>
          <a:xfrm>
            <a:off x="7978059" y="4096855"/>
            <a:ext cx="3492707" cy="8466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Ant. Accretion</a:t>
            </a:r>
            <a:endParaRPr lang="en-US" sz="4000" dirty="0">
              <a:solidFill>
                <a:schemeClr val="tx1"/>
              </a:solidFill>
            </a:endParaRPr>
          </a:p>
        </p:txBody>
      </p:sp>
      <p:sp>
        <p:nvSpPr>
          <p:cNvPr id="20" name="Rectangle 19"/>
          <p:cNvSpPr/>
          <p:nvPr/>
        </p:nvSpPr>
        <p:spPr>
          <a:xfrm>
            <a:off x="443145" y="2179672"/>
            <a:ext cx="2421848" cy="22724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Erosion (Noun)</a:t>
            </a:r>
          </a:p>
        </p:txBody>
      </p:sp>
      <p:sp>
        <p:nvSpPr>
          <p:cNvPr id="4" name="Rectangle 3"/>
          <p:cNvSpPr/>
          <p:nvPr/>
        </p:nvSpPr>
        <p:spPr>
          <a:xfrm>
            <a:off x="443145" y="5763600"/>
            <a:ext cx="11027621" cy="7392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Many people lose their properties due to river erosion.</a:t>
            </a:r>
            <a:endParaRPr lang="en-US" sz="3600"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288" y="1914524"/>
            <a:ext cx="3871911" cy="3257551"/>
          </a:xfrm>
          <a:prstGeom prst="rect">
            <a:avLst/>
          </a:prstGeom>
          <a:ln w="44450">
            <a:solidFill>
              <a:schemeClr val="tx1"/>
            </a:solidFill>
          </a:ln>
        </p:spPr>
      </p:pic>
    </p:spTree>
    <p:extLst>
      <p:ext uri="{BB962C8B-B14F-4D97-AF65-F5344CB8AC3E}">
        <p14:creationId xmlns:p14="http://schemas.microsoft.com/office/powerpoint/2010/main" val="5276476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edge">
                                      <p:cBhvr>
                                        <p:cTn id="14" dur="2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plus(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edge">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157163" y="171449"/>
            <a:ext cx="11844337" cy="6515101"/>
          </a:xfrm>
          <a:prstGeom prst="rect">
            <a:avLst/>
          </a:prstGeom>
          <a:solidFill>
            <a:schemeClr val="bg1"/>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78619" y="976690"/>
            <a:ext cx="11458575" cy="1422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tx1"/>
                </a:solidFill>
              </a:rPr>
              <a:t>What happens as a result of global warming? The ice on the Earth’s surface is melting fast due to extreme heat. Oceans and seas are warming too..</a:t>
            </a:r>
            <a:endParaRPr lang="en-US" sz="3200" b="1" dirty="0">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488" y="2833173"/>
            <a:ext cx="5067411" cy="3237129"/>
          </a:xfrm>
          <a:prstGeom prst="rect">
            <a:avLst/>
          </a:prstGeom>
          <a:ln w="41275">
            <a:solidFill>
              <a:schemeClr val="tx1"/>
            </a:solidFill>
          </a:ln>
        </p:spPr>
      </p:pic>
      <p:sp>
        <p:nvSpPr>
          <p:cNvPr id="13" name="Rectangle 12"/>
          <p:cNvSpPr/>
          <p:nvPr/>
        </p:nvSpPr>
        <p:spPr>
          <a:xfrm>
            <a:off x="4500563" y="225320"/>
            <a:ext cx="3214688" cy="48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a:solidFill>
                  <a:schemeClr val="tx1"/>
                </a:solidFill>
              </a:rPr>
              <a:t>Silent Reading</a:t>
            </a:r>
          </a:p>
        </p:txBody>
      </p:sp>
      <p:sp>
        <p:nvSpPr>
          <p:cNvPr id="4" name="Left Arrow 3"/>
          <p:cNvSpPr/>
          <p:nvPr/>
        </p:nvSpPr>
        <p:spPr>
          <a:xfrm>
            <a:off x="7939199" y="2894571"/>
            <a:ext cx="3414712" cy="3069192"/>
          </a:xfrm>
          <a:prstGeom prst="leftArrow">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Melting of the earth’s surface</a:t>
            </a:r>
            <a:endParaRPr lang="en-US" sz="3600" b="1" dirty="0">
              <a:solidFill>
                <a:schemeClr val="tx1"/>
              </a:solidFill>
            </a:endParaRPr>
          </a:p>
        </p:txBody>
      </p:sp>
    </p:spTree>
    <p:extLst>
      <p:ext uri="{BB962C8B-B14F-4D97-AF65-F5344CB8AC3E}">
        <p14:creationId xmlns:p14="http://schemas.microsoft.com/office/powerpoint/2010/main" val="3728866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2794</TotalTime>
  <Words>578</Words>
  <Application>Microsoft Office PowerPoint</Application>
  <PresentationFormat>Widescreen</PresentationFormat>
  <Paragraphs>109</Paragraphs>
  <Slides>18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714</cp:revision>
  <dcterms:created xsi:type="dcterms:W3CDTF">2019-02-24T18:18:27Z</dcterms:created>
  <dcterms:modified xsi:type="dcterms:W3CDTF">2019-12-26T10:00:07Z</dcterms:modified>
</cp:coreProperties>
</file>