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60" r:id="rId4"/>
    <p:sldId id="262" r:id="rId5"/>
    <p:sldId id="263" r:id="rId6"/>
    <p:sldId id="264" r:id="rId7"/>
    <p:sldId id="265" r:id="rId8"/>
    <p:sldId id="267" r:id="rId9"/>
    <p:sldId id="266" r:id="rId10"/>
    <p:sldId id="268" r:id="rId11"/>
    <p:sldId id="269"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3300"/>
    <a:srgbClr val="3333CC"/>
    <a:srgbClr val="99FF99"/>
    <a:srgbClr val="66FF99"/>
    <a:srgbClr val="660066"/>
    <a:srgbClr val="FF33CC"/>
    <a:srgbClr val="FFFFFF"/>
    <a:srgbClr val="008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30" autoAdjust="0"/>
  </p:normalViewPr>
  <p:slideViewPr>
    <p:cSldViewPr>
      <p:cViewPr varScale="1">
        <p:scale>
          <a:sx n="82" d="100"/>
          <a:sy n="82" d="100"/>
        </p:scale>
        <p:origin x="-101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5C6165-D38F-45A0-8AF2-AEF72ADC33F1}" type="datetimeFigureOut">
              <a:rPr lang="en-US" smtClean="0"/>
              <a:t>26-Dec-19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52A3EB-AF1B-48C3-8161-64C4B5F2E956}" type="slidenum">
              <a:rPr lang="en-US" smtClean="0"/>
              <a:t>‹#›</a:t>
            </a:fld>
            <a:endParaRPr lang="en-US"/>
          </a:p>
        </p:txBody>
      </p:sp>
    </p:spTree>
    <p:extLst>
      <p:ext uri="{BB962C8B-B14F-4D97-AF65-F5344CB8AC3E}">
        <p14:creationId xmlns:p14="http://schemas.microsoft.com/office/powerpoint/2010/main" val="181968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E4FF-521A-4C02-B2CD-6F1024A670B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7483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2A3EB-AF1B-48C3-8161-64C4B5F2E956}" type="slidenum">
              <a:rPr lang="en-US" smtClean="0"/>
              <a:t>3</a:t>
            </a:fld>
            <a:endParaRPr lang="en-US"/>
          </a:p>
        </p:txBody>
      </p:sp>
    </p:spTree>
    <p:extLst>
      <p:ext uri="{BB962C8B-B14F-4D97-AF65-F5344CB8AC3E}">
        <p14:creationId xmlns:p14="http://schemas.microsoft.com/office/powerpoint/2010/main" val="288331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36256E-4473-4DEE-9D0B-6AF898B553C2}" type="slidenum">
              <a:rPr lang="en-US" smtClean="0"/>
              <a:t>6</a:t>
            </a:fld>
            <a:endParaRPr lang="en-US"/>
          </a:p>
        </p:txBody>
      </p:sp>
    </p:spTree>
    <p:extLst>
      <p:ext uri="{BB962C8B-B14F-4D97-AF65-F5344CB8AC3E}">
        <p14:creationId xmlns:p14="http://schemas.microsoft.com/office/powerpoint/2010/main" val="103724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36256E-4473-4DEE-9D0B-6AF898B553C2}" type="slidenum">
              <a:rPr lang="en-US" smtClean="0"/>
              <a:t>8</a:t>
            </a:fld>
            <a:endParaRPr lang="en-US"/>
          </a:p>
        </p:txBody>
      </p:sp>
    </p:spTree>
    <p:extLst>
      <p:ext uri="{BB962C8B-B14F-4D97-AF65-F5344CB8AC3E}">
        <p14:creationId xmlns:p14="http://schemas.microsoft.com/office/powerpoint/2010/main" val="103724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26-Dec-19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838200" y="304800"/>
            <a:ext cx="7620000" cy="6324600"/>
          </a:xfrm>
          <a:prstGeom prst="frame">
            <a:avLst>
              <a:gd name="adj1" fmla="val 0"/>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endParaRPr>
          </a:p>
        </p:txBody>
      </p:sp>
      <p:sp>
        <p:nvSpPr>
          <p:cNvPr id="10" name="Frame 9"/>
          <p:cNvSpPr/>
          <p:nvPr/>
        </p:nvSpPr>
        <p:spPr>
          <a:xfrm>
            <a:off x="1143000" y="533400"/>
            <a:ext cx="7086600" cy="5943600"/>
          </a:xfrm>
          <a:prstGeom prst="frame">
            <a:avLst>
              <a:gd name="adj1" fmla="val 627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black"/>
              </a:solidFill>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00800" y="3657600"/>
            <a:ext cx="1344801" cy="225926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52600" y="3657600"/>
            <a:ext cx="1371600" cy="2304288"/>
          </a:xfrm>
          <a:prstGeom prst="rect">
            <a:avLst/>
          </a:prstGeom>
        </p:spPr>
      </p:pic>
      <p:sp>
        <p:nvSpPr>
          <p:cNvPr id="3" name="TextBox 2"/>
          <p:cNvSpPr txBox="1"/>
          <p:nvPr/>
        </p:nvSpPr>
        <p:spPr>
          <a:xfrm>
            <a:off x="2895600" y="3810000"/>
            <a:ext cx="3781525" cy="1685077"/>
          </a:xfrm>
          <a:prstGeom prst="rect">
            <a:avLst/>
          </a:prstGeom>
          <a:noFill/>
        </p:spPr>
        <p:txBody>
          <a:bodyPr wrap="square" rtlCol="0">
            <a:spAutoFit/>
          </a:bodyPr>
          <a:lstStyle/>
          <a:p>
            <a:pPr algn="ctr" defTabSz="685800"/>
            <a:r>
              <a:rPr lang="bn-BD" sz="10350" b="1" dirty="0">
                <a:solidFill>
                  <a:srgbClr val="FF0000"/>
                </a:solidFill>
                <a:latin typeface="NikoshBAN" pitchFamily="2" charset="0"/>
                <a:cs typeface="NikoshBAN" pitchFamily="2" charset="0"/>
              </a:rPr>
              <a:t>স্বাগতম</a:t>
            </a:r>
            <a:endParaRPr lang="en-US" sz="10350" b="1" dirty="0">
              <a:solidFill>
                <a:srgbClr val="FF0000"/>
              </a:solidFill>
              <a:latin typeface="NikoshBAN" pitchFamily="2" charset="0"/>
              <a:cs typeface="NikoshBAN" pitchFamily="2" charset="0"/>
            </a:endParaRPr>
          </a:p>
        </p:txBody>
      </p:sp>
      <p:sp>
        <p:nvSpPr>
          <p:cNvPr id="4" name="TextBox 3"/>
          <p:cNvSpPr txBox="1"/>
          <p:nvPr/>
        </p:nvSpPr>
        <p:spPr>
          <a:xfrm>
            <a:off x="2667000" y="1219201"/>
            <a:ext cx="3657600" cy="2286000"/>
          </a:xfrm>
          <a:prstGeom prst="rect">
            <a:avLst/>
          </a:prstGeom>
          <a:noFill/>
        </p:spPr>
        <p:txBody>
          <a:bodyPr wrap="square" rtlCol="0">
            <a:prstTxWarp prst="textWave1">
              <a:avLst/>
            </a:prstTxWarp>
            <a:spAutoFit/>
          </a:bodyPr>
          <a:lstStyle/>
          <a:p>
            <a:pPr algn="ctr" defTabSz="685800"/>
            <a:r>
              <a:rPr lang="bn-BD" b="1" u="sng" dirty="0">
                <a:ln w="0"/>
                <a:solidFill>
                  <a:srgbClr val="7030A0"/>
                </a:solidFill>
                <a:effectLst>
                  <a:outerShdw blurRad="38100" dist="19050" dir="2700000" algn="tl" rotWithShape="0">
                    <a:schemeClr val="dk1">
                      <a:alpha val="40000"/>
                    </a:schemeClr>
                  </a:outerShdw>
                </a:effectLst>
                <a:latin typeface="NikoshBAN" pitchFamily="2" charset="0"/>
                <a:cs typeface="NikoshBAN" pitchFamily="2" charset="0"/>
              </a:rPr>
              <a:t>আজকের</a:t>
            </a:r>
            <a:r>
              <a:rPr lang="bn-BD" b="1" u="sng"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 </a:t>
            </a:r>
            <a:r>
              <a:rPr lang="bn-BD" b="1" u="sng" dirty="0">
                <a:ln w="0"/>
                <a:solidFill>
                  <a:srgbClr val="006600"/>
                </a:solidFill>
                <a:effectLst>
                  <a:outerShdw blurRad="38100" dist="19050" dir="2700000" algn="tl" rotWithShape="0">
                    <a:prstClr val="black">
                      <a:alpha val="40000"/>
                    </a:prstClr>
                  </a:outerShdw>
                </a:effectLst>
                <a:latin typeface="NikoshBAN" pitchFamily="2" charset="0"/>
                <a:cs typeface="NikoshBAN" pitchFamily="2" charset="0"/>
              </a:rPr>
              <a:t>ক্লাসে</a:t>
            </a:r>
            <a:r>
              <a:rPr lang="bn-BD" b="1" u="sng" dirty="0">
                <a:ln w="0"/>
                <a:solidFill>
                  <a:schemeClr val="accent3">
                    <a:lumMod val="50000"/>
                  </a:schemeClr>
                </a:solidFill>
                <a:effectLst>
                  <a:outerShdw blurRad="38100" dist="19050" dir="2700000" algn="tl" rotWithShape="0">
                    <a:prstClr val="black">
                      <a:alpha val="40000"/>
                    </a:prstClr>
                  </a:outerShdw>
                </a:effectLst>
                <a:latin typeface="NikoshBAN" pitchFamily="2" charset="0"/>
                <a:cs typeface="NikoshBAN" pitchFamily="2" charset="0"/>
              </a:rPr>
              <a:t> </a:t>
            </a:r>
            <a:r>
              <a:rPr lang="bn-BD" b="1" u="sng" dirty="0">
                <a:ln w="0"/>
                <a:solidFill>
                  <a:srgbClr val="002060"/>
                </a:solidFill>
                <a:effectLst>
                  <a:outerShdw blurRad="38100" dist="19050" dir="2700000" algn="tl" rotWithShape="0">
                    <a:prstClr val="black">
                      <a:alpha val="40000"/>
                    </a:prstClr>
                  </a:outerShdw>
                </a:effectLst>
                <a:latin typeface="NikoshBAN" pitchFamily="2" charset="0"/>
                <a:cs typeface="NikoshBAN" pitchFamily="2" charset="0"/>
              </a:rPr>
              <a:t>সবাইকে</a:t>
            </a:r>
            <a:endParaRPr lang="en-US" b="1" u="sng" dirty="0">
              <a:ln w="0"/>
              <a:solidFill>
                <a:srgbClr val="002060"/>
              </a:solidFill>
              <a:effectLst>
                <a:outerShdw blurRad="38100" dist="19050" dir="2700000" algn="tl" rotWithShape="0">
                  <a:prstClr val="black">
                    <a:alpha val="40000"/>
                  </a:prstClr>
                </a:outerShdw>
              </a:effectLst>
              <a:latin typeface="NikoshBAN" pitchFamily="2" charset="0"/>
              <a:cs typeface="NikoshBAN" pitchFamily="2" charset="0"/>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00200" y="766108"/>
            <a:ext cx="1403566" cy="2731480"/>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24600" y="873892"/>
            <a:ext cx="1524000" cy="2669272"/>
          </a:xfrm>
          <a:prstGeom prst="rect">
            <a:avLst/>
          </a:prstGeom>
        </p:spPr>
      </p:pic>
    </p:spTree>
    <p:extLst>
      <p:ext uri="{BB962C8B-B14F-4D97-AF65-F5344CB8AC3E}">
        <p14:creationId xmlns:p14="http://schemas.microsoft.com/office/powerpoint/2010/main" val="35753099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18" y="838200"/>
            <a:ext cx="8915400" cy="5078313"/>
          </a:xfrm>
          <a:prstGeom prst="rect">
            <a:avLst/>
          </a:prstGeom>
          <a:solidFill>
            <a:srgbClr val="FFFF00"/>
          </a:solidFill>
        </p:spPr>
        <p:txBody>
          <a:bodyPr wrap="square" rtlCol="0">
            <a:spAutoFit/>
          </a:bodyPr>
          <a:lstStyle/>
          <a:p>
            <a:r>
              <a:rPr lang="bn-IN" sz="3600" dirty="0" smtClean="0">
                <a:latin typeface="NikoshBAN" pitchFamily="2" charset="0"/>
                <a:cs typeface="NikoshBAN" pitchFamily="2" charset="0"/>
              </a:rPr>
              <a:t>৩। ২২ এ ডিসেম্বর দক্ষিন গোলার্ধে বড়দিন ও ছোট রাত হয়:</a:t>
            </a:r>
          </a:p>
          <a:p>
            <a:r>
              <a:rPr lang="bn-IN" sz="3600" dirty="0" smtClean="0">
                <a:latin typeface="NikoshBAN" pitchFamily="2" charset="0"/>
                <a:cs typeface="NikoshBAN" pitchFamily="2" charset="0"/>
              </a:rPr>
              <a:t>এ সময়ে সূর্য মকর ক্রান্তির উপর লম্বভাবে কিরণ দেয়। এই কারণে দক্ষিন গোলার্ধে দিন বড় রাত ছোট হয়। সূর্য দক্ষিনায়নের শেষ সীমায় পৌছায়।একে </a:t>
            </a:r>
            <a:r>
              <a:rPr lang="bn-IN" sz="3600" dirty="0" smtClean="0">
                <a:solidFill>
                  <a:srgbClr val="0033CC"/>
                </a:solidFill>
                <a:latin typeface="NikoshBAN" pitchFamily="2" charset="0"/>
                <a:cs typeface="NikoshBAN" pitchFamily="2" charset="0"/>
              </a:rPr>
              <a:t>মকর সংক্রান্তি </a:t>
            </a:r>
            <a:r>
              <a:rPr lang="bn-IN" sz="3600" dirty="0" smtClean="0">
                <a:latin typeface="NikoshBAN" pitchFamily="2" charset="0"/>
                <a:cs typeface="NikoshBAN" pitchFamily="2" charset="0"/>
              </a:rPr>
              <a:t>বলে।</a:t>
            </a:r>
          </a:p>
          <a:p>
            <a:r>
              <a:rPr lang="bn-IN" sz="3600" dirty="0" smtClean="0">
                <a:latin typeface="NikoshBAN" pitchFamily="2" charset="0"/>
                <a:cs typeface="NikoshBAN" pitchFamily="2" charset="0"/>
              </a:rPr>
              <a:t>৪। ২১ এ মার্চ সর্বত্র দিন রাত সমান:</a:t>
            </a:r>
          </a:p>
          <a:p>
            <a:r>
              <a:rPr lang="bn-IN" sz="3600" dirty="0" smtClean="0">
                <a:latin typeface="NikoshBAN" pitchFamily="2" charset="0"/>
                <a:cs typeface="NikoshBAN" pitchFamily="2" charset="0"/>
              </a:rPr>
              <a:t>এই তারিখে ২৩ শে সেপ্টেম্বরের মত সূর্য নিরক্ষরেখার উপর লম্বভাবে কিরণ দেয়। ফলে উভয় গোলার্ধে দিন রাত সমান হয়।এ সময় উত্তর গোলার্ধে বসন্তকাল বিরাজ করে।একে </a:t>
            </a:r>
            <a:r>
              <a:rPr lang="bn-IN" sz="3600" dirty="0" smtClean="0">
                <a:solidFill>
                  <a:srgbClr val="FF0000"/>
                </a:solidFill>
                <a:latin typeface="NikoshBAN" pitchFamily="2" charset="0"/>
                <a:cs typeface="NikoshBAN" pitchFamily="2" charset="0"/>
              </a:rPr>
              <a:t>বাসন্ত বিষুব </a:t>
            </a:r>
            <a:r>
              <a:rPr lang="bn-IN" sz="3600" dirty="0" smtClean="0">
                <a:latin typeface="NikoshBAN" pitchFamily="2" charset="0"/>
                <a:cs typeface="NikoshBAN" pitchFamily="2" charset="0"/>
              </a:rPr>
              <a:t>বলে। এভাবে চলতে থাকে।</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3038553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28600"/>
            <a:ext cx="4648200" cy="584775"/>
          </a:xfrm>
          <a:prstGeom prst="rect">
            <a:avLst/>
          </a:prstGeom>
          <a:solidFill>
            <a:srgbClr val="000099"/>
          </a:solidFill>
        </p:spPr>
        <p:txBody>
          <a:bodyPr wrap="square" rtlCol="0">
            <a:spAutoFit/>
          </a:bodyPr>
          <a:lstStyle/>
          <a:p>
            <a:r>
              <a:rPr lang="bn-IN" sz="3200" dirty="0" smtClean="0">
                <a:solidFill>
                  <a:srgbClr val="FFFF00"/>
                </a:solidFill>
                <a:latin typeface="NikoshBAN" pitchFamily="2" charset="0"/>
                <a:cs typeface="NikoshBAN" pitchFamily="2" charset="0"/>
              </a:rPr>
              <a:t>                         </a:t>
            </a:r>
            <a:endParaRPr lang="en-US" sz="3200" dirty="0">
              <a:solidFill>
                <a:srgbClr val="FFFF00"/>
              </a:solidFill>
              <a:latin typeface="NikoshBAN" pitchFamily="2" charset="0"/>
              <a:cs typeface="NikoshBAN" pitchFamily="2" charset="0"/>
            </a:endParaRPr>
          </a:p>
        </p:txBody>
      </p:sp>
      <p:sp>
        <p:nvSpPr>
          <p:cNvPr id="3" name="TextBox 2"/>
          <p:cNvSpPr txBox="1"/>
          <p:nvPr/>
        </p:nvSpPr>
        <p:spPr>
          <a:xfrm>
            <a:off x="-838200" y="152400"/>
            <a:ext cx="8153400" cy="830997"/>
          </a:xfrm>
          <a:prstGeom prst="rect">
            <a:avLst/>
          </a:prstGeom>
          <a:noFill/>
        </p:spPr>
        <p:txBody>
          <a:bodyPr wrap="square" rtlCol="0">
            <a:spAutoFit/>
          </a:bodyPr>
          <a:lstStyle/>
          <a:p>
            <a:r>
              <a:rPr lang="bn-I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বার্ষিক গতির প্রমাণ:</a:t>
            </a:r>
            <a:endParaRPr lang="en-US" sz="4800" dirty="0">
              <a:latin typeface="NikoshBAN" pitchFamily="2" charset="0"/>
              <a:cs typeface="NikoshBAN" pitchFamily="2" charset="0"/>
            </a:endParaRPr>
          </a:p>
        </p:txBody>
      </p:sp>
      <p:sp>
        <p:nvSpPr>
          <p:cNvPr id="4" name="TextBox 3"/>
          <p:cNvSpPr txBox="1"/>
          <p:nvPr/>
        </p:nvSpPr>
        <p:spPr>
          <a:xfrm>
            <a:off x="0" y="838200"/>
            <a:ext cx="9143999" cy="5908964"/>
          </a:xfrm>
          <a:prstGeom prst="rect">
            <a:avLst/>
          </a:prstGeom>
          <a:solidFill>
            <a:srgbClr val="008000"/>
          </a:solidFill>
        </p:spPr>
        <p:txBody>
          <a:bodyPr wrap="square" rtlCol="0">
            <a:spAutoFit/>
          </a:bodyPr>
          <a:lstStyle/>
          <a:p>
            <a:endParaRPr lang="en-US" sz="3200" dirty="0">
              <a:latin typeface="NikoshBAN" pitchFamily="2" charset="0"/>
              <a:cs typeface="NikoshBAN" pitchFamily="2" charset="0"/>
            </a:endParaRPr>
          </a:p>
        </p:txBody>
      </p:sp>
      <p:sp>
        <p:nvSpPr>
          <p:cNvPr id="5" name="TextBox 4"/>
          <p:cNvSpPr txBox="1"/>
          <p:nvPr/>
        </p:nvSpPr>
        <p:spPr>
          <a:xfrm>
            <a:off x="0" y="838200"/>
            <a:ext cx="9144000" cy="5632311"/>
          </a:xfrm>
          <a:prstGeom prst="rect">
            <a:avLst/>
          </a:prstGeom>
          <a:noFill/>
        </p:spPr>
        <p:txBody>
          <a:bodyPr wrap="square" rtlCol="0">
            <a:spAutoFit/>
          </a:bodyPr>
          <a:lstStyle/>
          <a:p>
            <a:r>
              <a:rPr lang="bn-I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 রাতের আকাশে নক্ষত্রদের স্থান পারিবর্তন, অন্তর্ধান  ও পুনরাগমন বার্ষিক গতির প্রমাণ দেয়।</a:t>
            </a:r>
          </a:p>
          <a:p>
            <a:r>
              <a:rPr lang="bn-I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২। সারা বছর আকাশে সূর্যের উদয় ও অস্ত ভিন্ন ভিন্ন স্থানে হয়। এটা বার্ষিক গতির প্রমাণ।</a:t>
            </a:r>
          </a:p>
          <a:p>
            <a:r>
              <a:rPr lang="bn-I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৩। দুরবিনের সাহায্যে পৃথিবী থেকে অন্যান্য গ্রহ গুলোকে ঘুরতে দেখা যায়। পৃথিবী একটি গ্রহ তাই এর ও বার্ষিক গতি আছে।</a:t>
            </a:r>
          </a:p>
          <a:p>
            <a:r>
              <a:rPr lang="bn-I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৪। মহাশূন্যচারীগণ মহাকাশে বসে পৃথিবীর গতি লক্ষ করেছেন।</a:t>
            </a:r>
          </a:p>
          <a:p>
            <a:r>
              <a:rPr lang="bn-I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৫। সূর্য পৃথিবীর চেয়ে ১৩ লক্ষ গুণ বড়। তাই স্বাভাবিক কারণে সূর্যের মহাকর্ষ বলের প্রভাবে পৃথিবী সূর্যের চারিদিকে ঘুরছে।</a:t>
            </a:r>
          </a:p>
          <a:p>
            <a:r>
              <a:rPr lang="bn-IN"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4754779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52400"/>
            <a:ext cx="4724400" cy="152399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endParaRPr lang="en-US" sz="3200" dirty="0">
              <a:latin typeface="NikoshBAN" pitchFamily="2" charset="0"/>
              <a:cs typeface="NikoshBAN" pitchFamily="2" charset="0"/>
            </a:endParaRPr>
          </a:p>
        </p:txBody>
      </p:sp>
      <p:sp>
        <p:nvSpPr>
          <p:cNvPr id="5" name="TextBox 4"/>
          <p:cNvSpPr txBox="1"/>
          <p:nvPr/>
        </p:nvSpPr>
        <p:spPr>
          <a:xfrm>
            <a:off x="1524000" y="228600"/>
            <a:ext cx="5334000" cy="1323439"/>
          </a:xfrm>
          <a:prstGeom prst="rect">
            <a:avLst/>
          </a:prstGeom>
          <a:noFill/>
        </p:spPr>
        <p:txBody>
          <a:bodyPr wrap="square" rtlCol="0">
            <a:spAutoFit/>
          </a:bodyPr>
          <a:lstStyle/>
          <a:p>
            <a:pPr algn="ctr"/>
            <a:r>
              <a:rPr lang="bn-IN"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একক কাজ</a:t>
            </a:r>
            <a:endParaRPr lang="en-US" sz="8000" dirty="0">
              <a:latin typeface="NikoshBAN" pitchFamily="2" charset="0"/>
              <a:cs typeface="NikoshBAN" pitchFamily="2" charset="0"/>
            </a:endParaRPr>
          </a:p>
        </p:txBody>
      </p:sp>
      <p:sp>
        <p:nvSpPr>
          <p:cNvPr id="6" name="TextBox 5"/>
          <p:cNvSpPr txBox="1"/>
          <p:nvPr/>
        </p:nvSpPr>
        <p:spPr>
          <a:xfrm>
            <a:off x="76200" y="1905000"/>
            <a:ext cx="8915400" cy="4724400"/>
          </a:xfrm>
          <a:prstGeom prst="rect">
            <a:avLst/>
          </a:prstGeom>
          <a:solidFill>
            <a:srgbClr val="FF33CC"/>
          </a:solidFill>
        </p:spPr>
        <p:txBody>
          <a:bodyPr wrap="square" rtlCol="0">
            <a:spAutoFit/>
          </a:bodyPr>
          <a:lstStyle/>
          <a:p>
            <a:endParaRPr lang="bn-IN" sz="7200" dirty="0" smtClean="0">
              <a:latin typeface="NikoshBAN" pitchFamily="2" charset="0"/>
              <a:cs typeface="NikoshBAN" pitchFamily="2" charset="0"/>
            </a:endParaRPr>
          </a:p>
        </p:txBody>
      </p:sp>
      <p:sp>
        <p:nvSpPr>
          <p:cNvPr id="7" name="TextBox 6"/>
          <p:cNvSpPr txBox="1"/>
          <p:nvPr/>
        </p:nvSpPr>
        <p:spPr>
          <a:xfrm>
            <a:off x="152400" y="2133600"/>
            <a:ext cx="8305800" cy="4524315"/>
          </a:xfrm>
          <a:prstGeom prst="rect">
            <a:avLst/>
          </a:prstGeom>
          <a:noFill/>
        </p:spPr>
        <p:txBody>
          <a:bodyPr wrap="square" rtlCol="0">
            <a:spAutoFit/>
          </a:bodyPr>
          <a:lstStyle/>
          <a:p>
            <a:r>
              <a:rPr lang="bn-IN" sz="7200" dirty="0" smtClean="0">
                <a:latin typeface="NikoshBAN" pitchFamily="2" charset="0"/>
                <a:cs typeface="NikoshBAN" pitchFamily="2" charset="0"/>
              </a:rPr>
              <a:t>১। বার্ষিক গতি কাকে বলে?</a:t>
            </a:r>
          </a:p>
          <a:p>
            <a:r>
              <a:rPr lang="bn-IN" sz="7200" dirty="0" smtClean="0">
                <a:latin typeface="NikoshBAN" pitchFamily="2" charset="0"/>
                <a:cs typeface="NikoshBAN" pitchFamily="2" charset="0"/>
              </a:rPr>
              <a:t>২। অধিবর্ষ কিভাবে হয়?</a:t>
            </a:r>
          </a:p>
          <a:p>
            <a:r>
              <a:rPr lang="bn-IN" sz="7200" dirty="0" smtClean="0">
                <a:latin typeface="NikoshBAN" pitchFamily="2" charset="0"/>
                <a:cs typeface="NikoshBAN" pitchFamily="2" charset="0"/>
              </a:rPr>
              <a:t>৩। মকর সংক্রান্তি কখন হয়?</a:t>
            </a:r>
          </a:p>
          <a:p>
            <a:r>
              <a:rPr lang="bn-IN" sz="7200" dirty="0" smtClean="0">
                <a:latin typeface="NikoshBAN" pitchFamily="2" charset="0"/>
                <a:cs typeface="NikoshBAN" pitchFamily="2" charset="0"/>
              </a:rPr>
              <a:t>৪। শারদ বিষুব বর্ণনা কর।</a:t>
            </a:r>
            <a:endParaRPr lang="en-US" sz="7200" dirty="0">
              <a:latin typeface="NikoshBAN" pitchFamily="2" charset="0"/>
              <a:cs typeface="NikoshBAN" pitchFamily="2" charset="0"/>
            </a:endParaRPr>
          </a:p>
        </p:txBody>
      </p:sp>
    </p:spTree>
    <p:extLst>
      <p:ext uri="{BB962C8B-B14F-4D97-AF65-F5344CB8AC3E}">
        <p14:creationId xmlns:p14="http://schemas.microsoft.com/office/powerpoint/2010/main" val="1131320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28600"/>
            <a:ext cx="3345872" cy="1156855"/>
          </a:xfrm>
          <a:prstGeom prst="rect">
            <a:avLst/>
          </a:prstGeom>
          <a:solidFill>
            <a:srgbClr val="66FF99"/>
          </a:solidFill>
        </p:spPr>
        <p:txBody>
          <a:bodyPr wrap="square" rtlCol="0">
            <a:spAutoFit/>
          </a:bodyPr>
          <a:lstStyle/>
          <a:p>
            <a:endParaRPr lang="en-US" sz="4400" dirty="0">
              <a:latin typeface="NikoshBAN" pitchFamily="2" charset="0"/>
              <a:cs typeface="NikoshBAN" pitchFamily="2" charset="0"/>
            </a:endParaRPr>
          </a:p>
        </p:txBody>
      </p:sp>
      <p:sp>
        <p:nvSpPr>
          <p:cNvPr id="4" name="TextBox 3"/>
          <p:cNvSpPr txBox="1"/>
          <p:nvPr/>
        </p:nvSpPr>
        <p:spPr>
          <a:xfrm>
            <a:off x="2819400" y="381000"/>
            <a:ext cx="4495800" cy="923330"/>
          </a:xfrm>
          <a:prstGeom prst="rect">
            <a:avLst/>
          </a:prstGeom>
          <a:noFill/>
        </p:spPr>
        <p:txBody>
          <a:bodyPr wrap="square" rtlCol="0">
            <a:spAutoFit/>
          </a:bodyPr>
          <a:lstStyle/>
          <a:p>
            <a:r>
              <a:rPr lang="bn-IN" sz="5400" dirty="0" smtClean="0">
                <a:latin typeface="NikoshBAN" pitchFamily="2" charset="0"/>
                <a:cs typeface="NikoshBAN" pitchFamily="2" charset="0"/>
              </a:rPr>
              <a:t>দলীয় কাজ</a:t>
            </a:r>
            <a:endParaRPr lang="en-US" sz="5400" dirty="0">
              <a:latin typeface="NikoshBAN" pitchFamily="2" charset="0"/>
              <a:cs typeface="NikoshBAN" pitchFamily="2" charset="0"/>
            </a:endParaRPr>
          </a:p>
        </p:txBody>
      </p:sp>
      <p:sp>
        <p:nvSpPr>
          <p:cNvPr id="5" name="TextBox 4"/>
          <p:cNvSpPr txBox="1"/>
          <p:nvPr/>
        </p:nvSpPr>
        <p:spPr>
          <a:xfrm>
            <a:off x="152400" y="1828800"/>
            <a:ext cx="8839200" cy="4826122"/>
          </a:xfrm>
          <a:prstGeom prst="rect">
            <a:avLst/>
          </a:prstGeom>
          <a:solidFill>
            <a:srgbClr val="3333CC"/>
          </a:solidFill>
        </p:spPr>
        <p:txBody>
          <a:bodyPr wrap="square" rtlCol="0">
            <a:spAutoFit/>
          </a:bodyPr>
          <a:lstStyle/>
          <a:p>
            <a:endParaRPr lang="en-US" dirty="0">
              <a:latin typeface="NikoshBAN" pitchFamily="2" charset="0"/>
              <a:cs typeface="NikoshBAN" pitchFamily="2" charset="0"/>
            </a:endParaRPr>
          </a:p>
        </p:txBody>
      </p:sp>
      <p:sp>
        <p:nvSpPr>
          <p:cNvPr id="6" name="TextBox 5"/>
          <p:cNvSpPr txBox="1"/>
          <p:nvPr/>
        </p:nvSpPr>
        <p:spPr>
          <a:xfrm>
            <a:off x="381000" y="2209800"/>
            <a:ext cx="8763000" cy="3785652"/>
          </a:xfrm>
          <a:prstGeom prst="rect">
            <a:avLst/>
          </a:prstGeom>
          <a:noFill/>
        </p:spPr>
        <p:txBody>
          <a:bodyPr wrap="square" rtlCol="0">
            <a:spAutoFit/>
          </a:bodyPr>
          <a:lstStyle/>
          <a:p>
            <a:r>
              <a:rPr lang="bn-I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 বার্ষিক গতির দুটি প্রমাণ ব্যাখ্যা কর।</a:t>
            </a:r>
          </a:p>
          <a:p>
            <a:r>
              <a:rPr lang="bn-I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২। ২২ এ ডিসেম্বর পৃথিবীর কোন অবস্থা ঘটে বুঝিয়ে দাও।</a:t>
            </a:r>
          </a:p>
          <a:p>
            <a:r>
              <a:rPr lang="bn-I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৩। কোন কোন তারিখে পৃথিবীর দিনরাত্রি সমান হয় বর্ণনা কর।</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3930292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169139"/>
            <a:ext cx="3429000" cy="1313298"/>
          </a:xfrm>
          <a:prstGeom prst="rect">
            <a:avLst/>
          </a:prstGeom>
          <a:solidFill>
            <a:srgbClr val="CC3300"/>
          </a:solidFill>
        </p:spPr>
        <p:txBody>
          <a:bodyPr wrap="square" rtlCol="0">
            <a:spAutoFit/>
          </a:bodyPr>
          <a:lstStyle/>
          <a:p>
            <a:endParaRPr lang="en-US" sz="3200" dirty="0">
              <a:latin typeface="NikoshBAN" pitchFamily="2" charset="0"/>
              <a:cs typeface="NikoshBAN" pitchFamily="2" charset="0"/>
            </a:endParaRPr>
          </a:p>
        </p:txBody>
      </p:sp>
      <p:sp>
        <p:nvSpPr>
          <p:cNvPr id="4" name="TextBox 3"/>
          <p:cNvSpPr txBox="1"/>
          <p:nvPr/>
        </p:nvSpPr>
        <p:spPr>
          <a:xfrm>
            <a:off x="1600200" y="152400"/>
            <a:ext cx="5181600" cy="1200329"/>
          </a:xfrm>
          <a:prstGeom prst="rect">
            <a:avLst/>
          </a:prstGeom>
          <a:noFill/>
        </p:spPr>
        <p:txBody>
          <a:bodyPr wrap="square" rtlCol="0">
            <a:spAutoFit/>
          </a:bodyPr>
          <a:lstStyle/>
          <a:p>
            <a:r>
              <a:rPr lang="bn-IN"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মূল্যায়ন</a:t>
            </a:r>
            <a:endParaRPr lang="en-US" sz="7200" dirty="0">
              <a:latin typeface="NikoshBAN" pitchFamily="2" charset="0"/>
              <a:cs typeface="NikoshBAN" pitchFamily="2" charset="0"/>
            </a:endParaRPr>
          </a:p>
        </p:txBody>
      </p:sp>
      <p:sp>
        <p:nvSpPr>
          <p:cNvPr id="5" name="TextBox 4"/>
          <p:cNvSpPr txBox="1"/>
          <p:nvPr/>
        </p:nvSpPr>
        <p:spPr>
          <a:xfrm>
            <a:off x="152400" y="1752600"/>
            <a:ext cx="8853055" cy="4922408"/>
          </a:xfrm>
          <a:prstGeom prst="rect">
            <a:avLst/>
          </a:prstGeom>
          <a:solidFill>
            <a:srgbClr val="99FF99"/>
          </a:solidFill>
        </p:spPr>
        <p:txBody>
          <a:bodyPr wrap="square" rtlCol="0">
            <a:spAutoFit/>
          </a:bodyPr>
          <a:lstStyle/>
          <a:p>
            <a:endParaRPr lang="en-US" sz="3200" dirty="0">
              <a:latin typeface="NikoshBAN" pitchFamily="2" charset="0"/>
              <a:cs typeface="NikoshBAN" pitchFamily="2" charset="0"/>
            </a:endParaRPr>
          </a:p>
        </p:txBody>
      </p:sp>
      <p:sp>
        <p:nvSpPr>
          <p:cNvPr id="6" name="TextBox 5"/>
          <p:cNvSpPr txBox="1"/>
          <p:nvPr/>
        </p:nvSpPr>
        <p:spPr>
          <a:xfrm>
            <a:off x="304800" y="1828800"/>
            <a:ext cx="8534400" cy="4524315"/>
          </a:xfrm>
          <a:prstGeom prst="rect">
            <a:avLst/>
          </a:prstGeom>
          <a:noFill/>
        </p:spPr>
        <p:txBody>
          <a:bodyPr wrap="square" rtlCol="0">
            <a:spAutoFit/>
          </a:bodyPr>
          <a:lstStyle/>
          <a:p>
            <a:r>
              <a:rPr lang="bn-IN" sz="4800" dirty="0" smtClean="0">
                <a:latin typeface="NikoshBAN" pitchFamily="2" charset="0"/>
                <a:cs typeface="NikoshBAN" pitchFamily="2" charset="0"/>
              </a:rPr>
              <a:t>১। পৃথিবী তার কক্ষপথে কত ডিগ্রি কোণে হেলে থাকে?</a:t>
            </a:r>
          </a:p>
          <a:p>
            <a:r>
              <a:rPr lang="bn-IN" sz="4800" dirty="0" smtClean="0">
                <a:latin typeface="NikoshBAN" pitchFamily="2" charset="0"/>
                <a:cs typeface="NikoshBAN" pitchFamily="2" charset="0"/>
              </a:rPr>
              <a:t>২। মহাকর্ষ বলের প্রভাবে কী ঘটে?</a:t>
            </a:r>
          </a:p>
          <a:p>
            <a:r>
              <a:rPr lang="bn-IN" sz="4800" dirty="0" smtClean="0">
                <a:latin typeface="NikoshBAN" pitchFamily="2" charset="0"/>
                <a:cs typeface="NikoshBAN" pitchFamily="2" charset="0"/>
              </a:rPr>
              <a:t>৩। পৃথিবী সূর্যকে প্রদক্ষিণকালে কত ঘণ্টা বেশি থাকে?</a:t>
            </a:r>
          </a:p>
          <a:p>
            <a:r>
              <a:rPr lang="bn-IN" sz="4800" dirty="0" smtClean="0">
                <a:latin typeface="NikoshBAN" pitchFamily="2" charset="0"/>
                <a:cs typeface="NikoshBAN" pitchFamily="2" charset="0"/>
              </a:rPr>
              <a:t>৪। অধিবর্ষের সালকে কিভাবে বোঝা যায়?</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3075928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3657600" cy="1524000"/>
          </a:xfrm>
          <a:prstGeom prst="rect">
            <a:avLst/>
          </a:prstGeom>
          <a:solidFill>
            <a:srgbClr val="3333CC"/>
          </a:solidFill>
        </p:spPr>
        <p:txBody>
          <a:bodyPr wrap="square" rtlCol="0">
            <a:spAutoFit/>
          </a:bodyPr>
          <a:lstStyle/>
          <a:p>
            <a:endParaRPr lang="en-US" sz="4400" dirty="0">
              <a:latin typeface="NikoshBAN" pitchFamily="2" charset="0"/>
              <a:cs typeface="NikoshBAN" pitchFamily="2" charset="0"/>
            </a:endParaRPr>
          </a:p>
        </p:txBody>
      </p:sp>
      <p:sp>
        <p:nvSpPr>
          <p:cNvPr id="3" name="TextBox 2"/>
          <p:cNvSpPr txBox="1"/>
          <p:nvPr/>
        </p:nvSpPr>
        <p:spPr>
          <a:xfrm>
            <a:off x="457200" y="381000"/>
            <a:ext cx="3505200" cy="1200329"/>
          </a:xfrm>
          <a:prstGeom prst="rect">
            <a:avLst/>
          </a:prstGeom>
          <a:noFill/>
        </p:spPr>
        <p:txBody>
          <a:bodyPr wrap="square" rtlCol="0">
            <a:spAutoFit/>
          </a:bodyPr>
          <a:lstStyle/>
          <a:p>
            <a:r>
              <a:rPr lang="bn-IN"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বাড়ির কাজ</a:t>
            </a:r>
            <a:endParaRPr lang="en-US" sz="7200" dirty="0">
              <a:latin typeface="NikoshBAN" pitchFamily="2" charset="0"/>
              <a:cs typeface="NikoshBAN" pitchFamily="2" charset="0"/>
            </a:endParaRPr>
          </a:p>
        </p:txBody>
      </p:sp>
      <p:sp>
        <p:nvSpPr>
          <p:cNvPr id="4" name="TextBox 3"/>
          <p:cNvSpPr txBox="1"/>
          <p:nvPr/>
        </p:nvSpPr>
        <p:spPr>
          <a:xfrm>
            <a:off x="304800" y="2438400"/>
            <a:ext cx="8458200" cy="584775"/>
          </a:xfrm>
          <a:prstGeom prst="rect">
            <a:avLst/>
          </a:prstGeom>
          <a:noFill/>
        </p:spPr>
        <p:txBody>
          <a:bodyPr wrap="square" rtlCol="0">
            <a:spAutoFit/>
          </a:bodyPr>
          <a:lstStyle/>
          <a:p>
            <a:endParaRPr lang="en-US" sz="3200" dirty="0">
              <a:latin typeface="NikoshBAN" pitchFamily="2" charset="0"/>
              <a:cs typeface="NikoshBAN" pitchFamily="2" charset="0"/>
            </a:endParaRPr>
          </a:p>
        </p:txBody>
      </p:sp>
      <p:sp>
        <p:nvSpPr>
          <p:cNvPr id="5" name="TextBox 4"/>
          <p:cNvSpPr txBox="1"/>
          <p:nvPr/>
        </p:nvSpPr>
        <p:spPr>
          <a:xfrm>
            <a:off x="166255" y="2514600"/>
            <a:ext cx="8991600" cy="3962400"/>
          </a:xfrm>
          <a:prstGeom prst="rect">
            <a:avLst/>
          </a:prstGeom>
          <a:solidFill>
            <a:srgbClr val="CC3300"/>
          </a:solidFill>
        </p:spPr>
        <p:txBody>
          <a:bodyPr wrap="square" rtlCol="0">
            <a:spAutoFit/>
          </a:bodyPr>
          <a:lstStyle/>
          <a:p>
            <a:endParaRPr lang="en-US" sz="3200" dirty="0">
              <a:latin typeface="NikoshBAN" pitchFamily="2" charset="0"/>
              <a:cs typeface="NikoshBAN" pitchFamily="2" charset="0"/>
            </a:endParaRPr>
          </a:p>
        </p:txBody>
      </p:sp>
      <p:sp>
        <p:nvSpPr>
          <p:cNvPr id="8" name="TextBox 7"/>
          <p:cNvSpPr txBox="1"/>
          <p:nvPr/>
        </p:nvSpPr>
        <p:spPr>
          <a:xfrm>
            <a:off x="381000" y="2895600"/>
            <a:ext cx="8458200" cy="2800767"/>
          </a:xfrm>
          <a:prstGeom prst="rect">
            <a:avLst/>
          </a:prstGeom>
          <a:noFill/>
        </p:spPr>
        <p:txBody>
          <a:bodyPr wrap="square" rtlCol="0">
            <a:spAutoFit/>
          </a:bodyPr>
          <a:lstStyle/>
          <a:p>
            <a:r>
              <a:rPr lang="bn-I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 পৃথিবীর দিবারাত্রির হ্রাস বৃদ্ধির প্রকৃত কারণ গুলো লিখে আনবে।</a:t>
            </a:r>
          </a:p>
          <a:p>
            <a:r>
              <a:rPr lang="bn-I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২। পৃথিবীর দিবারাত্রির হ্রাসবৃদ্ধিতে বছরের ০৪টি সময় ব্যাখ্যা কর।</a:t>
            </a:r>
            <a:endParaRPr lang="en-US" sz="4400" dirty="0">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52400"/>
            <a:ext cx="3848100" cy="2232957"/>
          </a:xfrm>
          <a:prstGeom prst="rect">
            <a:avLst/>
          </a:prstGeom>
        </p:spPr>
      </p:pic>
    </p:spTree>
    <p:extLst>
      <p:ext uri="{BB962C8B-B14F-4D97-AF65-F5344CB8AC3E}">
        <p14:creationId xmlns:p14="http://schemas.microsoft.com/office/powerpoint/2010/main" val="13945930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mph" presetSubtype="0" fill="hold" grpId="0" nodeType="clickEffect">
                                  <p:stCondLst>
                                    <p:cond delay="0"/>
                                  </p:stCondLst>
                                  <p:iterate type="lt">
                                    <p:tmPct val="4000"/>
                                  </p:iterate>
                                  <p:childTnLst>
                                    <p:set>
                                      <p:cBhvr override="childStyle">
                                        <p:cTn id="28" dur="500" fill="hold"/>
                                        <p:tgtEl>
                                          <p:spTgt spid="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CEBF5">
                <a:lumMod val="0"/>
              </a:srgbClr>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971800" y="152400"/>
            <a:ext cx="3352800" cy="1143000"/>
          </a:xfrm>
          <a:prstGeom prst="rect">
            <a:avLst/>
          </a:prstGeom>
          <a:solidFill>
            <a:srgbClr val="0033CC"/>
          </a:solidFill>
        </p:spPr>
        <p:txBody>
          <a:bodyPr wrap="square" rtlCol="0">
            <a:spAutoFit/>
          </a:bodyPr>
          <a:lstStyle/>
          <a:p>
            <a:endParaRPr lang="en-US" sz="4400" dirty="0">
              <a:latin typeface="NikoshBAN" pitchFamily="2" charset="0"/>
              <a:cs typeface="NikoshBAN" pitchFamily="2" charset="0"/>
            </a:endParaRPr>
          </a:p>
        </p:txBody>
      </p:sp>
      <p:sp>
        <p:nvSpPr>
          <p:cNvPr id="3" name="TextBox 2"/>
          <p:cNvSpPr txBox="1"/>
          <p:nvPr/>
        </p:nvSpPr>
        <p:spPr>
          <a:xfrm>
            <a:off x="3657600" y="152400"/>
            <a:ext cx="2895600" cy="1015663"/>
          </a:xfrm>
          <a:prstGeom prst="rect">
            <a:avLst/>
          </a:prstGeom>
          <a:noFill/>
        </p:spPr>
        <p:txBody>
          <a:bodyPr wrap="square" rtlCol="0">
            <a:spAutoFit/>
          </a:bodyPr>
          <a:lstStyle/>
          <a:p>
            <a:r>
              <a:rPr lang="bn-IN"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ধন্যবাদ</a:t>
            </a:r>
            <a:endParaRPr lang="en-US" sz="6000" dirty="0">
              <a:latin typeface="NikoshBAN" pitchFamily="2" charset="0"/>
              <a:cs typeface="NikoshBAN" pitchFamily="2" charset="0"/>
            </a:endParaRPr>
          </a:p>
        </p:txBody>
      </p:sp>
      <p:sp>
        <p:nvSpPr>
          <p:cNvPr id="4" name="TextBox 3"/>
          <p:cNvSpPr txBox="1"/>
          <p:nvPr/>
        </p:nvSpPr>
        <p:spPr>
          <a:xfrm>
            <a:off x="762000" y="1905000"/>
            <a:ext cx="7086600" cy="1200329"/>
          </a:xfrm>
          <a:prstGeom prst="rect">
            <a:avLst/>
          </a:prstGeom>
          <a:noFill/>
        </p:spPr>
        <p:txBody>
          <a:bodyPr wrap="square" rtlCol="0">
            <a:spAutoFit/>
          </a:bodyPr>
          <a:lstStyle/>
          <a:p>
            <a:endParaRPr lang="en-US" sz="7200" dirty="0">
              <a:latin typeface="NikoshBAN" pitchFamily="2" charset="0"/>
              <a:cs typeface="NikoshBAN"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57400" y="1447800"/>
            <a:ext cx="5410199" cy="5196640"/>
          </a:xfrm>
          <a:prstGeom prst="rect">
            <a:avLst/>
          </a:prstGeom>
        </p:spPr>
      </p:pic>
    </p:spTree>
    <p:extLst>
      <p:ext uri="{BB962C8B-B14F-4D97-AF65-F5344CB8AC3E}">
        <p14:creationId xmlns:p14="http://schemas.microsoft.com/office/powerpoint/2010/main" val="11334453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00400" y="228600"/>
            <a:ext cx="3657600" cy="1066800"/>
          </a:xfrm>
          <a:prstGeom prst="roundRect">
            <a:avLst>
              <a:gd name="adj" fmla="val 3000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5" name="TextBox 4"/>
          <p:cNvSpPr txBox="1"/>
          <p:nvPr/>
        </p:nvSpPr>
        <p:spPr>
          <a:xfrm>
            <a:off x="3276600" y="228600"/>
            <a:ext cx="3581400" cy="101566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6000" b="1" spc="150" dirty="0" err="1" smtClean="0">
                <a:ln w="11430"/>
                <a:solidFill>
                  <a:srgbClr val="F8F8F8"/>
                </a:solidFill>
                <a:effectLst>
                  <a:outerShdw blurRad="25400" algn="tl" rotWithShape="0">
                    <a:srgbClr val="000000">
                      <a:alpha val="43000"/>
                    </a:srgbClr>
                  </a:outerShdw>
                </a:effectLst>
                <a:latin typeface="NikoshBAN" pitchFamily="2" charset="0"/>
                <a:cs typeface="NikoshBAN" pitchFamily="2" charset="0"/>
              </a:rPr>
              <a:t>পরিচিতি</a:t>
            </a:r>
            <a:endParaRPr lang="en-US" sz="4800" b="1" spc="150" dirty="0">
              <a:ln w="11430"/>
              <a:solidFill>
                <a:srgbClr val="F8F8F8"/>
              </a:solidFill>
              <a:effectLst>
                <a:outerShdw blurRad="25400" algn="tl" rotWithShape="0">
                  <a:srgbClr val="000000">
                    <a:alpha val="43000"/>
                  </a:srgbClr>
                </a:outerShdw>
              </a:effectLst>
              <a:latin typeface="NikoshBAN" pitchFamily="2" charset="0"/>
              <a:cs typeface="NikoshBAN" pitchFamily="2" charset="0"/>
            </a:endParaRPr>
          </a:p>
        </p:txBody>
      </p:sp>
      <p:cxnSp>
        <p:nvCxnSpPr>
          <p:cNvPr id="7" name="Straight Arrow Connector 6"/>
          <p:cNvCxnSpPr/>
          <p:nvPr/>
        </p:nvCxnSpPr>
        <p:spPr>
          <a:xfrm>
            <a:off x="5029200" y="1600200"/>
            <a:ext cx="0" cy="5257800"/>
          </a:xfrm>
          <a:prstGeom prst="straightConnector1">
            <a:avLst/>
          </a:prstGeom>
          <a:ln w="76200">
            <a:headEnd type="diamond" w="med" len="med"/>
            <a:tailEnd type="diamond" w="med" len="med"/>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6927" y="2514600"/>
            <a:ext cx="5562600" cy="2308324"/>
          </a:xfrm>
          <a:prstGeom prst="rect">
            <a:avLst/>
          </a:prstGeom>
          <a:noFill/>
        </p:spPr>
        <p:txBody>
          <a:bodyPr wrap="square" rtlCol="0">
            <a:sp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হরিচাঁদ</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মন্ডল</a:t>
            </a: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সহকারী</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শিক্ষক</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গণিত</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ও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বিজ্ঞান</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a:t>
            </a:r>
          </a:p>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চর</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বড়বাড়ীয়া</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মাধ্যমিক</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বিদ্যালয়</a:t>
            </a: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চিতলমারী,বাগেরহাট</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a:t>
            </a:r>
            <a:endParaRPr lang="b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4" name="TextBox 13"/>
          <p:cNvSpPr txBox="1"/>
          <p:nvPr/>
        </p:nvSpPr>
        <p:spPr>
          <a:xfrm>
            <a:off x="5105400" y="2438400"/>
            <a:ext cx="4038600" cy="3046988"/>
          </a:xfrm>
          <a:prstGeom prst="rect">
            <a:avLst/>
          </a:prstGeom>
          <a:noFill/>
        </p:spPr>
        <p:txBody>
          <a:bodyPr wrap="square" rtlCol="0">
            <a:spAutoFit/>
          </a:bodyPr>
          <a:lstStyle/>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শ্রেণিঃ দশম</a:t>
            </a:r>
          </a:p>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বিষয়ঃ ভুগোল ও পরিবেশ</a:t>
            </a:r>
          </a:p>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অধ্যায়ঃ দ্বিতীয়</a:t>
            </a:r>
          </a:p>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পাঠঃ পৃথিবীর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বার্ষিক</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গতি</a:t>
            </a:r>
          </a:p>
          <a:p>
            <a:r>
              <a:rPr lang="bn-I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সময়ঃ ৫০ মিনিট</a:t>
            </a:r>
          </a:p>
          <a:p>
            <a:r>
              <a:rPr lang="bn-IN" sz="3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তারিখঃ </a:t>
            </a:r>
            <a:r>
              <a:rPr lang="bn-IN" sz="3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26</a:t>
            </a:r>
            <a:r>
              <a:rPr lang="bn-IN" sz="3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/12/২০১৯খ্রীঃ</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15" name="TextBox 14"/>
          <p:cNvSpPr txBox="1"/>
          <p:nvPr/>
        </p:nvSpPr>
        <p:spPr>
          <a:xfrm>
            <a:off x="457200" y="304800"/>
            <a:ext cx="25146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spTree>
    <p:extLst>
      <p:ext uri="{BB962C8B-B14F-4D97-AF65-F5344CB8AC3E}">
        <p14:creationId xmlns:p14="http://schemas.microsoft.com/office/powerpoint/2010/main" val="35717981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p:cTn id="29"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4">
                                            <p:txEl>
                                              <p:pRg st="0" end="0"/>
                                            </p:txEl>
                                          </p:spTgt>
                                        </p:tgtEl>
                                      </p:cBhvr>
                                    </p:animEffect>
                                  </p:childTnLst>
                                </p:cTn>
                              </p:par>
                              <p:par>
                                <p:cTn id="34" presetID="41" presetClass="entr" presetSubtype="0" fill="hold" nodeType="withEffect">
                                  <p:stCondLst>
                                    <p:cond delay="0"/>
                                  </p:stCondLst>
                                  <p:iterate type="lt">
                                    <p:tmPct val="10000"/>
                                  </p:iterate>
                                  <p:childTnLst>
                                    <p:set>
                                      <p:cBhvr>
                                        <p:cTn id="35" dur="1" fill="hold">
                                          <p:stCondLst>
                                            <p:cond delay="0"/>
                                          </p:stCondLst>
                                        </p:cTn>
                                        <p:tgtEl>
                                          <p:spTgt spid="14">
                                            <p:txEl>
                                              <p:pRg st="1" end="1"/>
                                            </p:txEl>
                                          </p:spTgt>
                                        </p:tgtEl>
                                        <p:attrNameLst>
                                          <p:attrName>style.visibility</p:attrName>
                                        </p:attrNameLst>
                                      </p:cBhvr>
                                      <p:to>
                                        <p:strVal val="visible"/>
                                      </p:to>
                                    </p:set>
                                    <p:anim calcmode="lin" valueType="num">
                                      <p:cBhvr>
                                        <p:cTn id="36" dur="500" fill="hold"/>
                                        <p:tgtEl>
                                          <p:spTgt spid="1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4">
                                            <p:txEl>
                                              <p:pRg st="1" end="1"/>
                                            </p:txEl>
                                          </p:spTgt>
                                        </p:tgtEl>
                                        <p:attrNameLst>
                                          <p:attrName>ppt_y</p:attrName>
                                        </p:attrNameLst>
                                      </p:cBhvr>
                                      <p:tavLst>
                                        <p:tav tm="0">
                                          <p:val>
                                            <p:strVal val="#ppt_y"/>
                                          </p:val>
                                        </p:tav>
                                        <p:tav tm="100000">
                                          <p:val>
                                            <p:strVal val="#ppt_y"/>
                                          </p:val>
                                        </p:tav>
                                      </p:tavLst>
                                    </p:anim>
                                    <p:anim calcmode="lin" valueType="num">
                                      <p:cBhvr>
                                        <p:cTn id="38" dur="500" fill="hold"/>
                                        <p:tgtEl>
                                          <p:spTgt spid="1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4">
                                            <p:txEl>
                                              <p:pRg st="1" end="1"/>
                                            </p:txEl>
                                          </p:spTgt>
                                        </p:tgtEl>
                                      </p:cBhvr>
                                    </p:animEffect>
                                  </p:childTnLst>
                                </p:cTn>
                              </p:par>
                              <p:par>
                                <p:cTn id="41" presetID="41" presetClass="entr" presetSubtype="0" fill="hold" nodeType="withEffect">
                                  <p:stCondLst>
                                    <p:cond delay="0"/>
                                  </p:stCondLst>
                                  <p:iterate type="lt">
                                    <p:tmPct val="10000"/>
                                  </p:iterate>
                                  <p:childTnLst>
                                    <p:set>
                                      <p:cBhvr>
                                        <p:cTn id="42" dur="1" fill="hold">
                                          <p:stCondLst>
                                            <p:cond delay="0"/>
                                          </p:stCondLst>
                                        </p:cTn>
                                        <p:tgtEl>
                                          <p:spTgt spid="14">
                                            <p:txEl>
                                              <p:pRg st="2" end="2"/>
                                            </p:txEl>
                                          </p:spTgt>
                                        </p:tgtEl>
                                        <p:attrNameLst>
                                          <p:attrName>style.visibility</p:attrName>
                                        </p:attrNameLst>
                                      </p:cBhvr>
                                      <p:to>
                                        <p:strVal val="visible"/>
                                      </p:to>
                                    </p:set>
                                    <p:anim calcmode="lin" valueType="num">
                                      <p:cBhvr>
                                        <p:cTn id="43" dur="500" fill="hold"/>
                                        <p:tgtEl>
                                          <p:spTgt spid="1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4">
                                            <p:txEl>
                                              <p:pRg st="2" end="2"/>
                                            </p:txEl>
                                          </p:spTgt>
                                        </p:tgtEl>
                                        <p:attrNameLst>
                                          <p:attrName>ppt_y</p:attrName>
                                        </p:attrNameLst>
                                      </p:cBhvr>
                                      <p:tavLst>
                                        <p:tav tm="0">
                                          <p:val>
                                            <p:strVal val="#ppt_y"/>
                                          </p:val>
                                        </p:tav>
                                        <p:tav tm="100000">
                                          <p:val>
                                            <p:strVal val="#ppt_y"/>
                                          </p:val>
                                        </p:tav>
                                      </p:tavLst>
                                    </p:anim>
                                    <p:anim calcmode="lin" valueType="num">
                                      <p:cBhvr>
                                        <p:cTn id="45" dur="500" fill="hold"/>
                                        <p:tgtEl>
                                          <p:spTgt spid="1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4">
                                            <p:txEl>
                                              <p:pRg st="2" end="2"/>
                                            </p:txEl>
                                          </p:spTgt>
                                        </p:tgtEl>
                                      </p:cBhvr>
                                    </p:animEffect>
                                  </p:childTnLst>
                                </p:cTn>
                              </p:par>
                              <p:par>
                                <p:cTn id="48" presetID="41" presetClass="entr" presetSubtype="0" fill="hold" nodeType="withEffect">
                                  <p:stCondLst>
                                    <p:cond delay="0"/>
                                  </p:stCondLst>
                                  <p:iterate type="lt">
                                    <p:tmPct val="10000"/>
                                  </p:iterate>
                                  <p:childTnLst>
                                    <p:set>
                                      <p:cBhvr>
                                        <p:cTn id="49" dur="1" fill="hold">
                                          <p:stCondLst>
                                            <p:cond delay="0"/>
                                          </p:stCondLst>
                                        </p:cTn>
                                        <p:tgtEl>
                                          <p:spTgt spid="14">
                                            <p:txEl>
                                              <p:pRg st="3" end="3"/>
                                            </p:txEl>
                                          </p:spTgt>
                                        </p:tgtEl>
                                        <p:attrNameLst>
                                          <p:attrName>style.visibility</p:attrName>
                                        </p:attrNameLst>
                                      </p:cBhvr>
                                      <p:to>
                                        <p:strVal val="visible"/>
                                      </p:to>
                                    </p:set>
                                    <p:anim calcmode="lin" valueType="num">
                                      <p:cBhvr>
                                        <p:cTn id="50" dur="500" fill="hold"/>
                                        <p:tgtEl>
                                          <p:spTgt spid="1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4">
                                            <p:txEl>
                                              <p:pRg st="3" end="3"/>
                                            </p:txEl>
                                          </p:spTgt>
                                        </p:tgtEl>
                                        <p:attrNameLst>
                                          <p:attrName>ppt_y</p:attrName>
                                        </p:attrNameLst>
                                      </p:cBhvr>
                                      <p:tavLst>
                                        <p:tav tm="0">
                                          <p:val>
                                            <p:strVal val="#ppt_y"/>
                                          </p:val>
                                        </p:tav>
                                        <p:tav tm="100000">
                                          <p:val>
                                            <p:strVal val="#ppt_y"/>
                                          </p:val>
                                        </p:tav>
                                      </p:tavLst>
                                    </p:anim>
                                    <p:anim calcmode="lin" valueType="num">
                                      <p:cBhvr>
                                        <p:cTn id="52" dur="500" fill="hold"/>
                                        <p:tgtEl>
                                          <p:spTgt spid="1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4">
                                            <p:txEl>
                                              <p:pRg st="3" end="3"/>
                                            </p:txEl>
                                          </p:spTgt>
                                        </p:tgtEl>
                                      </p:cBhvr>
                                    </p:animEffect>
                                  </p:childTnLst>
                                </p:cTn>
                              </p:par>
                              <p:par>
                                <p:cTn id="55" presetID="41" presetClass="entr" presetSubtype="0" fill="hold" nodeType="withEffect">
                                  <p:stCondLst>
                                    <p:cond delay="0"/>
                                  </p:stCondLst>
                                  <p:iterate type="lt">
                                    <p:tmPct val="10000"/>
                                  </p:iterate>
                                  <p:childTnLst>
                                    <p:set>
                                      <p:cBhvr>
                                        <p:cTn id="56" dur="1" fill="hold">
                                          <p:stCondLst>
                                            <p:cond delay="0"/>
                                          </p:stCondLst>
                                        </p:cTn>
                                        <p:tgtEl>
                                          <p:spTgt spid="14">
                                            <p:txEl>
                                              <p:pRg st="4" end="4"/>
                                            </p:txEl>
                                          </p:spTgt>
                                        </p:tgtEl>
                                        <p:attrNameLst>
                                          <p:attrName>style.visibility</p:attrName>
                                        </p:attrNameLst>
                                      </p:cBhvr>
                                      <p:to>
                                        <p:strVal val="visible"/>
                                      </p:to>
                                    </p:set>
                                    <p:anim calcmode="lin" valueType="num">
                                      <p:cBhvr>
                                        <p:cTn id="57" dur="500" fill="hold"/>
                                        <p:tgtEl>
                                          <p:spTgt spid="1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4">
                                            <p:txEl>
                                              <p:pRg st="4" end="4"/>
                                            </p:txEl>
                                          </p:spTgt>
                                        </p:tgtEl>
                                        <p:attrNameLst>
                                          <p:attrName>ppt_y</p:attrName>
                                        </p:attrNameLst>
                                      </p:cBhvr>
                                      <p:tavLst>
                                        <p:tav tm="0">
                                          <p:val>
                                            <p:strVal val="#ppt_y"/>
                                          </p:val>
                                        </p:tav>
                                        <p:tav tm="100000">
                                          <p:val>
                                            <p:strVal val="#ppt_y"/>
                                          </p:val>
                                        </p:tav>
                                      </p:tavLst>
                                    </p:anim>
                                    <p:anim calcmode="lin" valueType="num">
                                      <p:cBhvr>
                                        <p:cTn id="59" dur="500" fill="hold"/>
                                        <p:tgtEl>
                                          <p:spTgt spid="1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4">
                                            <p:txEl>
                                              <p:pRg st="4" end="4"/>
                                            </p:txEl>
                                          </p:spTgt>
                                        </p:tgtEl>
                                      </p:cBhvr>
                                    </p:animEffect>
                                  </p:childTnLst>
                                </p:cTn>
                              </p:par>
                              <p:par>
                                <p:cTn id="62" presetID="41" presetClass="entr" presetSubtype="0" fill="hold" nodeType="withEffect">
                                  <p:stCondLst>
                                    <p:cond delay="0"/>
                                  </p:stCondLst>
                                  <p:iterate type="lt">
                                    <p:tmPct val="10000"/>
                                  </p:iterate>
                                  <p:childTnLst>
                                    <p:set>
                                      <p:cBhvr>
                                        <p:cTn id="63" dur="1" fill="hold">
                                          <p:stCondLst>
                                            <p:cond delay="0"/>
                                          </p:stCondLst>
                                        </p:cTn>
                                        <p:tgtEl>
                                          <p:spTgt spid="14">
                                            <p:txEl>
                                              <p:pRg st="5" end="5"/>
                                            </p:txEl>
                                          </p:spTgt>
                                        </p:tgtEl>
                                        <p:attrNameLst>
                                          <p:attrName>style.visibility</p:attrName>
                                        </p:attrNameLst>
                                      </p:cBhvr>
                                      <p:to>
                                        <p:strVal val="visible"/>
                                      </p:to>
                                    </p:set>
                                    <p:anim calcmode="lin" valueType="num">
                                      <p:cBhvr>
                                        <p:cTn id="64" dur="500" fill="hold"/>
                                        <p:tgtEl>
                                          <p:spTgt spid="1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4">
                                            <p:txEl>
                                              <p:pRg st="5" end="5"/>
                                            </p:txEl>
                                          </p:spTgt>
                                        </p:tgtEl>
                                        <p:attrNameLst>
                                          <p:attrName>ppt_y</p:attrName>
                                        </p:attrNameLst>
                                      </p:cBhvr>
                                      <p:tavLst>
                                        <p:tav tm="0">
                                          <p:val>
                                            <p:strVal val="#ppt_y"/>
                                          </p:val>
                                        </p:tav>
                                        <p:tav tm="100000">
                                          <p:val>
                                            <p:strVal val="#ppt_y"/>
                                          </p:val>
                                        </p:tav>
                                      </p:tavLst>
                                    </p:anim>
                                    <p:anim calcmode="lin" valueType="num">
                                      <p:cBhvr>
                                        <p:cTn id="66" dur="500" fill="hold"/>
                                        <p:tgtEl>
                                          <p:spTgt spid="1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762000"/>
            <a:ext cx="5562600" cy="369332"/>
          </a:xfrm>
          <a:prstGeom prst="rect">
            <a:avLst/>
          </a:prstGeom>
          <a:noFill/>
        </p:spPr>
        <p:txBody>
          <a:bodyPr wrap="square" rtlCol="0">
            <a:spAutoFit/>
          </a:bodyPr>
          <a:lstStyle/>
          <a:p>
            <a:endParaRPr lang="en-US" dirty="0"/>
          </a:p>
        </p:txBody>
      </p:sp>
      <p:sp>
        <p:nvSpPr>
          <p:cNvPr id="3" name="TextBox 2"/>
          <p:cNvSpPr txBox="1"/>
          <p:nvPr/>
        </p:nvSpPr>
        <p:spPr>
          <a:xfrm>
            <a:off x="1600200" y="0"/>
            <a:ext cx="7557655" cy="707886"/>
          </a:xfrm>
          <a:prstGeom prst="rect">
            <a:avLst/>
          </a:prstGeom>
          <a:noFill/>
        </p:spPr>
        <p:txBody>
          <a:bodyPr wrap="square" rtlCol="0">
            <a:spAutoFit/>
          </a:bodyPr>
          <a:lstStyle/>
          <a:p>
            <a:r>
              <a:rPr lang="en-US" sz="4000" b="1" dirty="0" err="1">
                <a:solidFill>
                  <a:srgbClr val="00B050"/>
                </a:solidFill>
                <a:latin typeface="NikoshBAN" panose="02000000000000000000" pitchFamily="2" charset="0"/>
                <a:cs typeface="NikoshBAN" panose="02000000000000000000" pitchFamily="2" charset="0"/>
              </a:rPr>
              <a:t>চিত্র</a:t>
            </a:r>
            <a:r>
              <a:rPr lang="en-US" sz="4000" b="1" dirty="0">
                <a:solidFill>
                  <a:srgbClr val="00B050"/>
                </a:solidFill>
                <a:latin typeface="NikoshBAN" panose="02000000000000000000" pitchFamily="2" charset="0"/>
                <a:cs typeface="NikoshBAN" panose="02000000000000000000" pitchFamily="2" charset="0"/>
              </a:rPr>
              <a:t> </a:t>
            </a:r>
            <a:r>
              <a:rPr lang="en-US" sz="4000" b="1" dirty="0" err="1">
                <a:solidFill>
                  <a:srgbClr val="00B050"/>
                </a:solidFill>
                <a:latin typeface="NikoshBAN" panose="02000000000000000000" pitchFamily="2" charset="0"/>
                <a:cs typeface="NikoshBAN" panose="02000000000000000000" pitchFamily="2" charset="0"/>
              </a:rPr>
              <a:t>দেখে</a:t>
            </a:r>
            <a:r>
              <a:rPr lang="en-US" sz="4000" b="1" dirty="0">
                <a:solidFill>
                  <a:srgbClr val="00B050"/>
                </a:solidFill>
                <a:latin typeface="NikoshBAN" panose="02000000000000000000" pitchFamily="2" charset="0"/>
                <a:cs typeface="NikoshBAN" panose="02000000000000000000" pitchFamily="2" charset="0"/>
              </a:rPr>
              <a:t> </a:t>
            </a:r>
            <a:r>
              <a:rPr lang="en-US" sz="4000" b="1" dirty="0" err="1">
                <a:solidFill>
                  <a:srgbClr val="00B050"/>
                </a:solidFill>
                <a:latin typeface="NikoshBAN" panose="02000000000000000000" pitchFamily="2" charset="0"/>
                <a:cs typeface="NikoshBAN" panose="02000000000000000000" pitchFamily="2" charset="0"/>
              </a:rPr>
              <a:t>তোমরা</a:t>
            </a:r>
            <a:r>
              <a:rPr lang="en-US" sz="4000" b="1" dirty="0">
                <a:solidFill>
                  <a:srgbClr val="00B050"/>
                </a:solidFill>
                <a:latin typeface="NikoshBAN" panose="02000000000000000000" pitchFamily="2" charset="0"/>
                <a:cs typeface="NikoshBAN" panose="02000000000000000000" pitchFamily="2" charset="0"/>
              </a:rPr>
              <a:t> </a:t>
            </a:r>
            <a:r>
              <a:rPr lang="en-US" sz="4000" b="1" dirty="0" err="1">
                <a:solidFill>
                  <a:srgbClr val="00B050"/>
                </a:solidFill>
                <a:latin typeface="NikoshBAN" panose="02000000000000000000" pitchFamily="2" charset="0"/>
                <a:cs typeface="NikoshBAN" panose="02000000000000000000" pitchFamily="2" charset="0"/>
              </a:rPr>
              <a:t>কী</a:t>
            </a:r>
            <a:r>
              <a:rPr lang="en-US" sz="4000" b="1" dirty="0">
                <a:solidFill>
                  <a:srgbClr val="00B050"/>
                </a:solidFill>
                <a:latin typeface="NikoshBAN" panose="02000000000000000000" pitchFamily="2" charset="0"/>
                <a:cs typeface="NikoshBAN" panose="02000000000000000000" pitchFamily="2" charset="0"/>
              </a:rPr>
              <a:t> </a:t>
            </a:r>
            <a:r>
              <a:rPr lang="en-US" sz="4000" b="1" dirty="0" err="1">
                <a:solidFill>
                  <a:srgbClr val="00B050"/>
                </a:solidFill>
                <a:latin typeface="NikoshBAN" panose="02000000000000000000" pitchFamily="2" charset="0"/>
                <a:cs typeface="NikoshBAN" panose="02000000000000000000" pitchFamily="2" charset="0"/>
              </a:rPr>
              <a:t>বুঝতে</a:t>
            </a:r>
            <a:r>
              <a:rPr lang="en-US" sz="4000" b="1" dirty="0">
                <a:solidFill>
                  <a:srgbClr val="00B050"/>
                </a:solidFill>
                <a:latin typeface="NikoshBAN" panose="02000000000000000000" pitchFamily="2" charset="0"/>
                <a:cs typeface="NikoshBAN" panose="02000000000000000000" pitchFamily="2" charset="0"/>
              </a:rPr>
              <a:t> </a:t>
            </a:r>
            <a:r>
              <a:rPr lang="en-US" sz="4000" b="1" dirty="0" err="1">
                <a:solidFill>
                  <a:srgbClr val="00B050"/>
                </a:solidFill>
                <a:latin typeface="NikoshBAN" panose="02000000000000000000" pitchFamily="2" charset="0"/>
                <a:cs typeface="NikoshBAN" panose="02000000000000000000" pitchFamily="2" charset="0"/>
              </a:rPr>
              <a:t>পারছ</a:t>
            </a:r>
            <a:r>
              <a:rPr lang="en-US" sz="4000" b="1" dirty="0">
                <a:solidFill>
                  <a:srgbClr val="00B050"/>
                </a:solidFill>
                <a:latin typeface="NikoshBAN" panose="02000000000000000000" pitchFamily="2" charset="0"/>
                <a:cs typeface="NikoshBAN" panose="02000000000000000000" pitchFamily="2" charset="0"/>
              </a:rPr>
              <a:t> ? </a:t>
            </a:r>
            <a:endParaRPr lang="en-US" sz="4000" dirty="0"/>
          </a:p>
        </p:txBody>
      </p:sp>
      <p:sp>
        <p:nvSpPr>
          <p:cNvPr id="4" name="TextBox 3"/>
          <p:cNvSpPr txBox="1"/>
          <p:nvPr/>
        </p:nvSpPr>
        <p:spPr>
          <a:xfrm>
            <a:off x="914400" y="1371600"/>
            <a:ext cx="6248400" cy="584775"/>
          </a:xfrm>
          <a:prstGeom prst="rect">
            <a:avLst/>
          </a:prstGeom>
          <a:noFill/>
        </p:spPr>
        <p:txBody>
          <a:bodyPr wrap="square" rtlCol="0">
            <a:spAutoFit/>
          </a:bodyPr>
          <a:lstStyle/>
          <a:p>
            <a:pPr algn="ctr"/>
            <a:endParaRPr lang="en-US" sz="3200" dirty="0">
              <a:latin typeface="NikoshBAN" pitchFamily="2" charset="0"/>
              <a:cs typeface="NikoshBAN" pitchFamily="2" charset="0"/>
            </a:endParaRPr>
          </a:p>
        </p:txBody>
      </p:sp>
      <p:pic>
        <p:nvPicPr>
          <p:cNvPr id="1026" name="Picture 2" descr="C:\Users\HP\Desktop\12_The Seas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5455" y="838200"/>
            <a:ext cx="3948545" cy="29614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1447800"/>
            <a:ext cx="3352800" cy="584775"/>
          </a:xfrm>
          <a:prstGeom prst="rect">
            <a:avLst/>
          </a:prstGeom>
          <a:noFill/>
        </p:spPr>
        <p:txBody>
          <a:bodyPr wrap="square" rtlCol="0">
            <a:spAutoFit/>
          </a:bodyPr>
          <a:lstStyle/>
          <a:p>
            <a:pPr algn="ctr"/>
            <a:endParaRPr lang="en-US" sz="3200" dirty="0">
              <a:latin typeface="NikoshBAN" pitchFamily="2" charset="0"/>
              <a:cs typeface="NikoshBAN" pitchFamily="2" charset="0"/>
            </a:endParaRPr>
          </a:p>
        </p:txBody>
      </p:sp>
      <p:pic>
        <p:nvPicPr>
          <p:cNvPr id="1027" name="Picture 3" descr="C:\Users\HP\Desktop\ঋতু-পরিবর্তন.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4374504" cy="26793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95400" y="4114800"/>
            <a:ext cx="4876800" cy="369332"/>
          </a:xfrm>
          <a:prstGeom prst="rect">
            <a:avLst/>
          </a:prstGeom>
          <a:noFill/>
        </p:spPr>
        <p:txBody>
          <a:bodyPr wrap="square" rtlCol="0">
            <a:spAutoFit/>
          </a:bodyPr>
          <a:lstStyle/>
          <a:p>
            <a:pPr algn="ctr"/>
            <a:endParaRPr lang="en-US" dirty="0">
              <a:latin typeface="NikoshBAN" pitchFamily="2" charset="0"/>
              <a:cs typeface="NikoshBAN" pitchFamily="2" charset="0"/>
            </a:endParaRPr>
          </a:p>
        </p:txBody>
      </p:sp>
      <p:pic>
        <p:nvPicPr>
          <p:cNvPr id="1028" name="Picture 4" descr="C:\Users\HP\Desktop\seasons_mai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76116"/>
            <a:ext cx="4648200" cy="28818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38800" y="4343400"/>
            <a:ext cx="32004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pic>
        <p:nvPicPr>
          <p:cNvPr id="2050" name="Picture 2" descr="C:\Users\HP\Desktop\geography-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962400"/>
            <a:ext cx="3709246"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858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1000" fill="hold"/>
                                        <p:tgtEl>
                                          <p:spTgt spid="1027"/>
                                        </p:tgtEl>
                                        <p:attrNameLst>
                                          <p:attrName>ppt_w</p:attrName>
                                        </p:attrNameLst>
                                      </p:cBhvr>
                                      <p:tavLst>
                                        <p:tav tm="0">
                                          <p:val>
                                            <p:fltVal val="0"/>
                                          </p:val>
                                        </p:tav>
                                        <p:tav tm="100000">
                                          <p:val>
                                            <p:strVal val="#ppt_w"/>
                                          </p:val>
                                        </p:tav>
                                      </p:tavLst>
                                    </p:anim>
                                    <p:anim calcmode="lin" valueType="num">
                                      <p:cBhvr>
                                        <p:cTn id="16" dur="1000" fill="hold"/>
                                        <p:tgtEl>
                                          <p:spTgt spid="1027"/>
                                        </p:tgtEl>
                                        <p:attrNameLst>
                                          <p:attrName>ppt_h</p:attrName>
                                        </p:attrNameLst>
                                      </p:cBhvr>
                                      <p:tavLst>
                                        <p:tav tm="0">
                                          <p:val>
                                            <p:fltVal val="0"/>
                                          </p:val>
                                        </p:tav>
                                        <p:tav tm="100000">
                                          <p:val>
                                            <p:strVal val="#ppt_h"/>
                                          </p:val>
                                        </p:tav>
                                      </p:tavLst>
                                    </p:anim>
                                    <p:anim calcmode="lin" valueType="num">
                                      <p:cBhvr>
                                        <p:cTn id="17" dur="1000" fill="hold"/>
                                        <p:tgtEl>
                                          <p:spTgt spid="1027"/>
                                        </p:tgtEl>
                                        <p:attrNameLst>
                                          <p:attrName>style.rotation</p:attrName>
                                        </p:attrNameLst>
                                      </p:cBhvr>
                                      <p:tavLst>
                                        <p:tav tm="0">
                                          <p:val>
                                            <p:fltVal val="90"/>
                                          </p:val>
                                        </p:tav>
                                        <p:tav tm="100000">
                                          <p:val>
                                            <p:fltVal val="0"/>
                                          </p:val>
                                        </p:tav>
                                      </p:tavLst>
                                    </p:anim>
                                    <p:animEffect transition="in" filter="fade">
                                      <p:cBhvr>
                                        <p:cTn id="18" dur="10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900" decel="100000" fill="hold"/>
                                        <p:tgtEl>
                                          <p:spTgt spid="102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p:cTn id="31"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34" dur="1000" fill="hold"/>
                                        <p:tgtEl>
                                          <p:spTgt spid="102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wheel(1)">
                                      <p:cBhvr>
                                        <p:cTn id="4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04800"/>
            <a:ext cx="5638800" cy="769441"/>
          </a:xfrm>
          <a:prstGeom prst="rect">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I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আজকের পাঠ</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3" name="TextBox 2"/>
          <p:cNvSpPr txBox="1"/>
          <p:nvPr/>
        </p:nvSpPr>
        <p:spPr>
          <a:xfrm>
            <a:off x="1447800" y="1905000"/>
            <a:ext cx="5410200" cy="1015663"/>
          </a:xfrm>
          <a:prstGeom prst="rect">
            <a:avLst/>
          </a:prstGeom>
          <a:noFill/>
        </p:spPr>
        <p:txBody>
          <a:bodyPr wrap="square" rtlCol="0">
            <a:spAutoFit/>
          </a:bodyPr>
          <a:lstStyle/>
          <a:p>
            <a:pPr algn="ctr"/>
            <a:r>
              <a:rPr lang="bn-IN"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পৃথিবীর বার্ষিক গতি </a:t>
            </a:r>
            <a:endPar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Tree>
    <p:extLst>
      <p:ext uri="{BB962C8B-B14F-4D97-AF65-F5344CB8AC3E}">
        <p14:creationId xmlns:p14="http://schemas.microsoft.com/office/powerpoint/2010/main" val="36858844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by="(-#ppt_w*2)" calcmode="lin" valueType="num">
                                      <p:cBhvr rctx="PPT">
                                        <p:cTn id="16" dur="500" autoRev="1" fill="hold">
                                          <p:stCondLst>
                                            <p:cond delay="0"/>
                                          </p:stCondLst>
                                        </p:cTn>
                                        <p:tgtEl>
                                          <p:spTgt spid="3"/>
                                        </p:tgtEl>
                                        <p:attrNameLst>
                                          <p:attrName>ppt_w</p:attrName>
                                        </p:attrNameLst>
                                      </p:cBhvr>
                                    </p:anim>
                                    <p:anim by="(#ppt_w*0.50)" calcmode="lin" valueType="num">
                                      <p:cBhvr>
                                        <p:cTn id="17" dur="500" decel="50000" autoRev="1" fill="hold">
                                          <p:stCondLst>
                                            <p:cond delay="0"/>
                                          </p:stCondLst>
                                        </p:cTn>
                                        <p:tgtEl>
                                          <p:spTgt spid="3"/>
                                        </p:tgtEl>
                                        <p:attrNameLst>
                                          <p:attrName>ppt_x</p:attrName>
                                        </p:attrNameLst>
                                      </p:cBhvr>
                                    </p:anim>
                                    <p:anim from="(-#ppt_h/2)" to="(#ppt_y)" calcmode="lin" valueType="num">
                                      <p:cBhvr>
                                        <p:cTn id="18" dur="1000" fill="hold">
                                          <p:stCondLst>
                                            <p:cond delay="0"/>
                                          </p:stCondLst>
                                        </p:cTn>
                                        <p:tgtEl>
                                          <p:spTgt spid="3"/>
                                        </p:tgtEl>
                                        <p:attrNameLst>
                                          <p:attrName>ppt_y</p:attrName>
                                        </p:attrNameLst>
                                      </p:cBhvr>
                                    </p:anim>
                                    <p:animRot by="21600000">
                                      <p:cBhvr>
                                        <p:cTn id="19"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52400"/>
            <a:ext cx="3200400" cy="990600"/>
          </a:xfrm>
          <a:prstGeom prst="rect">
            <a:avLst/>
          </a:prstGeom>
          <a:solidFill>
            <a:srgbClr val="FFFF00"/>
          </a:solidFill>
        </p:spPr>
        <p:txBody>
          <a:bodyPr wrap="square" rtlCol="0">
            <a:spAutoFit/>
          </a:bodyPr>
          <a:lstStyle/>
          <a:p>
            <a:pPr algn="ctr"/>
            <a:endParaRPr lang="en-US" sz="6600" dirty="0">
              <a:latin typeface="NikoshBAN" pitchFamily="2" charset="0"/>
              <a:cs typeface="NikoshBAN" pitchFamily="2" charset="0"/>
            </a:endParaRPr>
          </a:p>
        </p:txBody>
      </p:sp>
      <p:sp>
        <p:nvSpPr>
          <p:cNvPr id="3" name="TextBox 2"/>
          <p:cNvSpPr txBox="1"/>
          <p:nvPr/>
        </p:nvSpPr>
        <p:spPr>
          <a:xfrm>
            <a:off x="3200400" y="-457200"/>
            <a:ext cx="2209800" cy="1538883"/>
          </a:xfrm>
          <a:prstGeom prst="rect">
            <a:avLst/>
          </a:prstGeom>
          <a:noFill/>
        </p:spPr>
        <p:txBody>
          <a:bodyPr wrap="square" rtlCol="0">
            <a:spAutoFit/>
          </a:bodyPr>
          <a:lstStyle/>
          <a:p>
            <a:pPr algn="ctr"/>
            <a:r>
              <a:rPr lang="bn-IN" sz="4000" dirty="0" smtClean="0">
                <a:latin typeface="NikoshBAN" pitchFamily="2" charset="0"/>
                <a:cs typeface="NikoshBAN" pitchFamily="2" charset="0"/>
              </a:rPr>
              <a:t>      </a:t>
            </a:r>
            <a:r>
              <a:rPr lang="bn-IN" sz="5400" dirty="0" smtClean="0">
                <a:latin typeface="NikoshBAN" pitchFamily="2" charset="0"/>
                <a:cs typeface="NikoshBAN" pitchFamily="2" charset="0"/>
              </a:rPr>
              <a:t>শিখণফল</a:t>
            </a:r>
            <a:endParaRPr lang="en-US" sz="4000" dirty="0">
              <a:latin typeface="NikoshBAN" pitchFamily="2" charset="0"/>
              <a:cs typeface="NikoshBAN" pitchFamily="2" charset="0"/>
            </a:endParaRPr>
          </a:p>
        </p:txBody>
      </p:sp>
      <p:sp>
        <p:nvSpPr>
          <p:cNvPr id="4" name="TextBox 3"/>
          <p:cNvSpPr txBox="1"/>
          <p:nvPr/>
        </p:nvSpPr>
        <p:spPr>
          <a:xfrm>
            <a:off x="228600" y="1219200"/>
            <a:ext cx="8686800" cy="4800600"/>
          </a:xfrm>
          <a:prstGeom prst="rect">
            <a:avLst/>
          </a:prstGeom>
          <a:solidFill>
            <a:srgbClr val="0033CC"/>
          </a:solidFill>
        </p:spPr>
        <p:txBody>
          <a:bodyPr wrap="square" rtlCol="0">
            <a:spAutoFit/>
          </a:bodyPr>
          <a:lstStyle/>
          <a:p>
            <a:endParaRPr lang="en-US" sz="3200" dirty="0">
              <a:latin typeface="NikoshBAN" pitchFamily="2" charset="0"/>
              <a:cs typeface="NikoshBAN" pitchFamily="2" charset="0"/>
            </a:endParaRPr>
          </a:p>
        </p:txBody>
      </p:sp>
      <p:sp>
        <p:nvSpPr>
          <p:cNvPr id="5" name="TextBox 4"/>
          <p:cNvSpPr txBox="1"/>
          <p:nvPr/>
        </p:nvSpPr>
        <p:spPr>
          <a:xfrm>
            <a:off x="228600" y="1447800"/>
            <a:ext cx="9601200" cy="4524315"/>
          </a:xfrm>
          <a:prstGeom prst="rect">
            <a:avLst/>
          </a:prstGeom>
          <a:noFill/>
        </p:spPr>
        <p:txBody>
          <a:bodyPr wrap="square" rtlCol="0">
            <a:spAutoFit/>
          </a:bodyPr>
          <a:lstStyle/>
          <a:p>
            <a:pPr>
              <a:lnSpc>
                <a:spcPct val="150000"/>
              </a:lnSpc>
            </a:pPr>
            <a:r>
              <a:rPr lang="bn-IN" sz="4800" dirty="0" smtClean="0">
                <a:solidFill>
                  <a:srgbClr val="FFFF00"/>
                </a:solidFill>
                <a:latin typeface="NikoshBAN" pitchFamily="2" charset="0"/>
                <a:cs typeface="NikoshBAN" pitchFamily="2" charset="0"/>
              </a:rPr>
              <a:t>১। বার্ষিক গতির সংজ্ঞা দিতে পারবে।</a:t>
            </a:r>
          </a:p>
          <a:p>
            <a:pPr>
              <a:lnSpc>
                <a:spcPct val="150000"/>
              </a:lnSpc>
            </a:pPr>
            <a:r>
              <a:rPr lang="bn-IN" sz="4800" dirty="0" smtClean="0">
                <a:solidFill>
                  <a:schemeClr val="bg1"/>
                </a:solidFill>
                <a:latin typeface="NikoshBAN" pitchFamily="2" charset="0"/>
                <a:cs typeface="NikoshBAN" pitchFamily="2" charset="0"/>
              </a:rPr>
              <a:t>২। বার্ষিক গতির ব্যাখ্যা করতে পারবে।</a:t>
            </a:r>
          </a:p>
          <a:p>
            <a:pPr>
              <a:lnSpc>
                <a:spcPct val="150000"/>
              </a:lnSpc>
            </a:pPr>
            <a:r>
              <a:rPr lang="bn-IN" sz="4800" dirty="0" smtClean="0">
                <a:solidFill>
                  <a:srgbClr val="FFC000"/>
                </a:solidFill>
                <a:latin typeface="NikoshBAN" pitchFamily="2" charset="0"/>
                <a:cs typeface="NikoshBAN" pitchFamily="2" charset="0"/>
              </a:rPr>
              <a:t>৩। বার্ষিক গতির ফলাফল বর্ণনা করতে পারবে।</a:t>
            </a:r>
          </a:p>
          <a:p>
            <a:pPr>
              <a:lnSpc>
                <a:spcPct val="150000"/>
              </a:lnSpc>
            </a:pPr>
            <a:r>
              <a:rPr lang="bn-IN" sz="4800" dirty="0" smtClean="0">
                <a:solidFill>
                  <a:srgbClr val="00FF99"/>
                </a:solidFill>
                <a:latin typeface="NikoshBAN" pitchFamily="2" charset="0"/>
                <a:cs typeface="NikoshBAN" pitchFamily="2" charset="0"/>
              </a:rPr>
              <a:t>৪। বার্ষিক গতির প্রমাণ দিতে পারবে।</a:t>
            </a:r>
            <a:endParaRPr lang="en-US" sz="4800" dirty="0">
              <a:solidFill>
                <a:srgbClr val="00FF99"/>
              </a:solidFill>
              <a:latin typeface="NikoshBAN" pitchFamily="2" charset="0"/>
              <a:cs typeface="NikoshBAN" pitchFamily="2" charset="0"/>
            </a:endParaRPr>
          </a:p>
        </p:txBody>
      </p:sp>
    </p:spTree>
    <p:extLst>
      <p:ext uri="{BB962C8B-B14F-4D97-AF65-F5344CB8AC3E}">
        <p14:creationId xmlns:p14="http://schemas.microsoft.com/office/powerpoint/2010/main" val="41661315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5"/>
                                        </p:tgtEl>
                                        <p:attrNameLst>
                                          <p:attrName>style.visibility</p:attrName>
                                        </p:attrNameLst>
                                      </p:cBhvr>
                                      <p:to>
                                        <p:strVal val="visible"/>
                                      </p:to>
                                    </p:set>
                                    <p:anim by="(-#ppt_w*2)" calcmode="lin" valueType="num">
                                      <p:cBhvr rctx="PPT">
                                        <p:cTn id="30" dur="250" autoRev="1" fill="hold">
                                          <p:stCondLst>
                                            <p:cond delay="0"/>
                                          </p:stCondLst>
                                        </p:cTn>
                                        <p:tgtEl>
                                          <p:spTgt spid="5"/>
                                        </p:tgtEl>
                                        <p:attrNameLst>
                                          <p:attrName>ppt_w</p:attrName>
                                        </p:attrNameLst>
                                      </p:cBhvr>
                                    </p:anim>
                                    <p:anim by="(#ppt_w*0.50)" calcmode="lin" valueType="num">
                                      <p:cBhvr>
                                        <p:cTn id="31" dur="250" decel="50000" autoRev="1" fill="hold">
                                          <p:stCondLst>
                                            <p:cond delay="0"/>
                                          </p:stCondLst>
                                        </p:cTn>
                                        <p:tgtEl>
                                          <p:spTgt spid="5"/>
                                        </p:tgtEl>
                                        <p:attrNameLst>
                                          <p:attrName>ppt_x</p:attrName>
                                        </p:attrNameLst>
                                      </p:cBhvr>
                                    </p:anim>
                                    <p:anim from="(-#ppt_h/2)" to="(#ppt_y)" calcmode="lin" valueType="num">
                                      <p:cBhvr>
                                        <p:cTn id="32" dur="500" fill="hold">
                                          <p:stCondLst>
                                            <p:cond delay="0"/>
                                          </p:stCondLst>
                                        </p:cTn>
                                        <p:tgtEl>
                                          <p:spTgt spid="5"/>
                                        </p:tgtEl>
                                        <p:attrNameLst>
                                          <p:attrName>ppt_y</p:attrName>
                                        </p:attrNameLst>
                                      </p:cBhvr>
                                    </p:anim>
                                    <p:animRot by="21600000">
                                      <p:cBhvr>
                                        <p:cTn id="33"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364" y="1524000"/>
            <a:ext cx="8763000" cy="5162208"/>
          </a:xfrm>
          <a:prstGeom prst="rect">
            <a:avLst/>
          </a:prstGeom>
          <a:solidFill>
            <a:srgbClr val="FFFF00"/>
          </a:solidFill>
        </p:spPr>
        <p:txBody>
          <a:bodyPr wrap="square" rtlCol="0">
            <a:spAutoFit/>
          </a:bodyPr>
          <a:lstStyle/>
          <a:p>
            <a:pPr>
              <a:lnSpc>
                <a:spcPct val="150000"/>
              </a:lnSpc>
            </a:pPr>
            <a:r>
              <a:rPr lang="bn-IN" sz="4400" dirty="0" smtClean="0">
                <a:latin typeface="NikoshBAN" pitchFamily="2" charset="0"/>
                <a:cs typeface="NikoshBAN" pitchFamily="2" charset="0"/>
              </a:rPr>
              <a:t>সূর্যের মহাকর্ষ বলের আকর্ষণে পৃথিবী নিজের অক্ষের উপর অবিরাম ঘুরতে ঘুরতে একটি নির্দিষ্ট দিকে (ঘড়ির কাটার বিপরীতে) এবং নির্দিষ্ট সময়ে সূর্যের চারিদিকে ঘূরছে। পৃথিবীর এই গতিকে বার্ষিক গতি বা পরিক্রমন গতি বলে।</a:t>
            </a:r>
            <a:endParaRPr lang="en-US" sz="4400" dirty="0">
              <a:latin typeface="NikoshBAN" pitchFamily="2" charset="0"/>
              <a:cs typeface="NikoshBAN" pitchFamily="2" charset="0"/>
            </a:endParaRPr>
          </a:p>
        </p:txBody>
      </p:sp>
      <p:sp>
        <p:nvSpPr>
          <p:cNvPr id="2" name="TextBox 1"/>
          <p:cNvSpPr txBox="1"/>
          <p:nvPr/>
        </p:nvSpPr>
        <p:spPr>
          <a:xfrm>
            <a:off x="2819400" y="55418"/>
            <a:ext cx="3581400" cy="1107996"/>
          </a:xfrm>
          <a:prstGeom prst="rect">
            <a:avLst/>
          </a:prstGeom>
          <a:solidFill>
            <a:srgbClr val="FF0000"/>
          </a:solidFill>
        </p:spPr>
        <p:txBody>
          <a:bodyPr wrap="square" rtlCol="0">
            <a:spAutoFit/>
          </a:bodyPr>
          <a:lstStyle/>
          <a:p>
            <a:pPr algn="ctr"/>
            <a:r>
              <a:rPr lang="bn-IN" sz="66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বার্ষিক গতি</a:t>
            </a:r>
            <a:endParaRPr lang="en-US" sz="66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068753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28600"/>
            <a:ext cx="3886200" cy="160020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endParaRPr lang="en-US" dirty="0">
              <a:latin typeface="NikoshBAN" pitchFamily="2" charset="0"/>
              <a:cs typeface="NikoshBAN" pitchFamily="2" charset="0"/>
            </a:endParaRPr>
          </a:p>
        </p:txBody>
      </p:sp>
      <p:sp>
        <p:nvSpPr>
          <p:cNvPr id="4" name="TextBox 3"/>
          <p:cNvSpPr txBox="1"/>
          <p:nvPr/>
        </p:nvSpPr>
        <p:spPr>
          <a:xfrm>
            <a:off x="2895600" y="685800"/>
            <a:ext cx="3810000" cy="769441"/>
          </a:xfrm>
          <a:prstGeom prst="rect">
            <a:avLst/>
          </a:prstGeom>
          <a:noFill/>
        </p:spPr>
        <p:txBody>
          <a:bodyPr wrap="square" rtlCol="0">
            <a:spAutoFit/>
          </a:bodyPr>
          <a:lstStyle/>
          <a:p>
            <a:r>
              <a:rPr lang="bn-IN" sz="4400" dirty="0" smtClean="0">
                <a:solidFill>
                  <a:schemeClr val="bg1"/>
                </a:solidFill>
                <a:latin typeface="NikoshBAN" pitchFamily="2" charset="0"/>
                <a:cs typeface="NikoshBAN" pitchFamily="2" charset="0"/>
              </a:rPr>
              <a:t>বার্ষিক গতির ব্যাখ্যা</a:t>
            </a:r>
            <a:endParaRPr lang="en-US" sz="4400" dirty="0">
              <a:solidFill>
                <a:schemeClr val="bg1"/>
              </a:solidFill>
              <a:latin typeface="NikoshBAN" pitchFamily="2" charset="0"/>
              <a:cs typeface="NikoshBAN" pitchFamily="2" charset="0"/>
            </a:endParaRPr>
          </a:p>
        </p:txBody>
      </p:sp>
      <p:sp>
        <p:nvSpPr>
          <p:cNvPr id="5" name="TextBox 4"/>
          <p:cNvSpPr txBox="1"/>
          <p:nvPr/>
        </p:nvSpPr>
        <p:spPr>
          <a:xfrm>
            <a:off x="152400" y="2057400"/>
            <a:ext cx="8839200" cy="4524315"/>
          </a:xfrm>
          <a:prstGeom prst="rect">
            <a:avLst/>
          </a:prstGeom>
          <a:solidFill>
            <a:schemeClr val="bg1"/>
          </a:solidFill>
          <a:ln w="76200">
            <a:solidFill>
              <a:srgbClr val="FFFF00"/>
            </a:solidFill>
          </a:ln>
          <a:effectLst>
            <a:outerShdw blurRad="50800" dist="38100" dir="5400000" algn="t" rotWithShape="0">
              <a:prstClr val="black">
                <a:alpha val="40000"/>
              </a:prstClr>
            </a:outerShdw>
          </a:effectLst>
        </p:spPr>
        <p:txBody>
          <a:bodyPr wrap="square" rtlCol="0">
            <a:spAutoFit/>
          </a:bodyPr>
          <a:lstStyle/>
          <a:p>
            <a:pPr>
              <a:lnSpc>
                <a:spcPct val="150000"/>
              </a:lnSpc>
            </a:pPr>
            <a:r>
              <a:rPr lang="bn-IN" sz="3200" dirty="0" smtClean="0">
                <a:solidFill>
                  <a:srgbClr val="FF0000"/>
                </a:solidFill>
                <a:latin typeface="NikoshBAN" pitchFamily="2" charset="0"/>
                <a:cs typeface="NikoshBAN" pitchFamily="2" charset="0"/>
              </a:rPr>
              <a:t>পৃথিবীর পূর্ণ পরিক্রমন গতির সময়সীমা হলো ৩৬৫ দিন ০৫ ঘণ্টা ৪৮ মিনিট ৪৭ সেকেন্ড। একে সৌর বছর ও বলা হয়। তবে ৩৬৫ দিনে এক বছর ধরা হয়। এতে প্রতি বছর ০৬ ঘণ্টা বেশি থাকে যার ফলে ০৪ বছর পর ০১ দিন বৃদ্ধি পেয়ে ফেব্রুয়ারি মাস ২৯ দিনে হয় এবং ঐ বছর ৩৬৬ দিন হয়। একে অধিবর্ষ বা লিপইয়ার বলে। সাধারনত কোনো সালকে ০৪ দ্বারা ভাগ করলে যদি ভাগশেষ না থাকে তবে ঐ বছর অধিবর্ষ হয়।</a:t>
            </a:r>
            <a:endParaRPr lang="en-US" sz="32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675091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219200"/>
            <a:ext cx="6705600" cy="2800767"/>
          </a:xfrm>
          <a:prstGeom prst="rect">
            <a:avLst/>
          </a:prstGeom>
          <a:solidFill>
            <a:srgbClr val="FFFF00"/>
          </a:solidFill>
        </p:spPr>
        <p:txBody>
          <a:bodyPr wrap="square" rtlCol="0">
            <a:spAutoFit/>
          </a:bodyPr>
          <a:lstStyle/>
          <a:p>
            <a:r>
              <a:rPr lang="en-US" sz="4400" dirty="0" smtClean="0">
                <a:latin typeface="NikoshBAN" pitchFamily="2" charset="0"/>
                <a:cs typeface="NikoshBAN" pitchFamily="2" charset="0"/>
              </a:rPr>
              <a:t>১। </a:t>
            </a:r>
            <a:r>
              <a:rPr lang="en-US" sz="4400" dirty="0" err="1" smtClean="0">
                <a:latin typeface="NikoshBAN" pitchFamily="2" charset="0"/>
                <a:cs typeface="NikoshBAN" pitchFamily="2" charset="0"/>
              </a:rPr>
              <a:t>দিবারাত্রির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হ্রাস</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বৃদ্ধি</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ঘটে</a:t>
            </a:r>
            <a:r>
              <a:rPr lang="en-US" sz="4400" dirty="0" smtClean="0">
                <a:latin typeface="NikoshBAN" pitchFamily="2" charset="0"/>
                <a:cs typeface="NikoshBAN" pitchFamily="2" charset="0"/>
              </a:rPr>
              <a:t> ।</a:t>
            </a:r>
          </a:p>
          <a:p>
            <a:r>
              <a:rPr lang="en-US" sz="4400" dirty="0" smtClean="0">
                <a:latin typeface="NikoshBAN" pitchFamily="2" charset="0"/>
                <a:cs typeface="NikoshBAN" pitchFamily="2" charset="0"/>
              </a:rPr>
              <a:t>২। </a:t>
            </a:r>
            <a:r>
              <a:rPr lang="en-US" sz="4400" dirty="0" err="1" smtClean="0">
                <a:latin typeface="NikoshBAN" pitchFamily="2" charset="0"/>
                <a:cs typeface="NikoshBAN" pitchFamily="2" charset="0"/>
              </a:rPr>
              <a:t>ঋতু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পরিবর্তন</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হয়</a:t>
            </a:r>
            <a:r>
              <a:rPr lang="en-US" sz="4400" dirty="0" smtClean="0">
                <a:latin typeface="NikoshBAN" pitchFamily="2" charset="0"/>
                <a:cs typeface="NikoshBAN" pitchFamily="2" charset="0"/>
              </a:rPr>
              <a:t>।</a:t>
            </a:r>
          </a:p>
          <a:p>
            <a:endParaRPr lang="en-US" sz="4400" dirty="0" smtClean="0">
              <a:latin typeface="NikoshBAN" pitchFamily="2" charset="0"/>
              <a:cs typeface="NikoshBAN" pitchFamily="2" charset="0"/>
            </a:endParaRPr>
          </a:p>
          <a:p>
            <a:endParaRPr lang="en-US" sz="4400" dirty="0">
              <a:latin typeface="NikoshBAN" pitchFamily="2" charset="0"/>
              <a:cs typeface="NikoshBAN" pitchFamily="2" charset="0"/>
            </a:endParaRPr>
          </a:p>
        </p:txBody>
      </p:sp>
      <p:sp>
        <p:nvSpPr>
          <p:cNvPr id="2" name="TextBox 1"/>
          <p:cNvSpPr txBox="1"/>
          <p:nvPr/>
        </p:nvSpPr>
        <p:spPr>
          <a:xfrm>
            <a:off x="1524000" y="76200"/>
            <a:ext cx="5791200" cy="1107996"/>
          </a:xfrm>
          <a:prstGeom prst="rect">
            <a:avLst/>
          </a:prstGeom>
          <a:solidFill>
            <a:srgbClr val="FF0000"/>
          </a:solidFill>
        </p:spPr>
        <p:txBody>
          <a:bodyPr wrap="square" rtlCol="0">
            <a:spAutoFit/>
          </a:bodyPr>
          <a:lstStyle/>
          <a:p>
            <a:pPr algn="ctr"/>
            <a:r>
              <a:rPr lang="bn-IN" sz="66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বার্ষিক গতি</a:t>
            </a:r>
            <a:r>
              <a:rPr lang="en-US" sz="66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র </a:t>
            </a:r>
            <a:r>
              <a:rPr lang="en-US" sz="6600" b="1" dirty="0" err="1"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ফলাফল</a:t>
            </a:r>
            <a:endParaRPr lang="en-US" sz="66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TextBox 4"/>
          <p:cNvSpPr txBox="1"/>
          <p:nvPr/>
        </p:nvSpPr>
        <p:spPr>
          <a:xfrm>
            <a:off x="381000" y="4419600"/>
            <a:ext cx="8001000" cy="369332"/>
          </a:xfrm>
          <a:prstGeom prst="rect">
            <a:avLst/>
          </a:prstGeom>
          <a:noFill/>
        </p:spPr>
        <p:txBody>
          <a:bodyPr wrap="square" rtlCol="0">
            <a:spAutoFit/>
          </a:bodyPr>
          <a:lstStyle/>
          <a:p>
            <a:endParaRPr lang="en-US" dirty="0"/>
          </a:p>
        </p:txBody>
      </p:sp>
      <p:sp>
        <p:nvSpPr>
          <p:cNvPr id="6" name="Rounded Rectangle 5"/>
          <p:cNvSpPr/>
          <p:nvPr/>
        </p:nvSpPr>
        <p:spPr>
          <a:xfrm>
            <a:off x="152399" y="4114800"/>
            <a:ext cx="8714509" cy="2514600"/>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7" name="TextBox 6"/>
          <p:cNvSpPr txBox="1"/>
          <p:nvPr/>
        </p:nvSpPr>
        <p:spPr>
          <a:xfrm>
            <a:off x="228600" y="4038600"/>
            <a:ext cx="8610600" cy="2554545"/>
          </a:xfrm>
          <a:prstGeom prst="rect">
            <a:avLst/>
          </a:prstGeom>
          <a:noFill/>
        </p:spPr>
        <p:txBody>
          <a:bodyPr wrap="square" rtlCol="0">
            <a:spAutoFit/>
          </a:bodyPr>
          <a:lstStyle/>
          <a:p>
            <a:pPr marL="457200" indent="-457200">
              <a:buFont typeface="Wingdings" pitchFamily="2" charset="2"/>
              <a:buChar char="v"/>
            </a:pPr>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দিবারাত্রির হ্রাস বৃদ্ধির প্রকৃত কারণ: </a:t>
            </a:r>
          </a:p>
          <a:p>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 পৃথিবীর অভিগত গোলাকৃতি; (খ) পৃথিবীর উপবৃত্তাকার কক্ষপথ;</a:t>
            </a:r>
          </a:p>
          <a:p>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(গ) পৃথিবীর অবিরাম আবর্তন ও পরিক্রমন গতি;</a:t>
            </a:r>
          </a:p>
          <a:p>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(ঘ) পৃথিবীর মেরুরেখার সর্বদা একই মুখে অবস্থান ;</a:t>
            </a:r>
          </a:p>
          <a:p>
            <a:r>
              <a:rPr lang="bn-IN"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(ঙ) পৃথিবীর কক্ষপথে কৌণিক অবস্থান।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3580596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edge">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533400" y="152400"/>
            <a:ext cx="8382000" cy="838200"/>
          </a:xfrm>
          <a:prstGeom prst="round2DiagRect">
            <a:avLst>
              <a:gd name="adj1" fmla="val 0"/>
              <a:gd name="adj2" fmla="val 0"/>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4" name="TextBox 3"/>
          <p:cNvSpPr txBox="1"/>
          <p:nvPr/>
        </p:nvSpPr>
        <p:spPr>
          <a:xfrm>
            <a:off x="1524000" y="152400"/>
            <a:ext cx="5334000" cy="769441"/>
          </a:xfrm>
          <a:prstGeom prst="rect">
            <a:avLst/>
          </a:prstGeom>
          <a:noFill/>
        </p:spPr>
        <p:txBody>
          <a:bodyPr wrap="square" rtlCol="0">
            <a:spAutoFit/>
          </a:bodyPr>
          <a:lstStyle/>
          <a:p>
            <a:r>
              <a:rPr lang="bn-IN"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দিবারাত্রির হ্রাস বৃদ্ধির প্রক্রিয়া:</a:t>
            </a:r>
            <a:endParaRPr lang="en-US" sz="4400" dirty="0">
              <a:latin typeface="NikoshBAN" pitchFamily="2" charset="0"/>
              <a:cs typeface="NikoshBAN" pitchFamily="2"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4148086"/>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59"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4514850" y="3321050"/>
                        <a:ext cx="114300" cy="215900"/>
                      </a:xfrm>
                      <a:prstGeom prst="rect">
                        <a:avLst/>
                      </a:prstGeom>
                    </p:spPr>
                  </p:pic>
                </p:oleObj>
              </mc:Fallback>
            </mc:AlternateContent>
          </a:graphicData>
        </a:graphic>
      </p:graphicFrame>
      <p:sp>
        <p:nvSpPr>
          <p:cNvPr id="9" name="TextBox 8"/>
          <p:cNvSpPr txBox="1"/>
          <p:nvPr/>
        </p:nvSpPr>
        <p:spPr>
          <a:xfrm>
            <a:off x="152400" y="1447800"/>
            <a:ext cx="8763000" cy="5078313"/>
          </a:xfrm>
          <a:prstGeom prst="rect">
            <a:avLst/>
          </a:prstGeom>
          <a:solidFill>
            <a:srgbClr val="00B050"/>
          </a:solidFill>
        </p:spPr>
        <p:txBody>
          <a:bodyPr wrap="square" rtlCol="0">
            <a:spAutoFit/>
          </a:bodyPr>
          <a:lstStyle/>
          <a:p>
            <a:pPr algn="ctr"/>
            <a:r>
              <a:rPr lang="bn-IN" sz="3600" b="1" dirty="0" smtClean="0">
                <a:solidFill>
                  <a:srgbClr val="002060"/>
                </a:solidFill>
                <a:latin typeface="NikoshBAN" pitchFamily="2" charset="0"/>
                <a:cs typeface="NikoshBAN" pitchFamily="2" charset="0"/>
              </a:rPr>
              <a:t>১। ২১  এ জুন উত্তর গোলার্ধে দীর্ঘতম দিন ও ক্ষুদ্রতম রাত:</a:t>
            </a:r>
          </a:p>
          <a:p>
            <a:r>
              <a:rPr lang="bn-IN" sz="2800" dirty="0" smtClean="0">
                <a:latin typeface="NikoshBAN" pitchFamily="2" charset="0"/>
                <a:cs typeface="NikoshBAN" pitchFamily="2" charset="0"/>
              </a:rPr>
              <a:t>পৃথিবী সূর্যকে প্রদক্ষিণ কালে আপন মেরুরেখায় কক্ষপথে  ৬৬</a:t>
            </a:r>
            <a:r>
              <a:rPr lang="bn-IN" sz="2800" dirty="0" smtClean="0">
                <a:latin typeface="Times New Roman" pitchFamily="18" charset="0"/>
                <a:cs typeface="NikoshBAN" pitchFamily="2" charset="0"/>
              </a:rPr>
              <a:t>.</a:t>
            </a:r>
            <a:r>
              <a:rPr lang="en-US" sz="2800" dirty="0" smtClean="0">
                <a:latin typeface="Times New Roman" pitchFamily="18" charset="0"/>
                <a:cs typeface="NikoshBAN" pitchFamily="2" charset="0"/>
              </a:rPr>
              <a:t>৫ </a:t>
            </a:r>
            <a:r>
              <a:rPr lang="en-US" sz="2800" dirty="0" err="1" smtClean="0">
                <a:latin typeface="Times New Roman" pitchFamily="18" charset="0"/>
                <a:cs typeface="NikoshBAN" pitchFamily="2" charset="0"/>
              </a:rPr>
              <a:t>ডিগ্রি</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কোণ</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হেলে</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থাকে</a:t>
            </a:r>
            <a:r>
              <a:rPr lang="en-US" sz="2800" dirty="0" smtClean="0">
                <a:latin typeface="Times New Roman" pitchFamily="18" charset="0"/>
                <a:cs typeface="NikoshBAN" pitchFamily="2" charset="0"/>
              </a:rPr>
              <a:t>। ২১ এ </a:t>
            </a:r>
            <a:r>
              <a:rPr lang="en-US" sz="2800" dirty="0" err="1" smtClean="0">
                <a:latin typeface="Times New Roman" pitchFamily="18" charset="0"/>
                <a:cs typeface="NikoshBAN" pitchFamily="2" charset="0"/>
              </a:rPr>
              <a:t>জুন</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পৃথিবী</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এমন</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এক</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জায়গায়</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আসে</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তখন</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সূর্যের</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রশ্মি</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ভূপৃষ্ঠে</a:t>
            </a:r>
            <a:r>
              <a:rPr lang="en-US" sz="2800" dirty="0" smtClean="0">
                <a:latin typeface="Times New Roman" pitchFamily="18" charset="0"/>
                <a:cs typeface="NikoshBAN" pitchFamily="2" charset="0"/>
              </a:rPr>
              <a:t> ২৩.৫ </a:t>
            </a:r>
            <a:r>
              <a:rPr lang="en-US" sz="2800" dirty="0" err="1" smtClean="0">
                <a:latin typeface="Times New Roman" pitchFamily="18" charset="0"/>
                <a:cs typeface="NikoshBAN" pitchFamily="2" charset="0"/>
              </a:rPr>
              <a:t>ডিগ্রি</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উত্তর</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অক্ষাংশে</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কর্কট</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ক্রান্তির</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উপর</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লম্বভাবে</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কিরণ</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দেয়</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এবং</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উত্তর</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গোলার্ধ</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সূর্যের</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দিকে</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বেশি</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ঝুকে</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থাকে</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ফলে</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উত্তর</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গোলার্ধে</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দীর্ঘতম</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দিন</a:t>
            </a:r>
            <a:r>
              <a:rPr lang="en-US" sz="2800" dirty="0" smtClean="0">
                <a:latin typeface="Times New Roman" pitchFamily="18" charset="0"/>
                <a:cs typeface="NikoshBAN" pitchFamily="2" charset="0"/>
              </a:rPr>
              <a:t> ও </a:t>
            </a:r>
            <a:r>
              <a:rPr lang="en-US" sz="2800" dirty="0" err="1" smtClean="0">
                <a:latin typeface="Times New Roman" pitchFamily="18" charset="0"/>
                <a:cs typeface="NikoshBAN" pitchFamily="2" charset="0"/>
              </a:rPr>
              <a:t>ক্ষুদ্রতম</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রাত</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হয়</a:t>
            </a:r>
            <a:r>
              <a:rPr lang="en-US" sz="2800" dirty="0" smtClean="0">
                <a:latin typeface="Times New Roman" pitchFamily="18" charset="0"/>
                <a:cs typeface="NikoshBAN" pitchFamily="2" charset="0"/>
              </a:rPr>
              <a:t>।</a:t>
            </a:r>
          </a:p>
          <a:p>
            <a:r>
              <a:rPr lang="en-US" sz="2800" dirty="0" smtClean="0">
                <a:latin typeface="Times New Roman" pitchFamily="18" charset="0"/>
                <a:cs typeface="NikoshBAN" pitchFamily="2" charset="0"/>
              </a:rPr>
              <a:t>২১ এ </a:t>
            </a:r>
            <a:r>
              <a:rPr lang="en-US" sz="2800" dirty="0" err="1" smtClean="0">
                <a:latin typeface="Times New Roman" pitchFamily="18" charset="0"/>
                <a:cs typeface="NikoshBAN" pitchFamily="2" charset="0"/>
              </a:rPr>
              <a:t>জুন</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সূর্য</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উত্তরায়নের</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শেষ</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সীমায়</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পৌছায়</a:t>
            </a:r>
            <a:r>
              <a:rPr lang="en-US" sz="2800" dirty="0" smtClean="0">
                <a:latin typeface="Times New Roman" pitchFamily="18" charset="0"/>
                <a:cs typeface="NikoshBAN" pitchFamily="2" charset="0"/>
              </a:rPr>
              <a:t>। </a:t>
            </a:r>
            <a:r>
              <a:rPr lang="en-US" sz="2800" dirty="0" err="1" smtClean="0">
                <a:latin typeface="Times New Roman" pitchFamily="18" charset="0"/>
                <a:cs typeface="NikoshBAN" pitchFamily="2" charset="0"/>
              </a:rPr>
              <a:t>একে</a:t>
            </a:r>
            <a:r>
              <a:rPr lang="en-US" sz="2800" dirty="0" smtClean="0">
                <a:latin typeface="Times New Roman" pitchFamily="18" charset="0"/>
                <a:cs typeface="NikoshBAN" pitchFamily="2" charset="0"/>
              </a:rPr>
              <a:t> </a:t>
            </a:r>
            <a:r>
              <a:rPr lang="en-US" sz="2800" b="1" dirty="0" err="1" smtClean="0">
                <a:solidFill>
                  <a:srgbClr val="FF0000"/>
                </a:solidFill>
                <a:latin typeface="Times New Roman" pitchFamily="18" charset="0"/>
                <a:cs typeface="NikoshBAN" pitchFamily="2" charset="0"/>
              </a:rPr>
              <a:t>কর্কট</a:t>
            </a:r>
            <a:r>
              <a:rPr lang="en-US" sz="2800" b="1" dirty="0" smtClean="0">
                <a:solidFill>
                  <a:srgbClr val="FF0000"/>
                </a:solidFill>
                <a:latin typeface="Times New Roman" pitchFamily="18" charset="0"/>
                <a:cs typeface="NikoshBAN" pitchFamily="2" charset="0"/>
              </a:rPr>
              <a:t> </a:t>
            </a:r>
            <a:r>
              <a:rPr lang="en-US" sz="2800" b="1" dirty="0" err="1" smtClean="0">
                <a:solidFill>
                  <a:srgbClr val="FF0000"/>
                </a:solidFill>
                <a:latin typeface="Times New Roman" pitchFamily="18" charset="0"/>
                <a:cs typeface="NikoshBAN" pitchFamily="2" charset="0"/>
              </a:rPr>
              <a:t>সংক্রান্তি</a:t>
            </a:r>
            <a:r>
              <a:rPr lang="en-US" sz="2800" b="1" dirty="0" smtClean="0">
                <a:solidFill>
                  <a:srgbClr val="FF0000"/>
                </a:solidFill>
                <a:latin typeface="Times New Roman" pitchFamily="18" charset="0"/>
                <a:cs typeface="NikoshBAN" pitchFamily="2" charset="0"/>
              </a:rPr>
              <a:t> </a:t>
            </a:r>
            <a:r>
              <a:rPr lang="en-US" sz="2800" dirty="0" err="1" smtClean="0">
                <a:latin typeface="Times New Roman" pitchFamily="18" charset="0"/>
                <a:cs typeface="NikoshBAN" pitchFamily="2" charset="0"/>
              </a:rPr>
              <a:t>বলে</a:t>
            </a:r>
            <a:r>
              <a:rPr lang="en-US" sz="2800" dirty="0" smtClean="0">
                <a:latin typeface="Times New Roman" pitchFamily="18" charset="0"/>
                <a:cs typeface="NikoshBAN" pitchFamily="2" charset="0"/>
              </a:rPr>
              <a:t>।</a:t>
            </a:r>
            <a:endParaRPr lang="bn-IN" sz="2800" dirty="0" smtClean="0">
              <a:latin typeface="Times New Roman" pitchFamily="18" charset="0"/>
              <a:cs typeface="NikoshBAN" pitchFamily="2" charset="0"/>
            </a:endParaRPr>
          </a:p>
          <a:p>
            <a:r>
              <a:rPr lang="bn-IN" sz="3600" b="1" dirty="0" smtClean="0">
                <a:solidFill>
                  <a:srgbClr val="C00000"/>
                </a:solidFill>
                <a:latin typeface="Times New Roman" pitchFamily="18" charset="0"/>
                <a:cs typeface="NikoshBAN" pitchFamily="2" charset="0"/>
              </a:rPr>
              <a:t>২। ২৩ এ সেপ্টেম্বর  পৃথিবীর সর্বত্র দিন রাত সমান:</a:t>
            </a:r>
          </a:p>
          <a:p>
            <a:r>
              <a:rPr lang="bn-IN" sz="2800" dirty="0" smtClean="0">
                <a:latin typeface="Times New Roman" pitchFamily="18" charset="0"/>
                <a:cs typeface="NikoshBAN" pitchFamily="2" charset="0"/>
              </a:rPr>
              <a:t>এ সময় সূর্য নিরক্ষরেখার উপর লম্বভা</a:t>
            </a:r>
            <a:r>
              <a:rPr lang="en-US" sz="2800" dirty="0" err="1" smtClean="0">
                <a:latin typeface="Times New Roman" pitchFamily="18" charset="0"/>
                <a:cs typeface="NikoshBAN" pitchFamily="2" charset="0"/>
              </a:rPr>
              <a:t>বে</a:t>
            </a:r>
            <a:r>
              <a:rPr lang="bn-IN" sz="2800" dirty="0" smtClean="0">
                <a:latin typeface="Times New Roman" pitchFamily="18" charset="0"/>
                <a:cs typeface="NikoshBAN" pitchFamily="2" charset="0"/>
              </a:rPr>
              <a:t> কিরণ দেয়। ফলে উভয় গোলার্ধে দিন রাত্রি সমান হয়। এ সময় উত্তর গোলার্ধে </a:t>
            </a:r>
            <a:r>
              <a:rPr lang="bn-IN" sz="2800" dirty="0" smtClean="0">
                <a:solidFill>
                  <a:srgbClr val="FF0000"/>
                </a:solidFill>
                <a:latin typeface="Times New Roman" pitchFamily="18" charset="0"/>
                <a:cs typeface="NikoshBAN" pitchFamily="2" charset="0"/>
              </a:rPr>
              <a:t>শরৎকাল বা শারদ বিষুব</a:t>
            </a:r>
            <a:r>
              <a:rPr lang="bn-IN" sz="2800" dirty="0" smtClean="0">
                <a:latin typeface="Times New Roman" pitchFamily="18" charset="0"/>
                <a:cs typeface="NikoshBAN" pitchFamily="2" charset="0"/>
              </a:rPr>
              <a:t> বিরাজ করে।</a:t>
            </a:r>
          </a:p>
          <a:p>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975100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1"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724</Words>
  <Application>Microsoft Office PowerPoint</Application>
  <PresentationFormat>On-screen Show (4:3)</PresentationFormat>
  <Paragraphs>73</Paragraphs>
  <Slides>16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107</cp:revision>
  <dcterms:created xsi:type="dcterms:W3CDTF">2006-08-16T00:00:00Z</dcterms:created>
  <dcterms:modified xsi:type="dcterms:W3CDTF">2019-12-26T09:50:41Z</dcterms:modified>
</cp:coreProperties>
</file>