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28"/>
  </p:notesMasterIdLst>
  <p:sldIdLst>
    <p:sldId id="282" r:id="rId2"/>
    <p:sldId id="256" r:id="rId3"/>
    <p:sldId id="337" r:id="rId4"/>
    <p:sldId id="274" r:id="rId5"/>
    <p:sldId id="269" r:id="rId6"/>
    <p:sldId id="299" r:id="rId7"/>
    <p:sldId id="281" r:id="rId8"/>
    <p:sldId id="320" r:id="rId9"/>
    <p:sldId id="342" r:id="rId10"/>
    <p:sldId id="331" r:id="rId11"/>
    <p:sldId id="343" r:id="rId12"/>
    <p:sldId id="325" r:id="rId13"/>
    <p:sldId id="328" r:id="rId14"/>
    <p:sldId id="327" r:id="rId15"/>
    <p:sldId id="344" r:id="rId16"/>
    <p:sldId id="346" r:id="rId17"/>
    <p:sldId id="333" r:id="rId18"/>
    <p:sldId id="347" r:id="rId19"/>
    <p:sldId id="326" r:id="rId20"/>
    <p:sldId id="345" r:id="rId21"/>
    <p:sldId id="276" r:id="rId22"/>
    <p:sldId id="298" r:id="rId23"/>
    <p:sldId id="334" r:id="rId24"/>
    <p:sldId id="270" r:id="rId25"/>
    <p:sldId id="271" r:id="rId26"/>
    <p:sldId id="27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0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BC"/>
    <a:srgbClr val="00CCFF"/>
    <a:srgbClr val="3333FF"/>
    <a:srgbClr val="CCFFFF"/>
    <a:srgbClr val="C2FFA3"/>
    <a:srgbClr val="CCFF66"/>
    <a:srgbClr val="99FF66"/>
    <a:srgbClr val="CCFF33"/>
    <a:srgbClr val="B3F1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56" autoAdjust="0"/>
    <p:restoredTop sz="94660"/>
  </p:normalViewPr>
  <p:slideViewPr>
    <p:cSldViewPr snapToGrid="0" showGuides="1">
      <p:cViewPr>
        <p:scale>
          <a:sx n="68" d="100"/>
          <a:sy n="68" d="100"/>
        </p:scale>
        <p:origin x="-792" y="-114"/>
      </p:cViewPr>
      <p:guideLst>
        <p:guide orient="horz" pos="2205"/>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025913-E6C3-4E51-A8A3-10C72388182A}" type="datetimeFigureOut">
              <a:rPr lang="en-US" smtClean="0"/>
              <a:t>12/27/2019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F0D7C1-5CD7-4D25-8C5E-40F3B236840F}" type="slidenum">
              <a:rPr lang="en-US" smtClean="0"/>
              <a:t>‹#›</a:t>
            </a:fld>
            <a:endParaRPr lang="en-US"/>
          </a:p>
        </p:txBody>
      </p:sp>
    </p:spTree>
    <p:extLst>
      <p:ext uri="{BB962C8B-B14F-4D97-AF65-F5344CB8AC3E}">
        <p14:creationId xmlns:p14="http://schemas.microsoft.com/office/powerpoint/2010/main" val="3512558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8F0D7C1-5CD7-4D25-8C5E-40F3B236840F}" type="slidenum">
              <a:rPr lang="en-US" smtClean="0"/>
              <a:t>2</a:t>
            </a:fld>
            <a:endParaRPr lang="en-US"/>
          </a:p>
        </p:txBody>
      </p:sp>
    </p:spTree>
    <p:extLst>
      <p:ext uri="{BB962C8B-B14F-4D97-AF65-F5344CB8AC3E}">
        <p14:creationId xmlns:p14="http://schemas.microsoft.com/office/powerpoint/2010/main" val="2937516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8F0D7C1-5CD7-4D25-8C5E-40F3B236840F}" type="slidenum">
              <a:rPr lang="en-US" smtClean="0"/>
              <a:t>5</a:t>
            </a:fld>
            <a:endParaRPr lang="en-US"/>
          </a:p>
        </p:txBody>
      </p:sp>
    </p:spTree>
    <p:extLst>
      <p:ext uri="{BB962C8B-B14F-4D97-AF65-F5344CB8AC3E}">
        <p14:creationId xmlns:p14="http://schemas.microsoft.com/office/powerpoint/2010/main" val="2219358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F0D7C1-5CD7-4D25-8C5E-40F3B236840F}" type="slidenum">
              <a:rPr lang="en-US" smtClean="0"/>
              <a:t>7</a:t>
            </a:fld>
            <a:endParaRPr lang="en-US"/>
          </a:p>
        </p:txBody>
      </p:sp>
    </p:spTree>
    <p:extLst>
      <p:ext uri="{BB962C8B-B14F-4D97-AF65-F5344CB8AC3E}">
        <p14:creationId xmlns:p14="http://schemas.microsoft.com/office/powerpoint/2010/main" val="2425428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8F0D7C1-5CD7-4D25-8C5E-40F3B236840F}" type="slidenum">
              <a:rPr lang="en-US" smtClean="0"/>
              <a:t>24</a:t>
            </a:fld>
            <a:endParaRPr lang="en-US"/>
          </a:p>
        </p:txBody>
      </p:sp>
    </p:spTree>
    <p:extLst>
      <p:ext uri="{BB962C8B-B14F-4D97-AF65-F5344CB8AC3E}">
        <p14:creationId xmlns:p14="http://schemas.microsoft.com/office/powerpoint/2010/main" val="2334720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F0D7C1-5CD7-4D25-8C5E-40F3B236840F}" type="slidenum">
              <a:rPr lang="en-US" smtClean="0"/>
              <a:t>25</a:t>
            </a:fld>
            <a:endParaRPr lang="en-US"/>
          </a:p>
        </p:txBody>
      </p:sp>
    </p:spTree>
    <p:extLst>
      <p:ext uri="{BB962C8B-B14F-4D97-AF65-F5344CB8AC3E}">
        <p14:creationId xmlns:p14="http://schemas.microsoft.com/office/powerpoint/2010/main" val="1072327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E8F0D7C1-5CD7-4D25-8C5E-40F3B236840F}" type="slidenum">
              <a:rPr lang="en-US" smtClean="0"/>
              <a:t>26</a:t>
            </a:fld>
            <a:endParaRPr lang="en-US"/>
          </a:p>
        </p:txBody>
      </p:sp>
    </p:spTree>
    <p:extLst>
      <p:ext uri="{BB962C8B-B14F-4D97-AF65-F5344CB8AC3E}">
        <p14:creationId xmlns:p14="http://schemas.microsoft.com/office/powerpoint/2010/main" val="388865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A23E5C-C145-4F31-BE6A-2D92A64C1C17}" type="datetimeFigureOut">
              <a:rPr lang="en-US" smtClean="0"/>
              <a:t>12/27/2019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AC110-5E17-4960-947F-1C6F1985F8D5}" type="slidenum">
              <a:rPr lang="en-US" smtClean="0"/>
              <a:t>‹#›</a:t>
            </a:fld>
            <a:endParaRPr lang="en-US"/>
          </a:p>
        </p:txBody>
      </p:sp>
    </p:spTree>
    <p:extLst>
      <p:ext uri="{BB962C8B-B14F-4D97-AF65-F5344CB8AC3E}">
        <p14:creationId xmlns:p14="http://schemas.microsoft.com/office/powerpoint/2010/main" val="1088029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A23E5C-C145-4F31-BE6A-2D92A64C1C17}" type="datetimeFigureOut">
              <a:rPr lang="en-US" smtClean="0"/>
              <a:t>12/27/2019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AC110-5E17-4960-947F-1C6F1985F8D5}" type="slidenum">
              <a:rPr lang="en-US" smtClean="0"/>
              <a:t>‹#›</a:t>
            </a:fld>
            <a:endParaRPr lang="en-US"/>
          </a:p>
        </p:txBody>
      </p:sp>
    </p:spTree>
    <p:extLst>
      <p:ext uri="{BB962C8B-B14F-4D97-AF65-F5344CB8AC3E}">
        <p14:creationId xmlns:p14="http://schemas.microsoft.com/office/powerpoint/2010/main" val="3975566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A23E5C-C145-4F31-BE6A-2D92A64C1C17}" type="datetimeFigureOut">
              <a:rPr lang="en-US" smtClean="0"/>
              <a:t>12/27/2019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AC110-5E17-4960-947F-1C6F1985F8D5}" type="slidenum">
              <a:rPr lang="en-US" smtClean="0"/>
              <a:t>‹#›</a:t>
            </a:fld>
            <a:endParaRPr lang="en-US"/>
          </a:p>
        </p:txBody>
      </p:sp>
    </p:spTree>
    <p:extLst>
      <p:ext uri="{BB962C8B-B14F-4D97-AF65-F5344CB8AC3E}">
        <p14:creationId xmlns:p14="http://schemas.microsoft.com/office/powerpoint/2010/main" val="1828559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A23E5C-C145-4F31-BE6A-2D92A64C1C17}" type="datetimeFigureOut">
              <a:rPr lang="en-US" smtClean="0"/>
              <a:t>12/27/2019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AC110-5E17-4960-947F-1C6F1985F8D5}" type="slidenum">
              <a:rPr lang="en-US" smtClean="0"/>
              <a:t>‹#›</a:t>
            </a:fld>
            <a:endParaRPr lang="en-US"/>
          </a:p>
        </p:txBody>
      </p:sp>
    </p:spTree>
    <p:extLst>
      <p:ext uri="{BB962C8B-B14F-4D97-AF65-F5344CB8AC3E}">
        <p14:creationId xmlns:p14="http://schemas.microsoft.com/office/powerpoint/2010/main" val="2420185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A23E5C-C145-4F31-BE6A-2D92A64C1C17}" type="datetimeFigureOut">
              <a:rPr lang="en-US" smtClean="0"/>
              <a:t>12/27/2019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AC110-5E17-4960-947F-1C6F1985F8D5}" type="slidenum">
              <a:rPr lang="en-US" smtClean="0"/>
              <a:t>‹#›</a:t>
            </a:fld>
            <a:endParaRPr lang="en-US"/>
          </a:p>
        </p:txBody>
      </p:sp>
    </p:spTree>
    <p:extLst>
      <p:ext uri="{BB962C8B-B14F-4D97-AF65-F5344CB8AC3E}">
        <p14:creationId xmlns:p14="http://schemas.microsoft.com/office/powerpoint/2010/main" val="3550382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A23E5C-C145-4F31-BE6A-2D92A64C1C17}" type="datetimeFigureOut">
              <a:rPr lang="en-US" smtClean="0"/>
              <a:t>12/27/2019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AC110-5E17-4960-947F-1C6F1985F8D5}" type="slidenum">
              <a:rPr lang="en-US" smtClean="0"/>
              <a:t>‹#›</a:t>
            </a:fld>
            <a:endParaRPr lang="en-US"/>
          </a:p>
        </p:txBody>
      </p:sp>
    </p:spTree>
    <p:extLst>
      <p:ext uri="{BB962C8B-B14F-4D97-AF65-F5344CB8AC3E}">
        <p14:creationId xmlns:p14="http://schemas.microsoft.com/office/powerpoint/2010/main" val="3327676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A23E5C-C145-4F31-BE6A-2D92A64C1C17}" type="datetimeFigureOut">
              <a:rPr lang="en-US" smtClean="0"/>
              <a:t>12/27/2019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AC110-5E17-4960-947F-1C6F1985F8D5}" type="slidenum">
              <a:rPr lang="en-US" smtClean="0"/>
              <a:t>‹#›</a:t>
            </a:fld>
            <a:endParaRPr lang="en-US"/>
          </a:p>
        </p:txBody>
      </p:sp>
    </p:spTree>
    <p:extLst>
      <p:ext uri="{BB962C8B-B14F-4D97-AF65-F5344CB8AC3E}">
        <p14:creationId xmlns:p14="http://schemas.microsoft.com/office/powerpoint/2010/main" val="2710090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A23E5C-C145-4F31-BE6A-2D92A64C1C17}" type="datetimeFigureOut">
              <a:rPr lang="en-US" smtClean="0"/>
              <a:t>12/27/2019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AC110-5E17-4960-947F-1C6F1985F8D5}" type="slidenum">
              <a:rPr lang="en-US" smtClean="0"/>
              <a:t>‹#›</a:t>
            </a:fld>
            <a:endParaRPr lang="en-US"/>
          </a:p>
        </p:txBody>
      </p:sp>
    </p:spTree>
    <p:extLst>
      <p:ext uri="{BB962C8B-B14F-4D97-AF65-F5344CB8AC3E}">
        <p14:creationId xmlns:p14="http://schemas.microsoft.com/office/powerpoint/2010/main" val="2846460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A23E5C-C145-4F31-BE6A-2D92A64C1C17}" type="datetimeFigureOut">
              <a:rPr lang="en-US" smtClean="0"/>
              <a:t>12/27/2019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AC110-5E17-4960-947F-1C6F1985F8D5}" type="slidenum">
              <a:rPr lang="en-US" smtClean="0"/>
              <a:t>‹#›</a:t>
            </a:fld>
            <a:endParaRPr lang="en-US"/>
          </a:p>
        </p:txBody>
      </p:sp>
    </p:spTree>
    <p:extLst>
      <p:ext uri="{BB962C8B-B14F-4D97-AF65-F5344CB8AC3E}">
        <p14:creationId xmlns:p14="http://schemas.microsoft.com/office/powerpoint/2010/main" val="687261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A23E5C-C145-4F31-BE6A-2D92A64C1C17}" type="datetimeFigureOut">
              <a:rPr lang="en-US" smtClean="0"/>
              <a:t>12/27/2019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AC110-5E17-4960-947F-1C6F1985F8D5}" type="slidenum">
              <a:rPr lang="en-US" smtClean="0"/>
              <a:t>‹#›</a:t>
            </a:fld>
            <a:endParaRPr lang="en-US"/>
          </a:p>
        </p:txBody>
      </p:sp>
    </p:spTree>
    <p:extLst>
      <p:ext uri="{BB962C8B-B14F-4D97-AF65-F5344CB8AC3E}">
        <p14:creationId xmlns:p14="http://schemas.microsoft.com/office/powerpoint/2010/main" val="541416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A23E5C-C145-4F31-BE6A-2D92A64C1C17}" type="datetimeFigureOut">
              <a:rPr lang="en-US" smtClean="0"/>
              <a:t>12/27/2019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AC110-5E17-4960-947F-1C6F1985F8D5}" type="slidenum">
              <a:rPr lang="en-US" smtClean="0"/>
              <a:t>‹#›</a:t>
            </a:fld>
            <a:endParaRPr lang="en-US"/>
          </a:p>
        </p:txBody>
      </p:sp>
    </p:spTree>
    <p:extLst>
      <p:ext uri="{BB962C8B-B14F-4D97-AF65-F5344CB8AC3E}">
        <p14:creationId xmlns:p14="http://schemas.microsoft.com/office/powerpoint/2010/main" val="4114593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A23E5C-C145-4F31-BE6A-2D92A64C1C17}" type="datetimeFigureOut">
              <a:rPr lang="en-US" smtClean="0"/>
              <a:t>12/27/2019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AC110-5E17-4960-947F-1C6F1985F8D5}" type="slidenum">
              <a:rPr lang="en-US" smtClean="0"/>
              <a:t>‹#›</a:t>
            </a:fld>
            <a:endParaRPr lang="en-US"/>
          </a:p>
        </p:txBody>
      </p:sp>
    </p:spTree>
    <p:extLst>
      <p:ext uri="{BB962C8B-B14F-4D97-AF65-F5344CB8AC3E}">
        <p14:creationId xmlns:p14="http://schemas.microsoft.com/office/powerpoint/2010/main" val="15270616"/>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875" y="274212"/>
            <a:ext cx="4374697" cy="29238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Calibri" panose="020F0502020204030204" pitchFamily="34" charset="0"/>
              <a:buNone/>
            </a:pPr>
            <a:r>
              <a:rPr lang="bn-IN" sz="2800" dirty="0" smtClean="0">
                <a:solidFill>
                  <a:srgbClr val="FF0000"/>
                </a:solidFill>
                <a:latin typeface="NikoshBAN" pitchFamily="2" charset="0"/>
                <a:cs typeface="NikoshBAN" pitchFamily="2" charset="0"/>
              </a:rPr>
              <a:t>   </a:t>
            </a:r>
            <a:endParaRPr lang="en-US" sz="2800" dirty="0" smtClean="0">
              <a:solidFill>
                <a:srgbClr val="FF0000"/>
              </a:solidFill>
              <a:latin typeface="NikoshBAN" pitchFamily="2" charset="0"/>
              <a:cs typeface="NikoshBAN" pitchFamily="2" charset="0"/>
            </a:endParaRPr>
          </a:p>
          <a:p>
            <a:pPr>
              <a:buFont typeface="Calibri" panose="020F0502020204030204" pitchFamily="34" charset="0"/>
              <a:buNone/>
            </a:pPr>
            <a:r>
              <a:rPr lang="bn-IN" sz="4400" dirty="0" smtClean="0">
                <a:solidFill>
                  <a:srgbClr val="FF0000"/>
                </a:solidFill>
                <a:latin typeface="NikoshBAN" pitchFamily="2" charset="0"/>
                <a:cs typeface="NikoshBAN" pitchFamily="2" charset="0"/>
              </a:rPr>
              <a:t> মলিনা বিশ্বাস </a:t>
            </a:r>
            <a:r>
              <a:rPr lang="en-US" sz="4400" dirty="0" smtClean="0">
                <a:solidFill>
                  <a:srgbClr val="FF0000"/>
                </a:solidFill>
                <a:latin typeface="NikoshBAN" pitchFamily="2" charset="0"/>
                <a:cs typeface="NikoshBAN" pitchFamily="2" charset="0"/>
              </a:rPr>
              <a:t>(</a:t>
            </a:r>
            <a:r>
              <a:rPr lang="bn-IN" sz="4400" dirty="0" smtClean="0">
                <a:solidFill>
                  <a:srgbClr val="FF0000"/>
                </a:solidFill>
                <a:latin typeface="NikoshBAN" pitchFamily="2" charset="0"/>
                <a:cs typeface="NikoshBAN" pitchFamily="2" charset="0"/>
              </a:rPr>
              <a:t>মলি) </a:t>
            </a:r>
          </a:p>
          <a:p>
            <a:pPr>
              <a:buFont typeface="Calibri" panose="020F0502020204030204" pitchFamily="34" charset="0"/>
              <a:buNone/>
            </a:pPr>
            <a:r>
              <a:rPr lang="bn-IN" sz="2800" dirty="0" smtClean="0">
                <a:latin typeface="NikoshBAN" pitchFamily="2" charset="0"/>
                <a:cs typeface="NikoshBAN" pitchFamily="2" charset="0"/>
              </a:rPr>
              <a:t>    </a:t>
            </a:r>
            <a:r>
              <a:rPr lang="bn-BD" sz="2800" dirty="0" smtClean="0">
                <a:latin typeface="NikoshBAN" pitchFamily="2" charset="0"/>
                <a:cs typeface="NikoshBAN" pitchFamily="2" charset="0"/>
              </a:rPr>
              <a:t>সহকারি শিক্ষক </a:t>
            </a:r>
            <a:r>
              <a:rPr lang="bn-IN" sz="2800" dirty="0" smtClean="0">
                <a:latin typeface="NikoshBAN" pitchFamily="2" charset="0"/>
                <a:cs typeface="NikoshBAN" pitchFamily="2" charset="0"/>
              </a:rPr>
              <a:t>(গণিত ও বিজ্ঞান ) </a:t>
            </a:r>
            <a:endParaRPr lang="bn-BD" sz="2800" dirty="0" smtClean="0">
              <a:latin typeface="NikoshBAN" pitchFamily="2" charset="0"/>
              <a:cs typeface="NikoshBAN" pitchFamily="2" charset="0"/>
            </a:endParaRPr>
          </a:p>
          <a:p>
            <a:pPr>
              <a:buFont typeface="Calibri" panose="020F0502020204030204" pitchFamily="34" charset="0"/>
              <a:buNone/>
            </a:pPr>
            <a:r>
              <a:rPr lang="bn-BD" sz="2800" dirty="0" smtClean="0">
                <a:latin typeface="NikoshBAN" pitchFamily="2" charset="0"/>
                <a:cs typeface="NikoshBAN" pitchFamily="2" charset="0"/>
              </a:rPr>
              <a:t>    বনগ্রাম মাধ্যমিক বিদ্যালয়           </a:t>
            </a:r>
          </a:p>
          <a:p>
            <a:pPr>
              <a:buFont typeface="Calibri" panose="020F0502020204030204" pitchFamily="34" charset="0"/>
              <a:buNone/>
            </a:pPr>
            <a:r>
              <a:rPr lang="bn-BD" sz="2800" dirty="0" smtClean="0">
                <a:latin typeface="NikoshBAN" pitchFamily="2" charset="0"/>
                <a:cs typeface="NikoshBAN" pitchFamily="2" charset="0"/>
              </a:rPr>
              <a:t>    খোকসা, কুষ্টিয়া ।</a:t>
            </a:r>
            <a:endParaRPr lang="en-US" sz="2800" dirty="0" smtClean="0">
              <a:latin typeface="NikoshBAN" pitchFamily="2" charset="0"/>
              <a:cs typeface="NikoshBAN" pitchFamily="2" charset="0"/>
            </a:endParaRPr>
          </a:p>
          <a:p>
            <a:pPr>
              <a:buFont typeface="Calibri" panose="020F0502020204030204" pitchFamily="34" charset="0"/>
              <a:buNone/>
            </a:pPr>
            <a:r>
              <a:rPr lang="bn-BD" sz="2800" dirty="0" smtClean="0">
                <a:latin typeface="Nikosh" pitchFamily="2" charset="0"/>
                <a:cs typeface="Nikosh" pitchFamily="2" charset="0"/>
              </a:rPr>
              <a:t>    মোবাইলঃ   ০১৭</a:t>
            </a:r>
            <a:r>
              <a:rPr lang="bn-IN" sz="2800" dirty="0" smtClean="0">
                <a:latin typeface="Nikosh" pitchFamily="2" charset="0"/>
                <a:cs typeface="Nikosh" pitchFamily="2" charset="0"/>
              </a:rPr>
              <a:t>৪৭৪৮৯৪৯২ </a:t>
            </a:r>
            <a:r>
              <a:rPr lang="bn-BD" sz="2800" dirty="0" smtClean="0">
                <a:latin typeface="Nikosh" pitchFamily="2" charset="0"/>
                <a:cs typeface="Nikosh" pitchFamily="2" charset="0"/>
              </a:rPr>
              <a:t> </a:t>
            </a:r>
            <a:endParaRPr lang="bn-BD" sz="2800" dirty="0">
              <a:latin typeface="Nikosh" pitchFamily="2" charset="0"/>
              <a:cs typeface="Nikosh" pitchFamily="2" charset="0"/>
            </a:endParaRPr>
          </a:p>
        </p:txBody>
      </p:sp>
      <p:sp>
        <p:nvSpPr>
          <p:cNvPr id="3" name="Rectangle 2"/>
          <p:cNvSpPr/>
          <p:nvPr/>
        </p:nvSpPr>
        <p:spPr>
          <a:xfrm>
            <a:off x="3289245" y="3746113"/>
            <a:ext cx="4732538" cy="267765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Calibri" panose="020F0502020204030204" pitchFamily="34" charset="0"/>
              <a:buNone/>
            </a:pPr>
            <a:r>
              <a:rPr lang="bn-BD" sz="2800" b="1" dirty="0" smtClean="0">
                <a:solidFill>
                  <a:srgbClr val="0070C0"/>
                </a:solidFill>
                <a:latin typeface="NikoshBAN" pitchFamily="2" charset="0"/>
                <a:cs typeface="NikoshBAN" pitchFamily="2" charset="0"/>
              </a:rPr>
              <a:t> </a:t>
            </a:r>
            <a:r>
              <a:rPr lang="bn-IN" sz="2800" b="1" dirty="0" smtClean="0">
                <a:solidFill>
                  <a:srgbClr val="0070C0"/>
                </a:solidFill>
                <a:latin typeface="NikoshBAN" pitchFamily="2" charset="0"/>
                <a:cs typeface="NikoshBAN" pitchFamily="2" charset="0"/>
              </a:rPr>
              <a:t>   </a:t>
            </a:r>
            <a:r>
              <a:rPr lang="bn-BD" sz="2800" dirty="0" smtClean="0">
                <a:ln w="12700">
                  <a:solidFill>
                    <a:schemeClr val="accent3">
                      <a:lumMod val="50000"/>
                    </a:schemeClr>
                  </a:solidFill>
                  <a:prstDash val="solid"/>
                </a:ln>
                <a:solidFill>
                  <a:schemeClr val="bg1"/>
                </a:solidFill>
                <a:effectLst>
                  <a:innerShdw blurRad="177800">
                    <a:schemeClr val="accent3">
                      <a:lumMod val="50000"/>
                    </a:schemeClr>
                  </a:innerShdw>
                </a:effectLst>
                <a:latin typeface="NikoshBAN" pitchFamily="2" charset="0"/>
                <a:cs typeface="NikoshBAN" pitchFamily="2" charset="0"/>
              </a:rPr>
              <a:t>শ্রেণিঃ</a:t>
            </a:r>
            <a:r>
              <a:rPr lang="bn-BD" sz="2800" b="1" dirty="0" smtClean="0">
                <a:ln w="12700">
                  <a:solidFill>
                    <a:schemeClr val="accent3">
                      <a:lumMod val="50000"/>
                    </a:schemeClr>
                  </a:solidFill>
                  <a:prstDash val="solid"/>
                </a:ln>
                <a:solidFill>
                  <a:schemeClr val="bg1"/>
                </a:solidFill>
                <a:effectLst>
                  <a:innerShdw blurRad="177800">
                    <a:schemeClr val="accent3">
                      <a:lumMod val="50000"/>
                    </a:schemeClr>
                  </a:innerShdw>
                </a:effectLst>
                <a:latin typeface="NikoshBAN" pitchFamily="2" charset="0"/>
                <a:cs typeface="NikoshBAN" pitchFamily="2" charset="0"/>
              </a:rPr>
              <a:t> </a:t>
            </a:r>
            <a:r>
              <a:rPr lang="bn-IN" sz="2800" dirty="0">
                <a:ln w="12700">
                  <a:solidFill>
                    <a:schemeClr val="accent3">
                      <a:lumMod val="50000"/>
                    </a:schemeClr>
                  </a:solidFill>
                  <a:prstDash val="solid"/>
                </a:ln>
                <a:solidFill>
                  <a:schemeClr val="bg1"/>
                </a:solidFill>
                <a:effectLst>
                  <a:innerShdw blurRad="177800">
                    <a:schemeClr val="accent3">
                      <a:lumMod val="50000"/>
                    </a:schemeClr>
                  </a:innerShdw>
                </a:effectLst>
                <a:latin typeface="NikoshBAN" pitchFamily="2" charset="0"/>
                <a:cs typeface="NikoshBAN" pitchFamily="2" charset="0"/>
              </a:rPr>
              <a:t>৮</a:t>
            </a:r>
            <a:r>
              <a:rPr lang="bn-BD" sz="2800" dirty="0" smtClean="0">
                <a:ln w="12700">
                  <a:solidFill>
                    <a:schemeClr val="accent3">
                      <a:lumMod val="50000"/>
                    </a:schemeClr>
                  </a:solidFill>
                  <a:prstDash val="solid"/>
                </a:ln>
                <a:solidFill>
                  <a:schemeClr val="bg1"/>
                </a:solidFill>
                <a:effectLst>
                  <a:innerShdw blurRad="177800">
                    <a:schemeClr val="accent3">
                      <a:lumMod val="50000"/>
                    </a:schemeClr>
                  </a:innerShdw>
                </a:effectLst>
                <a:latin typeface="NikoshBAN" pitchFamily="2" charset="0"/>
                <a:cs typeface="NikoshBAN" pitchFamily="2" charset="0"/>
              </a:rPr>
              <a:t>ম</a:t>
            </a:r>
            <a:r>
              <a:rPr lang="bn-IN" sz="2800" dirty="0" smtClean="0">
                <a:ln w="12700">
                  <a:solidFill>
                    <a:schemeClr val="accent3">
                      <a:lumMod val="50000"/>
                    </a:schemeClr>
                  </a:solidFill>
                  <a:prstDash val="solid"/>
                </a:ln>
                <a:solidFill>
                  <a:schemeClr val="bg1"/>
                </a:solidFill>
                <a:effectLst>
                  <a:innerShdw blurRad="177800">
                    <a:schemeClr val="accent3">
                      <a:lumMod val="50000"/>
                    </a:schemeClr>
                  </a:innerShdw>
                </a:effectLst>
                <a:latin typeface="NikoshBAN" pitchFamily="2" charset="0"/>
                <a:cs typeface="NikoshBAN" pitchFamily="2" charset="0"/>
              </a:rPr>
              <a:t> </a:t>
            </a:r>
            <a:endParaRPr lang="bn-BD" sz="2800" dirty="0" smtClean="0">
              <a:ln w="12700">
                <a:solidFill>
                  <a:schemeClr val="accent3">
                    <a:lumMod val="50000"/>
                  </a:schemeClr>
                </a:solidFill>
                <a:prstDash val="solid"/>
              </a:ln>
              <a:solidFill>
                <a:schemeClr val="bg1"/>
              </a:solidFill>
              <a:effectLst>
                <a:innerShdw blurRad="177800">
                  <a:schemeClr val="accent3">
                    <a:lumMod val="50000"/>
                  </a:schemeClr>
                </a:innerShdw>
              </a:effectLst>
              <a:latin typeface="NikoshBAN" pitchFamily="2" charset="0"/>
              <a:cs typeface="NikoshBAN" pitchFamily="2" charset="0"/>
            </a:endParaRPr>
          </a:p>
          <a:p>
            <a:pPr>
              <a:buFont typeface="Calibri" panose="020F0502020204030204" pitchFamily="34" charset="0"/>
              <a:buNone/>
            </a:pPr>
            <a:r>
              <a:rPr lang="bn-BD" sz="2800" dirty="0" smtClean="0">
                <a:latin typeface="NikoshBAN" pitchFamily="2" charset="0"/>
                <a:cs typeface="NikoshBAN" pitchFamily="2" charset="0"/>
              </a:rPr>
              <a:t>  </a:t>
            </a:r>
            <a:r>
              <a:rPr lang="bn-IN" sz="2800" dirty="0" smtClean="0">
                <a:latin typeface="NikoshBAN" pitchFamily="2" charset="0"/>
                <a:cs typeface="NikoshBAN" pitchFamily="2" charset="0"/>
              </a:rPr>
              <a:t>  </a:t>
            </a:r>
            <a:r>
              <a:rPr lang="bn-BD" sz="2800" dirty="0" smtClean="0">
                <a:latin typeface="NikoshBAN" pitchFamily="2" charset="0"/>
                <a:cs typeface="NikoshBAN" pitchFamily="2" charset="0"/>
              </a:rPr>
              <a:t>বিষয়ঃ </a:t>
            </a:r>
            <a:r>
              <a:rPr lang="bn-IN" sz="2800" dirty="0" smtClean="0">
                <a:latin typeface="NikoshBAN" pitchFamily="2" charset="0"/>
                <a:cs typeface="NikoshBAN" pitchFamily="2" charset="0"/>
              </a:rPr>
              <a:t>বিজ্ঞান   </a:t>
            </a:r>
          </a:p>
          <a:p>
            <a:pPr>
              <a:buFont typeface="Calibri" panose="020F0502020204030204" pitchFamily="34" charset="0"/>
              <a:buNone/>
            </a:pPr>
            <a:r>
              <a:rPr lang="en-US" sz="2800" b="1" dirty="0" smtClean="0">
                <a:latin typeface="NikoshBAN" pitchFamily="2" charset="0"/>
                <a:cs typeface="NikoshBAN" pitchFamily="2" charset="0"/>
              </a:rPr>
              <a:t>  </a:t>
            </a:r>
            <a:r>
              <a:rPr lang="bn-IN" sz="2800" b="1" dirty="0" smtClean="0">
                <a:latin typeface="NikoshBAN" pitchFamily="2" charset="0"/>
                <a:cs typeface="NikoshBAN" pitchFamily="2" charset="0"/>
              </a:rPr>
              <a:t> </a:t>
            </a:r>
            <a:r>
              <a:rPr lang="en-US" sz="2800" b="1" dirty="0">
                <a:latin typeface="NikoshBAN" pitchFamily="2" charset="0"/>
                <a:cs typeface="NikoshBAN" pitchFamily="2" charset="0"/>
              </a:rPr>
              <a:t> </a:t>
            </a:r>
            <a:r>
              <a:rPr lang="bn-IN" sz="2800" dirty="0" smtClean="0">
                <a:latin typeface="NikoshBAN" panose="02000000000000000000" pitchFamily="2" charset="0"/>
                <a:cs typeface="NikoshBAN" panose="02000000000000000000" pitchFamily="2" charset="0"/>
              </a:rPr>
              <a:t>অধ্যায়ঃ দশম  </a:t>
            </a:r>
            <a:endParaRPr lang="en-US" sz="2800" b="1" dirty="0" smtClean="0">
              <a:latin typeface="NikoshBAN" panose="02000000000000000000" pitchFamily="2" charset="0"/>
              <a:cs typeface="NikoshBAN" panose="02000000000000000000" pitchFamily="2" charset="0"/>
            </a:endParaRPr>
          </a:p>
          <a:p>
            <a:pPr>
              <a:buFont typeface="Calibri" panose="020F0502020204030204" pitchFamily="34" charset="0"/>
              <a:buNone/>
            </a:pPr>
            <a:r>
              <a:rPr lang="en-US" sz="2800" b="1"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পাঠঃ</a:t>
            </a:r>
            <a:r>
              <a:rPr lang="bn-IN" sz="2800" b="1"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অম্ল, ক্ষারক ও নির্দেশক</a:t>
            </a:r>
          </a:p>
          <a:p>
            <a:pPr>
              <a:buFont typeface="Calibri" panose="020F0502020204030204" pitchFamily="34" charset="0"/>
              <a:buNone/>
            </a:pPr>
            <a:r>
              <a:rPr lang="bn-IN" sz="2800" dirty="0" smtClean="0">
                <a:latin typeface="NikoshBAN" panose="02000000000000000000" pitchFamily="2" charset="0"/>
                <a:cs typeface="NikoshBAN" panose="02000000000000000000" pitchFamily="2" charset="0"/>
              </a:rPr>
              <a:t>   </a:t>
            </a:r>
            <a:r>
              <a:rPr lang="bn-BD" sz="2800" dirty="0" smtClean="0">
                <a:latin typeface="NikoshBAN" pitchFamily="2" charset="0"/>
                <a:cs typeface="NikoshBAN" pitchFamily="2" charset="0"/>
              </a:rPr>
              <a:t>তারিখঃ </a:t>
            </a:r>
            <a:r>
              <a:rPr lang="bn-IN" sz="2800" dirty="0" smtClean="0">
                <a:latin typeface="NikoshBAN" pitchFamily="2" charset="0"/>
                <a:cs typeface="NikoshBAN" pitchFamily="2" charset="0"/>
              </a:rPr>
              <a:t>২৬ </a:t>
            </a:r>
            <a:r>
              <a:rPr lang="bn-BD" sz="2800" dirty="0" smtClean="0">
                <a:latin typeface="NikoshBAN" pitchFamily="2" charset="0"/>
                <a:cs typeface="NikoshBAN" pitchFamily="2" charset="0"/>
              </a:rPr>
              <a:t>/</a:t>
            </a:r>
            <a:r>
              <a:rPr lang="en-US" sz="2800" dirty="0" smtClean="0">
                <a:latin typeface="NikoshBAN" pitchFamily="2" charset="0"/>
                <a:cs typeface="NikoshBAN" pitchFamily="2" charset="0"/>
              </a:rPr>
              <a:t>1</a:t>
            </a:r>
            <a:r>
              <a:rPr lang="bn-IN" sz="2800" dirty="0" smtClean="0">
                <a:latin typeface="NikoshBAN" pitchFamily="2" charset="0"/>
                <a:cs typeface="NikoshBAN" pitchFamily="2" charset="0"/>
              </a:rPr>
              <a:t>২ </a:t>
            </a:r>
            <a:r>
              <a:rPr lang="bn-BD" sz="2800" dirty="0" smtClean="0">
                <a:latin typeface="NikoshBAN" pitchFamily="2" charset="0"/>
                <a:cs typeface="NikoshBAN" pitchFamily="2" charset="0"/>
              </a:rPr>
              <a:t>/২০১</a:t>
            </a:r>
            <a:r>
              <a:rPr lang="bn-IN" sz="2800" dirty="0" smtClean="0">
                <a:latin typeface="NikoshBAN" pitchFamily="2" charset="0"/>
                <a:cs typeface="NikoshBAN" pitchFamily="2" charset="0"/>
              </a:rPr>
              <a:t>৯ </a:t>
            </a:r>
            <a:r>
              <a:rPr lang="bn-BD" sz="2800" dirty="0" smtClean="0">
                <a:latin typeface="NikoshBAN" pitchFamily="2" charset="0"/>
                <a:cs typeface="NikoshBAN" pitchFamily="2" charset="0"/>
              </a:rPr>
              <a:t>ইং</a:t>
            </a:r>
            <a:r>
              <a:rPr lang="bn-IN" sz="2800" dirty="0" smtClean="0">
                <a:latin typeface="NikoshBAN" pitchFamily="2" charset="0"/>
                <a:cs typeface="NikoshBAN" pitchFamily="2" charset="0"/>
              </a:rPr>
              <a:t>     </a:t>
            </a:r>
            <a:endParaRPr lang="en-US" sz="2800" dirty="0" smtClean="0">
              <a:latin typeface="NikoshBAN" pitchFamily="2" charset="0"/>
              <a:cs typeface="NikoshBAN" pitchFamily="2" charset="0"/>
            </a:endParaRPr>
          </a:p>
          <a:p>
            <a:pPr>
              <a:buFont typeface="Calibri" panose="020F0502020204030204" pitchFamily="34" charset="0"/>
              <a:buNone/>
            </a:pPr>
            <a:r>
              <a:rPr lang="bn-IN" sz="2800" dirty="0" smtClean="0">
                <a:latin typeface="NikoshBAN" pitchFamily="2" charset="0"/>
                <a:cs typeface="NikoshBAN" pitchFamily="2" charset="0"/>
              </a:rPr>
              <a:t>   সময়ঃ  ৫</a:t>
            </a:r>
            <a:r>
              <a:rPr lang="en-US" sz="2800" dirty="0" smtClean="0">
                <a:latin typeface="NikoshBAN" pitchFamily="2" charset="0"/>
                <a:cs typeface="NikoshBAN" pitchFamily="2" charset="0"/>
              </a:rPr>
              <a:t>0</a:t>
            </a:r>
            <a:r>
              <a:rPr lang="bn-IN" sz="2800" dirty="0" smtClean="0">
                <a:latin typeface="NikoshBAN" pitchFamily="2" charset="0"/>
                <a:cs typeface="NikoshBAN" pitchFamily="2" charset="0"/>
              </a:rPr>
              <a:t> মিনিট </a:t>
            </a:r>
            <a:r>
              <a:rPr lang="bn-BD" sz="2800" dirty="0" smtClean="0">
                <a:latin typeface="NikoshBAN" pitchFamily="2" charset="0"/>
                <a:cs typeface="NikoshBAN" pitchFamily="2" charset="0"/>
              </a:rPr>
              <a:t> </a:t>
            </a:r>
            <a:r>
              <a:rPr lang="bn-IN" sz="2800" dirty="0" smtClean="0">
                <a:latin typeface="NikoshBAN" pitchFamily="2" charset="0"/>
                <a:cs typeface="NikoshBAN" pitchFamily="2" charset="0"/>
              </a:rPr>
              <a:t>  </a:t>
            </a:r>
            <a:endParaRPr lang="en-US" sz="2800" dirty="0"/>
          </a:p>
        </p:txBody>
      </p:sp>
      <p:pic>
        <p:nvPicPr>
          <p:cNvPr id="6" name="Picture 2" descr="C:\Users\Tumpa\Desktop\Moli.jpg"/>
          <p:cNvPicPr>
            <a:picLocks noChangeAspect="1" noChangeArrowheads="1"/>
          </p:cNvPicPr>
          <p:nvPr/>
        </p:nvPicPr>
        <p:blipFill>
          <a:blip r:embed="rId2" cstate="print"/>
          <a:srcRect/>
          <a:stretch>
            <a:fillRect/>
          </a:stretch>
        </p:blipFill>
        <p:spPr bwMode="auto">
          <a:xfrm>
            <a:off x="6396776" y="274212"/>
            <a:ext cx="2155086" cy="20897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2887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circle(in)">
                                      <p:cBhvr>
                                        <p:cTn id="14" dur="20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circle(in)">
                                      <p:cBhvr>
                                        <p:cTn id="19" dur="2000"/>
                                        <p:tgtEl>
                                          <p:spTgt spid="2">
                                            <p:txEl>
                                              <p:pRg st="2" end="2"/>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circle(in)">
                                      <p:cBhvr>
                                        <p:cTn id="25" dur="2000"/>
                                        <p:tgtEl>
                                          <p:spTgt spid="2">
                                            <p:txEl>
                                              <p:pRg st="4" end="4"/>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circle(in)">
                                      <p:cBhvr>
                                        <p:cTn id="28" dur="20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80">
                                          <p:stCondLst>
                                            <p:cond delay="0"/>
                                          </p:stCondLst>
                                        </p:cTn>
                                        <p:tgtEl>
                                          <p:spTgt spid="2"/>
                                        </p:tgtEl>
                                      </p:cBhvr>
                                    </p:animEffect>
                                    <p:anim calcmode="lin" valueType="num">
                                      <p:cBhvr>
                                        <p:cTn id="3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9" dur="26">
                                          <p:stCondLst>
                                            <p:cond delay="650"/>
                                          </p:stCondLst>
                                        </p:cTn>
                                        <p:tgtEl>
                                          <p:spTgt spid="2"/>
                                        </p:tgtEl>
                                      </p:cBhvr>
                                      <p:to x="100000" y="60000"/>
                                    </p:animScale>
                                    <p:animScale>
                                      <p:cBhvr>
                                        <p:cTn id="40" dur="166" decel="50000">
                                          <p:stCondLst>
                                            <p:cond delay="676"/>
                                          </p:stCondLst>
                                        </p:cTn>
                                        <p:tgtEl>
                                          <p:spTgt spid="2"/>
                                        </p:tgtEl>
                                      </p:cBhvr>
                                      <p:to x="100000" y="100000"/>
                                    </p:animScale>
                                    <p:animScale>
                                      <p:cBhvr>
                                        <p:cTn id="41" dur="26">
                                          <p:stCondLst>
                                            <p:cond delay="1312"/>
                                          </p:stCondLst>
                                        </p:cTn>
                                        <p:tgtEl>
                                          <p:spTgt spid="2"/>
                                        </p:tgtEl>
                                      </p:cBhvr>
                                      <p:to x="100000" y="80000"/>
                                    </p:animScale>
                                    <p:animScale>
                                      <p:cBhvr>
                                        <p:cTn id="42" dur="166" decel="50000">
                                          <p:stCondLst>
                                            <p:cond delay="1338"/>
                                          </p:stCondLst>
                                        </p:cTn>
                                        <p:tgtEl>
                                          <p:spTgt spid="2"/>
                                        </p:tgtEl>
                                      </p:cBhvr>
                                      <p:to x="100000" y="100000"/>
                                    </p:animScale>
                                    <p:animScale>
                                      <p:cBhvr>
                                        <p:cTn id="43" dur="26">
                                          <p:stCondLst>
                                            <p:cond delay="1642"/>
                                          </p:stCondLst>
                                        </p:cTn>
                                        <p:tgtEl>
                                          <p:spTgt spid="2"/>
                                        </p:tgtEl>
                                      </p:cBhvr>
                                      <p:to x="100000" y="90000"/>
                                    </p:animScale>
                                    <p:animScale>
                                      <p:cBhvr>
                                        <p:cTn id="44" dur="166" decel="50000">
                                          <p:stCondLst>
                                            <p:cond delay="1668"/>
                                          </p:stCondLst>
                                        </p:cTn>
                                        <p:tgtEl>
                                          <p:spTgt spid="2"/>
                                        </p:tgtEl>
                                      </p:cBhvr>
                                      <p:to x="100000" y="100000"/>
                                    </p:animScale>
                                    <p:animScale>
                                      <p:cBhvr>
                                        <p:cTn id="45" dur="26">
                                          <p:stCondLst>
                                            <p:cond delay="1808"/>
                                          </p:stCondLst>
                                        </p:cTn>
                                        <p:tgtEl>
                                          <p:spTgt spid="2"/>
                                        </p:tgtEl>
                                      </p:cBhvr>
                                      <p:to x="100000" y="95000"/>
                                    </p:animScale>
                                    <p:animScale>
                                      <p:cBhvr>
                                        <p:cTn id="46" dur="166" decel="50000">
                                          <p:stCondLst>
                                            <p:cond delay="1834"/>
                                          </p:stCondLst>
                                        </p:cTn>
                                        <p:tgtEl>
                                          <p:spTgt spid="2"/>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down)">
                                      <p:cBhvr>
                                        <p:cTn id="51" dur="580">
                                          <p:stCondLst>
                                            <p:cond delay="0"/>
                                          </p:stCondLst>
                                        </p:cTn>
                                        <p:tgtEl>
                                          <p:spTgt spid="3"/>
                                        </p:tgtEl>
                                      </p:cBhvr>
                                    </p:animEffect>
                                    <p:anim calcmode="lin" valueType="num">
                                      <p:cBhvr>
                                        <p:cTn id="5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7" dur="26">
                                          <p:stCondLst>
                                            <p:cond delay="650"/>
                                          </p:stCondLst>
                                        </p:cTn>
                                        <p:tgtEl>
                                          <p:spTgt spid="3"/>
                                        </p:tgtEl>
                                      </p:cBhvr>
                                      <p:to x="100000" y="60000"/>
                                    </p:animScale>
                                    <p:animScale>
                                      <p:cBhvr>
                                        <p:cTn id="58" dur="166" decel="50000">
                                          <p:stCondLst>
                                            <p:cond delay="676"/>
                                          </p:stCondLst>
                                        </p:cTn>
                                        <p:tgtEl>
                                          <p:spTgt spid="3"/>
                                        </p:tgtEl>
                                      </p:cBhvr>
                                      <p:to x="100000" y="100000"/>
                                    </p:animScale>
                                    <p:animScale>
                                      <p:cBhvr>
                                        <p:cTn id="59" dur="26">
                                          <p:stCondLst>
                                            <p:cond delay="1312"/>
                                          </p:stCondLst>
                                        </p:cTn>
                                        <p:tgtEl>
                                          <p:spTgt spid="3"/>
                                        </p:tgtEl>
                                      </p:cBhvr>
                                      <p:to x="100000" y="80000"/>
                                    </p:animScale>
                                    <p:animScale>
                                      <p:cBhvr>
                                        <p:cTn id="60" dur="166" decel="50000">
                                          <p:stCondLst>
                                            <p:cond delay="1338"/>
                                          </p:stCondLst>
                                        </p:cTn>
                                        <p:tgtEl>
                                          <p:spTgt spid="3"/>
                                        </p:tgtEl>
                                      </p:cBhvr>
                                      <p:to x="100000" y="100000"/>
                                    </p:animScale>
                                    <p:animScale>
                                      <p:cBhvr>
                                        <p:cTn id="61" dur="26">
                                          <p:stCondLst>
                                            <p:cond delay="1642"/>
                                          </p:stCondLst>
                                        </p:cTn>
                                        <p:tgtEl>
                                          <p:spTgt spid="3"/>
                                        </p:tgtEl>
                                      </p:cBhvr>
                                      <p:to x="100000" y="90000"/>
                                    </p:animScale>
                                    <p:animScale>
                                      <p:cBhvr>
                                        <p:cTn id="62" dur="166" decel="50000">
                                          <p:stCondLst>
                                            <p:cond delay="1668"/>
                                          </p:stCondLst>
                                        </p:cTn>
                                        <p:tgtEl>
                                          <p:spTgt spid="3"/>
                                        </p:tgtEl>
                                      </p:cBhvr>
                                      <p:to x="100000" y="100000"/>
                                    </p:animScale>
                                    <p:animScale>
                                      <p:cBhvr>
                                        <p:cTn id="63" dur="26">
                                          <p:stCondLst>
                                            <p:cond delay="1808"/>
                                          </p:stCondLst>
                                        </p:cTn>
                                        <p:tgtEl>
                                          <p:spTgt spid="3"/>
                                        </p:tgtEl>
                                      </p:cBhvr>
                                      <p:to x="100000" y="95000"/>
                                    </p:animScale>
                                    <p:animScale>
                                      <p:cBhvr>
                                        <p:cTn id="6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3820" y="1263134"/>
            <a:ext cx="1625766" cy="769441"/>
          </a:xfrm>
          <a:prstGeom prst="rect">
            <a:avLst/>
          </a:prstGeom>
        </p:spPr>
        <p:txBody>
          <a:bodyPr wrap="none">
            <a:spAutoFit/>
          </a:bodyPr>
          <a:lstStyle/>
          <a:p>
            <a:r>
              <a:rPr lang="bn-IN" sz="4400" dirty="0" smtClean="0">
                <a:latin typeface="NikoshBAN" pitchFamily="2" charset="0"/>
                <a:cs typeface="NikoshBAN" pitchFamily="2" charset="0"/>
              </a:rPr>
              <a:t>নির্দেশক</a:t>
            </a:r>
            <a:endParaRPr lang="en-US" sz="4400" dirty="0"/>
          </a:p>
        </p:txBody>
      </p:sp>
      <p:sp>
        <p:nvSpPr>
          <p:cNvPr id="5" name="Rectangle 4"/>
          <p:cNvSpPr/>
          <p:nvPr/>
        </p:nvSpPr>
        <p:spPr>
          <a:xfrm>
            <a:off x="0" y="2715489"/>
            <a:ext cx="8769926" cy="1066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itchFamily="2" charset="0"/>
                <a:cs typeface="NikoshBAN" pitchFamily="2" charset="0"/>
              </a:rPr>
              <a:t>যেসব পদার্থ নিজেদের রং পরিবর্তনের মাধ্যমে কোনো একটি বস্তু অম্ল না ক্ষার বা কোনোটিই নয় তা নির্দেশ করে তাদেরকে নির্দেশক বলে। </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3058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0473" y="568036"/>
            <a:ext cx="4087091"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itchFamily="2" charset="0"/>
                <a:cs typeface="NikoshBAN" pitchFamily="2" charset="0"/>
              </a:rPr>
              <a:t>নিচের ভিডিওটি লক্ষ করঃ </a:t>
            </a:r>
            <a:endParaRPr lang="en-US" sz="4000" dirty="0">
              <a:solidFill>
                <a:schemeClr val="tx1"/>
              </a:solidFill>
              <a:latin typeface="NikoshBAN" panose="02000000000000000000" pitchFamily="2" charset="0"/>
              <a:cs typeface="NikoshBAN" panose="02000000000000000000" pitchFamily="2"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911774600"/>
              </p:ext>
            </p:extLst>
          </p:nvPr>
        </p:nvGraphicFramePr>
        <p:xfrm>
          <a:off x="4279900" y="3086100"/>
          <a:ext cx="584200" cy="685800"/>
        </p:xfrm>
        <a:graphic>
          <a:graphicData uri="http://schemas.openxmlformats.org/presentationml/2006/ole">
            <mc:AlternateContent xmlns:mc="http://schemas.openxmlformats.org/markup-compatibility/2006">
              <mc:Choice xmlns:v="urn:schemas-microsoft-com:vml" Requires="v">
                <p:oleObj spid="_x0000_s3202" name="Packager Shell Object" showAsIcon="1" r:id="rId3" imgW="584280" imgH="685800" progId="Package">
                  <p:embed/>
                </p:oleObj>
              </mc:Choice>
              <mc:Fallback>
                <p:oleObj name="Packager Shell Object" showAsIcon="1" r:id="rId3" imgW="584280" imgH="685800" progId="Package">
                  <p:embed/>
                  <p:pic>
                    <p:nvPicPr>
                      <p:cNvPr id="0" name=""/>
                      <p:cNvPicPr/>
                      <p:nvPr/>
                    </p:nvPicPr>
                    <p:blipFill>
                      <a:blip r:embed="rId4"/>
                      <a:stretch>
                        <a:fillRect/>
                      </a:stretch>
                    </p:blipFill>
                    <p:spPr>
                      <a:xfrm>
                        <a:off x="4279900" y="3086100"/>
                        <a:ext cx="584200" cy="685800"/>
                      </a:xfrm>
                      <a:prstGeom prst="rect">
                        <a:avLst/>
                      </a:prstGeom>
                    </p:spPr>
                  </p:pic>
                </p:oleObj>
              </mc:Fallback>
            </mc:AlternateContent>
          </a:graphicData>
        </a:graphic>
      </p:graphicFrame>
    </p:spTree>
    <p:extLst>
      <p:ext uri="{BB962C8B-B14F-4D97-AF65-F5344CB8AC3E}">
        <p14:creationId xmlns:p14="http://schemas.microsoft.com/office/powerpoint/2010/main" val="135267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77635" y="191411"/>
            <a:ext cx="6165273" cy="923330"/>
          </a:xfrm>
          <a:prstGeom prst="rect">
            <a:avLst/>
          </a:prstGeom>
          <a:noFill/>
          <a:ln w="19050">
            <a:noFill/>
          </a:ln>
        </p:spPr>
        <p:txBody>
          <a:bodyPr wrap="square" rtlCol="0">
            <a:spAutoFit/>
          </a:bodyPr>
          <a:lstStyle/>
          <a:p>
            <a:pPr algn="ctr"/>
            <a:r>
              <a:rPr lang="bn-IN" sz="5400" dirty="0" smtClean="0">
                <a:latin typeface="NikoshBAN" panose="02000000000000000000" pitchFamily="2" charset="0"/>
                <a:cs typeface="NikoshBAN" panose="02000000000000000000" pitchFamily="2" charset="0"/>
              </a:rPr>
              <a:t>লিটমাস কাগজ বা নির্দেশক</a:t>
            </a:r>
            <a:endParaRPr lang="en-US" sz="5400" dirty="0">
              <a:latin typeface="NikoshBAN" panose="02000000000000000000" pitchFamily="2" charset="0"/>
              <a:cs typeface="NikoshBAN" panose="02000000000000000000" pitchFamily="2" charset="0"/>
            </a:endParaRPr>
          </a:p>
        </p:txBody>
      </p:sp>
      <p:sp>
        <p:nvSpPr>
          <p:cNvPr id="7" name="Rectangle 6"/>
          <p:cNvSpPr/>
          <p:nvPr/>
        </p:nvSpPr>
        <p:spPr>
          <a:xfrm>
            <a:off x="173606" y="1261179"/>
            <a:ext cx="8173329" cy="523220"/>
          </a:xfrm>
          <a:prstGeom prst="rect">
            <a:avLst/>
          </a:prstGeom>
        </p:spPr>
        <p:txBody>
          <a:bodyPr wrap="square">
            <a:spAutoFit/>
          </a:bodyPr>
          <a:lstStyle/>
          <a:p>
            <a:r>
              <a:rPr lang="bn-IN" sz="2800" dirty="0" smtClean="0">
                <a:latin typeface="NikoshBAN" pitchFamily="2" charset="0"/>
                <a:cs typeface="NikoshBAN" pitchFamily="2" charset="0"/>
              </a:rPr>
              <a:t>সাধারণ কাগজে লিচেন গাছ থেকে রং মিশিয়ে তৈরি হয় লিটমাস কাগজ  </a:t>
            </a:r>
            <a:endParaRPr lang="en-US" sz="2800" dirty="0"/>
          </a:p>
        </p:txBody>
      </p:sp>
      <p:grpSp>
        <p:nvGrpSpPr>
          <p:cNvPr id="4" name="Group 3"/>
          <p:cNvGrpSpPr/>
          <p:nvPr/>
        </p:nvGrpSpPr>
        <p:grpSpPr>
          <a:xfrm>
            <a:off x="3435925" y="3283743"/>
            <a:ext cx="2396837" cy="2070172"/>
            <a:chOff x="3435927" y="3449782"/>
            <a:chExt cx="2396837" cy="2070172"/>
          </a:xfrm>
        </p:grpSpPr>
        <p:pic>
          <p:nvPicPr>
            <p:cNvPr id="7170" name="Picture 2" descr="C:\Users\Tumpa\Desktop\indexLich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5927" y="3449782"/>
              <a:ext cx="2396837" cy="20701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240449" y="4121833"/>
              <a:ext cx="787791" cy="773723"/>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descr="seven-seas-tomoe-river-paper-pad-3.jpg"/>
          <p:cNvPicPr>
            <a:picLocks noChangeAspect="1"/>
          </p:cNvPicPr>
          <p:nvPr/>
        </p:nvPicPr>
        <p:blipFill>
          <a:blip r:embed="rId3" cstate="print"/>
          <a:stretch>
            <a:fillRect/>
          </a:stretch>
        </p:blipFill>
        <p:spPr>
          <a:xfrm>
            <a:off x="6350495" y="3193365"/>
            <a:ext cx="1996440" cy="1980027"/>
          </a:xfrm>
          <a:prstGeom prst="rect">
            <a:avLst/>
          </a:prstGeom>
        </p:spPr>
        <p:style>
          <a:lnRef idx="1">
            <a:schemeClr val="dk1"/>
          </a:lnRef>
          <a:fillRef idx="2">
            <a:schemeClr val="dk1"/>
          </a:fillRef>
          <a:effectRef idx="1">
            <a:schemeClr val="dk1"/>
          </a:effectRef>
          <a:fontRef idx="minor">
            <a:schemeClr val="dk1"/>
          </a:fontRef>
        </p:style>
      </p:pic>
      <p:pic>
        <p:nvPicPr>
          <p:cNvPr id="11266" name="Picture 2" descr="C:\Users\Tumpa\Desktop\pap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764" y="339031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312168" y="5860925"/>
            <a:ext cx="1370889" cy="400110"/>
          </a:xfrm>
          <a:prstGeom prst="rect">
            <a:avLst/>
          </a:prstGeom>
        </p:spPr>
        <p:txBody>
          <a:bodyPr wrap="none">
            <a:spAutoFit/>
          </a:bodyPr>
          <a:lstStyle/>
          <a:p>
            <a:pPr algn="ctr"/>
            <a:r>
              <a:rPr lang="bn-BD" sz="2000" dirty="0">
                <a:latin typeface="NikoshBAN" pitchFamily="2" charset="0"/>
                <a:cs typeface="NikoshBAN" pitchFamily="2" charset="0"/>
              </a:rPr>
              <a:t>সাধারন কাগজ </a:t>
            </a:r>
            <a:endParaRPr lang="en-US" sz="2000" dirty="0">
              <a:latin typeface="NikoshBAN" pitchFamily="2" charset="0"/>
              <a:cs typeface="NikoshBAN" pitchFamily="2" charset="0"/>
            </a:endParaRPr>
          </a:p>
        </p:txBody>
      </p:sp>
      <p:sp>
        <p:nvSpPr>
          <p:cNvPr id="6" name="Rectangle 5"/>
          <p:cNvSpPr/>
          <p:nvPr/>
        </p:nvSpPr>
        <p:spPr>
          <a:xfrm>
            <a:off x="4134044" y="5656888"/>
            <a:ext cx="1090363" cy="400110"/>
          </a:xfrm>
          <a:prstGeom prst="rect">
            <a:avLst/>
          </a:prstGeom>
        </p:spPr>
        <p:txBody>
          <a:bodyPr wrap="none">
            <a:spAutoFit/>
          </a:bodyPr>
          <a:lstStyle/>
          <a:p>
            <a:r>
              <a:rPr lang="bn-IN" sz="2000" dirty="0">
                <a:latin typeface="NikoshBAN" pitchFamily="2" charset="0"/>
                <a:cs typeface="NikoshBAN" pitchFamily="2" charset="0"/>
              </a:rPr>
              <a:t>লিচেন গাছ </a:t>
            </a:r>
            <a:endParaRPr lang="en-US" sz="2000" dirty="0"/>
          </a:p>
        </p:txBody>
      </p:sp>
      <p:sp>
        <p:nvSpPr>
          <p:cNvPr id="8" name="Rectangle 7"/>
          <p:cNvSpPr/>
          <p:nvPr/>
        </p:nvSpPr>
        <p:spPr>
          <a:xfrm>
            <a:off x="6897318" y="5528135"/>
            <a:ext cx="1409360" cy="400110"/>
          </a:xfrm>
          <a:prstGeom prst="rect">
            <a:avLst/>
          </a:prstGeom>
        </p:spPr>
        <p:txBody>
          <a:bodyPr wrap="none">
            <a:spAutoFit/>
          </a:bodyPr>
          <a:lstStyle/>
          <a:p>
            <a:r>
              <a:rPr lang="bn-IN" sz="2000" dirty="0">
                <a:latin typeface="NikoshBAN" pitchFamily="2" charset="0"/>
                <a:cs typeface="NikoshBAN" pitchFamily="2" charset="0"/>
              </a:rPr>
              <a:t>লিটমাস কাগজ </a:t>
            </a:r>
            <a:endParaRPr lang="en-US" sz="2000" dirty="0"/>
          </a:p>
        </p:txBody>
      </p:sp>
    </p:spTree>
    <p:extLst>
      <p:ext uri="{BB962C8B-B14F-4D97-AF65-F5344CB8AC3E}">
        <p14:creationId xmlns:p14="http://schemas.microsoft.com/office/powerpoint/2010/main" val="143634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1266"/>
                                        </p:tgtEl>
                                        <p:attrNameLst>
                                          <p:attrName>style.visibility</p:attrName>
                                        </p:attrNameLst>
                                      </p:cBhvr>
                                      <p:to>
                                        <p:strVal val="visible"/>
                                      </p:to>
                                    </p:set>
                                    <p:animEffect transition="in" filter="circle(in)">
                                      <p:cBhvr>
                                        <p:cTn id="14" dur="2000"/>
                                        <p:tgtEl>
                                          <p:spTgt spid="1126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ircle(in)">
                                      <p:cBhvr>
                                        <p:cTn id="34" dur="2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ircle(in)">
                                      <p:cBhvr>
                                        <p:cTn id="39" dur="2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circle(in)">
                                      <p:cBhvr>
                                        <p:cTn id="4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5"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490" y="787791"/>
            <a:ext cx="8996509" cy="940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itchFamily="2" charset="0"/>
                <a:cs typeface="NikoshBAN" pitchFamily="2" charset="0"/>
              </a:rPr>
              <a:t>লাল লিটমাস পেপার ক্যালসিয়াম অক্সাইড বা সোডিয়াম হাইড্রোক্সাইড এর মধ্যে দিলে কী বর্ণ হয়?  </a:t>
            </a:r>
            <a:endParaRPr lang="en-US" sz="2800" dirty="0">
              <a:solidFill>
                <a:schemeClr val="tx1"/>
              </a:solidFill>
              <a:latin typeface="NikoshBAN" panose="02000000000000000000" pitchFamily="2" charset="0"/>
              <a:cs typeface="NikoshBAN" panose="02000000000000000000" pitchFamily="2" charset="0"/>
            </a:endParaRPr>
          </a:p>
        </p:txBody>
      </p:sp>
      <p:pic>
        <p:nvPicPr>
          <p:cNvPr id="8194" name="Picture 2" descr="C:\Users\Tumpa\Desktop\New folder (2)\index3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8259" y="2405380"/>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Tumpa\Desktop\nao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799" y="2586036"/>
            <a:ext cx="2714625" cy="16859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Tumpa\Desktop\index6tr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553" y="2586037"/>
            <a:ext cx="13716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Tumpa\Desktop\index6tr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2111" y="2697480"/>
            <a:ext cx="1422400" cy="184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97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8194"/>
                                        </p:tgtEl>
                                        <p:attrNameLst>
                                          <p:attrName>style.visibility</p:attrName>
                                        </p:attrNameLst>
                                      </p:cBhvr>
                                      <p:to>
                                        <p:strVal val="visible"/>
                                      </p:to>
                                    </p:set>
                                    <p:animEffect transition="in" filter="circle(in)">
                                      <p:cBhvr>
                                        <p:cTn id="16" dur="2000"/>
                                        <p:tgtEl>
                                          <p:spTgt spid="8194"/>
                                        </p:tgtEl>
                                      </p:cBhvr>
                                    </p:animEffect>
                                  </p:childTnLst>
                                </p:cTn>
                              </p:par>
                              <p:par>
                                <p:cTn id="17" presetID="6" presetClass="entr" presetSubtype="16" fill="hold" nodeType="withEffect">
                                  <p:stCondLst>
                                    <p:cond delay="0"/>
                                  </p:stCondLst>
                                  <p:childTnLst>
                                    <p:set>
                                      <p:cBhvr>
                                        <p:cTn id="18" dur="1" fill="hold">
                                          <p:stCondLst>
                                            <p:cond delay="0"/>
                                          </p:stCondLst>
                                        </p:cTn>
                                        <p:tgtEl>
                                          <p:spTgt spid="8196"/>
                                        </p:tgtEl>
                                        <p:attrNameLst>
                                          <p:attrName>style.visibility</p:attrName>
                                        </p:attrNameLst>
                                      </p:cBhvr>
                                      <p:to>
                                        <p:strVal val="visible"/>
                                      </p:to>
                                    </p:set>
                                    <p:animEffect transition="in" filter="circle(in)">
                                      <p:cBhvr>
                                        <p:cTn id="19" dur="2000"/>
                                        <p:tgtEl>
                                          <p:spTgt spid="8196"/>
                                        </p:tgtEl>
                                      </p:cBhvr>
                                    </p:animEffect>
                                  </p:childTnLst>
                                </p:cTn>
                              </p:par>
                              <p:par>
                                <p:cTn id="20" presetID="6"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9299" y="1544036"/>
            <a:ext cx="8417689" cy="584775"/>
          </a:xfrm>
          <a:prstGeom prst="rect">
            <a:avLst/>
          </a:prstGeom>
        </p:spPr>
        <p:txBody>
          <a:bodyPr wrap="none">
            <a:spAutoFit/>
          </a:bodyPr>
          <a:lstStyle/>
          <a:p>
            <a:r>
              <a:rPr lang="bn-IN" sz="3200" dirty="0" smtClean="0">
                <a:latin typeface="NikoshBAN" pitchFamily="2" charset="0"/>
                <a:cs typeface="NikoshBAN" pitchFamily="2" charset="0"/>
              </a:rPr>
              <a:t>নীল লিটমাস কাগজ হাইড্রোক্লোরিক এসিডের  মধ্যে দিলে কী হয়? </a:t>
            </a:r>
            <a:endParaRPr lang="en-US" sz="3200" dirty="0"/>
          </a:p>
        </p:txBody>
      </p:sp>
      <p:pic>
        <p:nvPicPr>
          <p:cNvPr id="9218" name="Picture 2" descr="C:\Users\Tumpa\Desktop\index6tr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5938" y="2738146"/>
            <a:ext cx="13716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Tumpa\Desktop\index6tr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299" y="2944349"/>
            <a:ext cx="1422400" cy="18415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Tumpa\Desktop\hc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2309" y="271132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41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circle(in)">
                                      <p:cBhvr>
                                        <p:cTn id="12" dur="2000"/>
                                        <p:tgtEl>
                                          <p:spTgt spid="92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circle(in)">
                                      <p:cBhvr>
                                        <p:cTn id="17" dur="2000"/>
                                        <p:tgtEl>
                                          <p:spTgt spid="92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218"/>
                                        </p:tgtEl>
                                        <p:attrNameLst>
                                          <p:attrName>style.visibility</p:attrName>
                                        </p:attrNameLst>
                                      </p:cBhvr>
                                      <p:to>
                                        <p:strVal val="visible"/>
                                      </p:to>
                                    </p:set>
                                    <p:animEffect transition="in" filter="circle(in)">
                                      <p:cBhvr>
                                        <p:cTn id="22"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108394" y="1640058"/>
            <a:ext cx="2197100" cy="1841500"/>
            <a:chOff x="981124" y="719308"/>
            <a:chExt cx="2197100" cy="1841500"/>
          </a:xfrm>
        </p:grpSpPr>
        <p:pic>
          <p:nvPicPr>
            <p:cNvPr id="3" name="Picture 2" descr="C:\Users\Tumpa\Desktop\images00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124" y="719308"/>
              <a:ext cx="2197100" cy="1841500"/>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Data 3"/>
            <p:cNvSpPr/>
            <p:nvPr/>
          </p:nvSpPr>
          <p:spPr>
            <a:xfrm rot="1540945">
              <a:off x="1836098" y="1686861"/>
              <a:ext cx="288188" cy="447147"/>
            </a:xfrm>
            <a:prstGeom prst="flowChartInputOutpu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332014" y="1316435"/>
            <a:ext cx="2197100" cy="2165123"/>
            <a:chOff x="5555469" y="552774"/>
            <a:chExt cx="2197100" cy="2165123"/>
          </a:xfrm>
        </p:grpSpPr>
        <p:pic>
          <p:nvPicPr>
            <p:cNvPr id="11" name="Picture 2" descr="C:\Users\Tumpa\Desktop\images00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5469" y="876397"/>
              <a:ext cx="2197100" cy="1841500"/>
            </a:xfrm>
            <a:prstGeom prst="rect">
              <a:avLst/>
            </a:prstGeom>
            <a:noFill/>
            <a:extLst>
              <a:ext uri="{909E8E84-426E-40DD-AFC4-6F175D3DCCD1}">
                <a14:hiddenFill xmlns:a14="http://schemas.microsoft.com/office/drawing/2010/main">
                  <a:solidFill>
                    <a:srgbClr val="FFFFFF"/>
                  </a:solidFill>
                </a14:hiddenFill>
              </a:ext>
            </a:extLst>
          </p:spPr>
        </p:pic>
        <p:sp>
          <p:nvSpPr>
            <p:cNvPr id="12" name="Flowchart: Data 11"/>
            <p:cNvSpPr/>
            <p:nvPr/>
          </p:nvSpPr>
          <p:spPr>
            <a:xfrm rot="2262077">
              <a:off x="6995903" y="552774"/>
              <a:ext cx="354348" cy="1516142"/>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Data 12"/>
            <p:cNvSpPr/>
            <p:nvPr/>
          </p:nvSpPr>
          <p:spPr>
            <a:xfrm rot="1965443">
              <a:off x="6336280" y="1798880"/>
              <a:ext cx="365648" cy="494586"/>
            </a:xfrm>
            <a:prstGeom prst="flowChartInputOutp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3770013" y="1960274"/>
            <a:ext cx="1409360" cy="400110"/>
          </a:xfrm>
          <a:prstGeom prst="rect">
            <a:avLst/>
          </a:prstGeom>
        </p:spPr>
        <p:txBody>
          <a:bodyPr wrap="none">
            <a:spAutoFit/>
          </a:bodyPr>
          <a:lstStyle/>
          <a:p>
            <a:r>
              <a:rPr lang="bn-IN" sz="2000" dirty="0">
                <a:latin typeface="NikoshBAN" pitchFamily="2" charset="0"/>
                <a:cs typeface="NikoshBAN" pitchFamily="2" charset="0"/>
              </a:rPr>
              <a:t>লিটমাস কাগজ </a:t>
            </a:r>
            <a:endParaRPr lang="en-US" sz="2000" dirty="0"/>
          </a:p>
        </p:txBody>
      </p:sp>
      <p:sp>
        <p:nvSpPr>
          <p:cNvPr id="15" name="Rectangle 14"/>
          <p:cNvSpPr/>
          <p:nvPr/>
        </p:nvSpPr>
        <p:spPr>
          <a:xfrm>
            <a:off x="3562264" y="2915831"/>
            <a:ext cx="912429" cy="400110"/>
          </a:xfrm>
          <a:prstGeom prst="rect">
            <a:avLst/>
          </a:prstGeom>
        </p:spPr>
        <p:txBody>
          <a:bodyPr wrap="none">
            <a:spAutoFit/>
          </a:bodyPr>
          <a:lstStyle/>
          <a:p>
            <a:r>
              <a:rPr lang="bn-IN" sz="2000" dirty="0" smtClean="0">
                <a:latin typeface="NikoshBAN" pitchFamily="2" charset="0"/>
                <a:cs typeface="NikoshBAN" pitchFamily="2" charset="0"/>
              </a:rPr>
              <a:t>লেবুর রস</a:t>
            </a:r>
            <a:endParaRPr lang="en-US" sz="2000" dirty="0"/>
          </a:p>
        </p:txBody>
      </p:sp>
      <p:cxnSp>
        <p:nvCxnSpPr>
          <p:cNvPr id="16" name="Straight Arrow Connector 15"/>
          <p:cNvCxnSpPr>
            <a:stCxn id="15" idx="3"/>
          </p:cNvCxnSpPr>
          <p:nvPr/>
        </p:nvCxnSpPr>
        <p:spPr>
          <a:xfrm flipV="1">
            <a:off x="4474693" y="3095120"/>
            <a:ext cx="997639" cy="207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5" idx="1"/>
          </p:cNvCxnSpPr>
          <p:nvPr/>
        </p:nvCxnSpPr>
        <p:spPr>
          <a:xfrm flipH="1" flipV="1">
            <a:off x="3031382" y="3105503"/>
            <a:ext cx="530882" cy="103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28791" y="392961"/>
            <a:ext cx="8691803" cy="584775"/>
          </a:xfrm>
          <a:prstGeom prst="rect">
            <a:avLst/>
          </a:prstGeom>
        </p:spPr>
        <p:txBody>
          <a:bodyPr wrap="none">
            <a:spAutoFit/>
          </a:bodyPr>
          <a:lstStyle/>
          <a:p>
            <a:r>
              <a:rPr lang="bn-IN" sz="3200" dirty="0" smtClean="0">
                <a:latin typeface="NikoshBAN" pitchFamily="2" charset="0"/>
                <a:cs typeface="NikoshBAN" pitchFamily="2" charset="0"/>
              </a:rPr>
              <a:t>নিচের চিত্র দুইটি দেখে এর পরীক্ষণ ,পর্যবেক্ষণ এবং সিদ্ধান্ত কী হবে? </a:t>
            </a:r>
            <a:endParaRPr lang="en-US" sz="3200" dirty="0"/>
          </a:p>
        </p:txBody>
      </p:sp>
    </p:spTree>
    <p:extLst>
      <p:ext uri="{BB962C8B-B14F-4D97-AF65-F5344CB8AC3E}">
        <p14:creationId xmlns:p14="http://schemas.microsoft.com/office/powerpoint/2010/main" val="67613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par>
                                <p:cTn id="13" presetID="6"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2000"/>
                                        <p:tgtEl>
                                          <p:spTgt spid="14"/>
                                        </p:tgtEl>
                                      </p:cBhvr>
                                    </p:animEffect>
                                  </p:childTnLst>
                                </p:cTn>
                              </p:par>
                              <p:par>
                                <p:cTn id="19" presetID="6" presetClass="entr" presetSubtype="16"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ircle(in)">
                                      <p:cBhvr>
                                        <p:cTn id="21" dur="2000"/>
                                        <p:tgtEl>
                                          <p:spTgt spid="16"/>
                                        </p:tgtEl>
                                      </p:cBhvr>
                                    </p:animEffect>
                                  </p:childTnLst>
                                </p:cTn>
                              </p:par>
                              <p:par>
                                <p:cTn id="22" presetID="6" presetClass="entr" presetSubtype="1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par>
                                <p:cTn id="25" presetID="6" presetClass="entr" presetSubtype="16"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ircle(in)">
                                      <p:cBhvr>
                                        <p:cTn id="2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3487" y="2207979"/>
            <a:ext cx="6375463" cy="2062103"/>
          </a:xfrm>
          <a:prstGeom prst="rect">
            <a:avLst/>
          </a:prstGeom>
        </p:spPr>
        <p:txBody>
          <a:bodyPr wrap="none">
            <a:spAutoFit/>
          </a:bodyPr>
          <a:lstStyle/>
          <a:p>
            <a:r>
              <a:rPr lang="bn-IN" sz="3200" dirty="0" smtClean="0">
                <a:latin typeface="NikoshBAN" pitchFamily="2" charset="0"/>
                <a:cs typeface="NikoshBAN" pitchFamily="2" charset="0"/>
              </a:rPr>
              <a:t>পর্যবেক্ষণঃ </a:t>
            </a:r>
            <a:r>
              <a:rPr lang="bn-BD" sz="3200" dirty="0" smtClean="0">
                <a:latin typeface="NikoshBAN" pitchFamily="2" charset="0"/>
                <a:cs typeface="NikoshBAN" pitchFamily="2" charset="0"/>
              </a:rPr>
              <a:t>লাল </a:t>
            </a:r>
            <a:r>
              <a:rPr lang="bn-BD" sz="3200" dirty="0">
                <a:latin typeface="NikoshBAN" pitchFamily="2" charset="0"/>
                <a:cs typeface="NikoshBAN" pitchFamily="2" charset="0"/>
              </a:rPr>
              <a:t>লিটমাসের রং পরিবর্তন হলো না</a:t>
            </a:r>
            <a:r>
              <a:rPr lang="bn-BD" sz="3200" dirty="0" smtClean="0">
                <a:latin typeface="NikoshBAN" pitchFamily="2" charset="0"/>
                <a:cs typeface="NikoshBAN" pitchFamily="2" charset="0"/>
              </a:rPr>
              <a:t>।</a:t>
            </a:r>
            <a:endParaRPr lang="en-US" sz="3200" dirty="0" smtClean="0">
              <a:latin typeface="NikoshBAN" pitchFamily="2" charset="0"/>
              <a:cs typeface="NikoshBAN" pitchFamily="2" charset="0"/>
            </a:endParaRPr>
          </a:p>
          <a:p>
            <a:r>
              <a:rPr lang="bn-BD" sz="3200" dirty="0">
                <a:latin typeface="NikoshBAN" pitchFamily="2" charset="0"/>
                <a:cs typeface="NikoshBAN" pitchFamily="2" charset="0"/>
              </a:rPr>
              <a:t>নীল লিটমাসের রং পরিবর্তন হয়ে লাল হলো।</a:t>
            </a:r>
            <a:endParaRPr lang="en-US" sz="3200" dirty="0">
              <a:latin typeface="NikoshBAN" pitchFamily="2" charset="0"/>
              <a:cs typeface="NikoshBAN" pitchFamily="2" charset="0"/>
            </a:endParaRPr>
          </a:p>
          <a:p>
            <a:r>
              <a:rPr lang="bn-IN" sz="3200" dirty="0" smtClean="0">
                <a:latin typeface="NikoshBAN" pitchFamily="2" charset="0"/>
                <a:cs typeface="NikoshBAN" pitchFamily="2" charset="0"/>
              </a:rPr>
              <a:t>সিদ্ধান্তঃ </a:t>
            </a:r>
            <a:r>
              <a:rPr lang="bn-BD" sz="3200" dirty="0" smtClean="0">
                <a:latin typeface="NikoshBAN" pitchFamily="2" charset="0"/>
                <a:cs typeface="NikoshBAN" pitchFamily="2" charset="0"/>
              </a:rPr>
              <a:t>লেবুর </a:t>
            </a:r>
            <a:r>
              <a:rPr lang="bn-BD" sz="3200" dirty="0">
                <a:latin typeface="NikoshBAN" pitchFamily="2" charset="0"/>
                <a:cs typeface="NikoshBAN" pitchFamily="2" charset="0"/>
              </a:rPr>
              <a:t>রসে অম্ল বা এসিড আছে।</a:t>
            </a:r>
            <a:endParaRPr lang="en-US" sz="3200" dirty="0">
              <a:latin typeface="NikoshBAN" pitchFamily="2" charset="0"/>
              <a:cs typeface="NikoshBAN" pitchFamily="2" charset="0"/>
            </a:endParaRPr>
          </a:p>
          <a:p>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3" name="Rectangle 2"/>
          <p:cNvSpPr/>
          <p:nvPr/>
        </p:nvSpPr>
        <p:spPr>
          <a:xfrm>
            <a:off x="3675849" y="905751"/>
            <a:ext cx="1290738" cy="584775"/>
          </a:xfrm>
          <a:prstGeom prst="rect">
            <a:avLst/>
          </a:prstGeom>
        </p:spPr>
        <p:txBody>
          <a:bodyPr wrap="none">
            <a:spAutoFit/>
          </a:bodyPr>
          <a:lstStyle/>
          <a:p>
            <a:r>
              <a:rPr lang="bn-IN" sz="3200" dirty="0" smtClean="0">
                <a:latin typeface="NikoshBAN" pitchFamily="2" charset="0"/>
                <a:cs typeface="NikoshBAN" pitchFamily="2" charset="0"/>
              </a:rPr>
              <a:t>ফলাফল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297388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90679" y="2242042"/>
            <a:ext cx="2432347" cy="2020468"/>
            <a:chOff x="690680" y="2734411"/>
            <a:chExt cx="2432347" cy="2020468"/>
          </a:xfrm>
        </p:grpSpPr>
        <p:sp>
          <p:nvSpPr>
            <p:cNvPr id="2" name="Can 1"/>
            <p:cNvSpPr/>
            <p:nvPr/>
          </p:nvSpPr>
          <p:spPr>
            <a:xfrm>
              <a:off x="690680" y="3981156"/>
              <a:ext cx="2432347" cy="773723"/>
            </a:xfrm>
            <a:prstGeom prst="can">
              <a:avLst>
                <a:gd name="adj" fmla="val 44643"/>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n 4"/>
            <p:cNvSpPr/>
            <p:nvPr/>
          </p:nvSpPr>
          <p:spPr>
            <a:xfrm rot="10800000" flipV="1">
              <a:off x="690680" y="2734411"/>
              <a:ext cx="2432346" cy="1633606"/>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5837110" y="2292450"/>
            <a:ext cx="2432347" cy="2020468"/>
            <a:chOff x="690680" y="2734411"/>
            <a:chExt cx="2432347" cy="2020468"/>
          </a:xfrm>
        </p:grpSpPr>
        <p:sp>
          <p:nvSpPr>
            <p:cNvPr id="9" name="Can 8"/>
            <p:cNvSpPr/>
            <p:nvPr/>
          </p:nvSpPr>
          <p:spPr>
            <a:xfrm>
              <a:off x="690680" y="3981156"/>
              <a:ext cx="2432347" cy="773723"/>
            </a:xfrm>
            <a:prstGeom prst="can">
              <a:avLst>
                <a:gd name="adj" fmla="val 44643"/>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n 9"/>
            <p:cNvSpPr/>
            <p:nvPr/>
          </p:nvSpPr>
          <p:spPr>
            <a:xfrm rot="10800000" flipV="1">
              <a:off x="690680" y="2734411"/>
              <a:ext cx="2432346" cy="1633606"/>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lowchart: Data 6"/>
          <p:cNvSpPr/>
          <p:nvPr/>
        </p:nvSpPr>
        <p:spPr>
          <a:xfrm rot="1877893">
            <a:off x="2125381" y="1446951"/>
            <a:ext cx="572797" cy="2834103"/>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ata 11"/>
          <p:cNvSpPr/>
          <p:nvPr/>
        </p:nvSpPr>
        <p:spPr>
          <a:xfrm rot="1877893">
            <a:off x="7002190" y="1536250"/>
            <a:ext cx="572797" cy="2834103"/>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ata 10"/>
          <p:cNvSpPr/>
          <p:nvPr/>
        </p:nvSpPr>
        <p:spPr>
          <a:xfrm rot="1212947">
            <a:off x="6388104" y="3489009"/>
            <a:ext cx="622954" cy="734959"/>
          </a:xfrm>
          <a:prstGeom prst="flowChartInputOutpu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03151" y="348475"/>
            <a:ext cx="8595359" cy="584775"/>
          </a:xfrm>
          <a:prstGeom prst="rect">
            <a:avLst/>
          </a:prstGeom>
        </p:spPr>
        <p:txBody>
          <a:bodyPr wrap="square">
            <a:spAutoFit/>
          </a:bodyPr>
          <a:lstStyle/>
          <a:p>
            <a:r>
              <a:rPr lang="bn-IN" sz="3200" dirty="0">
                <a:latin typeface="NikoshBAN" pitchFamily="2" charset="0"/>
                <a:cs typeface="NikoshBAN" pitchFamily="2" charset="0"/>
              </a:rPr>
              <a:t>নিচের চিত্র দুইটি দেখে এর পরীক্ষণ ,পর্যবেক্ষণ এবং সিদ্ধান্ত কী হবে? </a:t>
            </a:r>
            <a:endParaRPr lang="en-US" sz="3200" dirty="0"/>
          </a:p>
        </p:txBody>
      </p:sp>
      <p:sp>
        <p:nvSpPr>
          <p:cNvPr id="15" name="Rectangle 14"/>
          <p:cNvSpPr/>
          <p:nvPr/>
        </p:nvSpPr>
        <p:spPr>
          <a:xfrm>
            <a:off x="4035454" y="2658735"/>
            <a:ext cx="1409360" cy="400110"/>
          </a:xfrm>
          <a:prstGeom prst="rect">
            <a:avLst/>
          </a:prstGeom>
        </p:spPr>
        <p:txBody>
          <a:bodyPr wrap="none">
            <a:spAutoFit/>
          </a:bodyPr>
          <a:lstStyle/>
          <a:p>
            <a:r>
              <a:rPr lang="bn-IN" sz="2000" dirty="0">
                <a:latin typeface="NikoshBAN" pitchFamily="2" charset="0"/>
                <a:cs typeface="NikoshBAN" pitchFamily="2" charset="0"/>
              </a:rPr>
              <a:t>লিটমাস কাগজ </a:t>
            </a:r>
            <a:endParaRPr lang="en-US" sz="2000" dirty="0"/>
          </a:p>
        </p:txBody>
      </p:sp>
      <p:sp>
        <p:nvSpPr>
          <p:cNvPr id="16" name="Rectangle 15"/>
          <p:cNvSpPr/>
          <p:nvPr/>
        </p:nvSpPr>
        <p:spPr>
          <a:xfrm>
            <a:off x="3827705" y="3726001"/>
            <a:ext cx="1016625" cy="400110"/>
          </a:xfrm>
          <a:prstGeom prst="rect">
            <a:avLst/>
          </a:prstGeom>
        </p:spPr>
        <p:txBody>
          <a:bodyPr wrap="none">
            <a:spAutoFit/>
          </a:bodyPr>
          <a:lstStyle/>
          <a:p>
            <a:r>
              <a:rPr lang="bn-IN" sz="2000" dirty="0" smtClean="0">
                <a:latin typeface="NikoshBAN" pitchFamily="2" charset="0"/>
                <a:cs typeface="NikoshBAN" pitchFamily="2" charset="0"/>
              </a:rPr>
              <a:t>চুনের পানি</a:t>
            </a:r>
            <a:endParaRPr lang="en-US" sz="2000" dirty="0"/>
          </a:p>
        </p:txBody>
      </p:sp>
      <p:cxnSp>
        <p:nvCxnSpPr>
          <p:cNvPr id="17" name="Straight Arrow Connector 16"/>
          <p:cNvCxnSpPr>
            <a:stCxn id="16" idx="3"/>
          </p:cNvCxnSpPr>
          <p:nvPr/>
        </p:nvCxnSpPr>
        <p:spPr>
          <a:xfrm flipV="1">
            <a:off x="4844330" y="3905290"/>
            <a:ext cx="893443" cy="207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6" idx="1"/>
          </p:cNvCxnSpPr>
          <p:nvPr/>
        </p:nvCxnSpPr>
        <p:spPr>
          <a:xfrm flipH="1" flipV="1">
            <a:off x="3296823" y="3915674"/>
            <a:ext cx="530882" cy="103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765941" y="2770444"/>
            <a:ext cx="1269513" cy="820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291051" y="2787022"/>
            <a:ext cx="1517712" cy="103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90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in)">
                                      <p:cBhvr>
                                        <p:cTn id="19" dur="2000"/>
                                        <p:tgtEl>
                                          <p:spTgt spid="16"/>
                                        </p:tgtEl>
                                      </p:cBhvr>
                                    </p:animEffect>
                                  </p:childTnLst>
                                </p:cTn>
                              </p:par>
                              <p:par>
                                <p:cTn id="20" presetID="6"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ircle(in)">
                                      <p:cBhvr>
                                        <p:cTn id="34" dur="2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circle(in)">
                                      <p:cBhvr>
                                        <p:cTn id="46" dur="20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circle(in)">
                                      <p:cBhvr>
                                        <p:cTn id="51" dur="20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circle(in)">
                                      <p:cBhvr>
                                        <p:cTn id="56" dur="2000"/>
                                        <p:tgtEl>
                                          <p:spTgt spid="11"/>
                                        </p:tgtEl>
                                      </p:cBhvr>
                                    </p:animEffect>
                                  </p:childTnLst>
                                </p:cTn>
                              </p:par>
                              <p:par>
                                <p:cTn id="57" presetID="6" presetClass="entr" presetSubtype="16"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circle(in)">
                                      <p:cBhvr>
                                        <p:cTn id="59" dur="20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circle(in)">
                                      <p:cBhvr>
                                        <p:cTn id="64"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5856" y="3291192"/>
            <a:ext cx="6442789" cy="1569660"/>
          </a:xfrm>
          <a:prstGeom prst="rect">
            <a:avLst/>
          </a:prstGeom>
        </p:spPr>
        <p:txBody>
          <a:bodyPr wrap="none">
            <a:spAutoFit/>
          </a:bodyPr>
          <a:lstStyle/>
          <a:p>
            <a:r>
              <a:rPr lang="bn-IN" sz="3200" dirty="0" smtClean="0">
                <a:latin typeface="NikoshBAN" pitchFamily="2" charset="0"/>
                <a:cs typeface="NikoshBAN" pitchFamily="2" charset="0"/>
              </a:rPr>
              <a:t>পর্যবেক্ষণঃ নীল </a:t>
            </a:r>
            <a:r>
              <a:rPr lang="bn-BD" sz="3200" dirty="0" smtClean="0">
                <a:latin typeface="NikoshBAN" pitchFamily="2" charset="0"/>
                <a:cs typeface="NikoshBAN" pitchFamily="2" charset="0"/>
              </a:rPr>
              <a:t> </a:t>
            </a:r>
            <a:r>
              <a:rPr lang="bn-BD" sz="3200" dirty="0">
                <a:latin typeface="NikoshBAN" pitchFamily="2" charset="0"/>
                <a:cs typeface="NikoshBAN" pitchFamily="2" charset="0"/>
              </a:rPr>
              <a:t>লিটমাসের রং পরিবর্তন হলো না</a:t>
            </a:r>
            <a:r>
              <a:rPr lang="bn-BD" sz="3200" dirty="0" smtClean="0">
                <a:latin typeface="NikoshBAN" pitchFamily="2" charset="0"/>
                <a:cs typeface="NikoshBAN" pitchFamily="2" charset="0"/>
              </a:rPr>
              <a:t>।</a:t>
            </a:r>
            <a:endParaRPr lang="en-US" sz="3200" dirty="0" smtClean="0">
              <a:latin typeface="NikoshBAN" pitchFamily="2" charset="0"/>
              <a:cs typeface="NikoshBAN" pitchFamily="2" charset="0"/>
            </a:endParaRPr>
          </a:p>
          <a:p>
            <a:r>
              <a:rPr lang="bn-IN" sz="3200" dirty="0" smtClean="0">
                <a:latin typeface="NikoshBAN" pitchFamily="2" charset="0"/>
                <a:cs typeface="NikoshBAN" pitchFamily="2" charset="0"/>
              </a:rPr>
              <a:t>লাল </a:t>
            </a:r>
            <a:r>
              <a:rPr lang="bn-BD" sz="3200" dirty="0" smtClean="0">
                <a:latin typeface="NikoshBAN" pitchFamily="2" charset="0"/>
                <a:cs typeface="NikoshBAN" pitchFamily="2" charset="0"/>
              </a:rPr>
              <a:t> </a:t>
            </a:r>
            <a:r>
              <a:rPr lang="bn-BD" sz="3200" dirty="0">
                <a:latin typeface="NikoshBAN" pitchFamily="2" charset="0"/>
                <a:cs typeface="NikoshBAN" pitchFamily="2" charset="0"/>
              </a:rPr>
              <a:t>লিটমাসের রং পরিবর্তন হয়ে </a:t>
            </a:r>
            <a:r>
              <a:rPr lang="bn-IN" sz="3200" dirty="0" smtClean="0">
                <a:latin typeface="NikoshBAN" pitchFamily="2" charset="0"/>
                <a:cs typeface="NikoshBAN" pitchFamily="2" charset="0"/>
              </a:rPr>
              <a:t>নীল </a:t>
            </a:r>
            <a:r>
              <a:rPr lang="bn-BD" sz="3200" dirty="0" smtClean="0">
                <a:latin typeface="NikoshBAN" pitchFamily="2" charset="0"/>
                <a:cs typeface="NikoshBAN" pitchFamily="2" charset="0"/>
              </a:rPr>
              <a:t> </a:t>
            </a:r>
            <a:r>
              <a:rPr lang="bn-BD" sz="3200" dirty="0">
                <a:latin typeface="NikoshBAN" pitchFamily="2" charset="0"/>
                <a:cs typeface="NikoshBAN" pitchFamily="2" charset="0"/>
              </a:rPr>
              <a:t>হলো।</a:t>
            </a:r>
            <a:endParaRPr lang="en-US" sz="3200" dirty="0">
              <a:latin typeface="NikoshBAN" pitchFamily="2" charset="0"/>
              <a:cs typeface="NikoshBAN" pitchFamily="2" charset="0"/>
            </a:endParaRPr>
          </a:p>
          <a:p>
            <a:r>
              <a:rPr lang="bn-IN" sz="3200" dirty="0" smtClean="0">
                <a:latin typeface="NikoshBAN" pitchFamily="2" charset="0"/>
                <a:cs typeface="NikoshBAN" pitchFamily="2" charset="0"/>
              </a:rPr>
              <a:t>সিদ্ধান্তঃ চুনের পানি ক্ষারক ।</a:t>
            </a:r>
            <a:endParaRPr lang="en-US" sz="3200" dirty="0">
              <a:latin typeface="NikoshBAN" pitchFamily="2" charset="0"/>
              <a:cs typeface="NikoshBAN" pitchFamily="2" charset="0"/>
            </a:endParaRPr>
          </a:p>
        </p:txBody>
      </p:sp>
      <p:sp>
        <p:nvSpPr>
          <p:cNvPr id="3" name="Rectangle 2"/>
          <p:cNvSpPr/>
          <p:nvPr/>
        </p:nvSpPr>
        <p:spPr>
          <a:xfrm>
            <a:off x="3657501" y="1490526"/>
            <a:ext cx="1189749" cy="584775"/>
          </a:xfrm>
          <a:prstGeom prst="rect">
            <a:avLst/>
          </a:prstGeom>
        </p:spPr>
        <p:txBody>
          <a:bodyPr wrap="none">
            <a:spAutoFit/>
          </a:bodyPr>
          <a:lstStyle/>
          <a:p>
            <a:r>
              <a:rPr lang="bn-IN" sz="3200" dirty="0" smtClean="0">
                <a:latin typeface="NikoshBAN" pitchFamily="2" charset="0"/>
                <a:cs typeface="NikoshBAN" pitchFamily="2" charset="0"/>
              </a:rPr>
              <a:t>ফলাফল</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2126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Tumpa\Desktop\New folder (2)\indexou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301" y="4769145"/>
            <a:ext cx="8328074" cy="208885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8812" y="2614205"/>
            <a:ext cx="8975188" cy="2554545"/>
          </a:xfrm>
          <a:prstGeom prst="rect">
            <a:avLst/>
          </a:prstGeom>
        </p:spPr>
        <p:txBody>
          <a:bodyPr wrap="square">
            <a:spAutoFit/>
          </a:bodyPr>
          <a:lstStyle/>
          <a:p>
            <a:r>
              <a:rPr lang="bn-BD" sz="3200" dirty="0">
                <a:latin typeface="NikoshBAN" pitchFamily="2" charset="0"/>
                <a:cs typeface="NikoshBAN" pitchFamily="2" charset="0"/>
              </a:rPr>
              <a:t>রাসায়নিক পদার্থে </a:t>
            </a:r>
            <a:r>
              <a:rPr lang="en-US" sz="3200" dirty="0">
                <a:latin typeface="NikoshBAN" pitchFamily="2" charset="0"/>
                <a:cs typeface="NikoshBAN" pitchFamily="2" charset="0"/>
              </a:rPr>
              <a:t>H</a:t>
            </a:r>
            <a:r>
              <a:rPr lang="bn-BD" sz="3200" dirty="0">
                <a:latin typeface="NikoshBAN" pitchFamily="2" charset="0"/>
                <a:cs typeface="NikoshBAN" pitchFamily="2" charset="0"/>
              </a:rPr>
              <a:t> থাকলেও পানিতে </a:t>
            </a:r>
            <a:r>
              <a:rPr lang="en-US" sz="3200" dirty="0">
                <a:latin typeface="Times New Roman" pitchFamily="18" charset="0"/>
                <a:cs typeface="Times New Roman" pitchFamily="18" charset="0"/>
              </a:rPr>
              <a:t>H</a:t>
            </a:r>
            <a:r>
              <a:rPr lang="en-US" sz="3200" baseline="30000" dirty="0">
                <a:latin typeface="Times New Roman" pitchFamily="18" charset="0"/>
                <a:cs typeface="Times New Roman" pitchFamily="18" charset="0"/>
              </a:rPr>
              <a:t>+</a:t>
            </a:r>
            <a:r>
              <a:rPr lang="bn-BD" sz="3200" baseline="30000" dirty="0">
                <a:latin typeface="Times New Roman" pitchFamily="18" charset="0"/>
                <a:cs typeface="Times New Roman" pitchFamily="18" charset="0"/>
              </a:rPr>
              <a:t> </a:t>
            </a:r>
            <a:r>
              <a:rPr lang="bn-BD" sz="3200" dirty="0">
                <a:latin typeface="NikoshBAN" pitchFamily="2" charset="0"/>
                <a:cs typeface="NikoshBAN" pitchFamily="2" charset="0"/>
              </a:rPr>
              <a:t>তৈরি না করলে পদার্থটি এসিড নয়।</a:t>
            </a:r>
            <a:r>
              <a:rPr lang="en-US" sz="3200" dirty="0">
                <a:latin typeface="NikoshBAN" pitchFamily="2" charset="0"/>
                <a:cs typeface="NikoshBAN" pitchFamily="2" charset="0"/>
              </a:rPr>
              <a:t> </a:t>
            </a:r>
            <a:r>
              <a:rPr lang="bn-BD" sz="3200" dirty="0">
                <a:latin typeface="NikoshBAN" pitchFamily="2" charset="0"/>
                <a:cs typeface="NikoshBAN" pitchFamily="2" charset="0"/>
              </a:rPr>
              <a:t>যেমন- </a:t>
            </a:r>
            <a:r>
              <a:rPr lang="en-US" sz="3200" dirty="0" smtClean="0">
                <a:latin typeface="NikoshBAN" pitchFamily="2" charset="0"/>
                <a:cs typeface="NikoshBAN" pitchFamily="2" charset="0"/>
              </a:rPr>
              <a:t>CH</a:t>
            </a:r>
            <a:r>
              <a:rPr lang="en-US" sz="3200" baseline="-25000" dirty="0" smtClean="0">
                <a:latin typeface="Times New Roman" pitchFamily="18" charset="0"/>
                <a:cs typeface="Times New Roman" pitchFamily="18" charset="0"/>
              </a:rPr>
              <a:t>4</a:t>
            </a:r>
            <a:r>
              <a:rPr lang="bn-BD" sz="3200" dirty="0">
                <a:latin typeface="NikoshBAN" pitchFamily="2" charset="0"/>
                <a:cs typeface="NikoshBAN" pitchFamily="2" charset="0"/>
              </a:rPr>
              <a:t> </a:t>
            </a:r>
            <a:endParaRPr lang="bn-IN" sz="3200" dirty="0" smtClean="0">
              <a:latin typeface="NikoshBAN" pitchFamily="2" charset="0"/>
              <a:cs typeface="NikoshBAN" pitchFamily="2" charset="0"/>
            </a:endParaRPr>
          </a:p>
          <a:p>
            <a:r>
              <a:rPr lang="bn-BD" sz="3200" dirty="0" smtClean="0">
                <a:latin typeface="NikoshBAN" pitchFamily="2" charset="0"/>
                <a:cs typeface="NikoshBAN" pitchFamily="2" charset="0"/>
              </a:rPr>
              <a:t>রাসায়নিক </a:t>
            </a:r>
            <a:r>
              <a:rPr lang="bn-BD" sz="3200" dirty="0">
                <a:latin typeface="NikoshBAN" pitchFamily="2" charset="0"/>
                <a:cs typeface="NikoshBAN" pitchFamily="2" charset="0"/>
              </a:rPr>
              <a:t>পদার্থে </a:t>
            </a:r>
            <a:r>
              <a:rPr lang="en-US" sz="3200" dirty="0">
                <a:latin typeface="NikoshBAN" pitchFamily="2" charset="0"/>
                <a:cs typeface="NikoshBAN" pitchFamily="2" charset="0"/>
              </a:rPr>
              <a:t>OH</a:t>
            </a:r>
            <a:r>
              <a:rPr lang="bn-BD" sz="3200" dirty="0">
                <a:latin typeface="NikoshBAN" pitchFamily="2" charset="0"/>
                <a:cs typeface="NikoshBAN" pitchFamily="2" charset="0"/>
              </a:rPr>
              <a:t> থাকলেও পানিতে </a:t>
            </a:r>
            <a:r>
              <a:rPr lang="en-US" sz="3200" dirty="0">
                <a:latin typeface="NikoshBAN" pitchFamily="2" charset="0"/>
                <a:cs typeface="NikoshBAN" pitchFamily="2" charset="0"/>
              </a:rPr>
              <a:t>O</a:t>
            </a:r>
            <a:r>
              <a:rPr lang="en-US" sz="3200" dirty="0">
                <a:latin typeface="Times New Roman" pitchFamily="18" charset="0"/>
                <a:cs typeface="Times New Roman" pitchFamily="18" charset="0"/>
              </a:rPr>
              <a:t>H</a:t>
            </a:r>
            <a:r>
              <a:rPr lang="en-US" sz="3200" baseline="30000" dirty="0">
                <a:latin typeface="Times New Roman" pitchFamily="18" charset="0"/>
                <a:cs typeface="Times New Roman" pitchFamily="18" charset="0"/>
              </a:rPr>
              <a:t>-</a:t>
            </a:r>
            <a:r>
              <a:rPr lang="bn-BD" sz="3200" baseline="30000" dirty="0">
                <a:latin typeface="Times New Roman" pitchFamily="18" charset="0"/>
                <a:cs typeface="Times New Roman" pitchFamily="18" charset="0"/>
              </a:rPr>
              <a:t> </a:t>
            </a:r>
            <a:r>
              <a:rPr lang="bn-BD" sz="3200" dirty="0">
                <a:latin typeface="NikoshBAN" pitchFamily="2" charset="0"/>
                <a:cs typeface="NikoshBAN" pitchFamily="2" charset="0"/>
              </a:rPr>
              <a:t>তৈরি না করলে পদার্থটি ক্ষার নয়, ক্ষারক। যেমন- </a:t>
            </a:r>
            <a:r>
              <a:rPr lang="en-US" sz="3200" dirty="0">
                <a:latin typeface="Times New Roman" pitchFamily="18" charset="0"/>
                <a:cs typeface="NikoshBAN" pitchFamily="2" charset="0"/>
              </a:rPr>
              <a:t>Al(OH)</a:t>
            </a:r>
            <a:r>
              <a:rPr lang="en-US" sz="3200" baseline="-30000" dirty="0">
                <a:latin typeface="Times New Roman" pitchFamily="18" charset="0"/>
                <a:cs typeface="NikoshBAN" pitchFamily="2" charset="0"/>
              </a:rPr>
              <a:t>3</a:t>
            </a:r>
            <a:endParaRPr lang="en-US" sz="3200" dirty="0">
              <a:latin typeface="NikoshBAN" pitchFamily="2" charset="0"/>
              <a:cs typeface="NikoshBAN" pitchFamily="2" charset="0"/>
            </a:endParaRPr>
          </a:p>
          <a:p>
            <a:endParaRPr lang="en-US" sz="3200" dirty="0">
              <a:latin typeface="NikoshBAN" pitchFamily="2" charset="0"/>
              <a:cs typeface="NikoshBAN" pitchFamily="2" charset="0"/>
            </a:endParaRPr>
          </a:p>
        </p:txBody>
      </p:sp>
      <p:sp>
        <p:nvSpPr>
          <p:cNvPr id="4" name="Rectangle 3"/>
          <p:cNvSpPr/>
          <p:nvPr/>
        </p:nvSpPr>
        <p:spPr>
          <a:xfrm>
            <a:off x="351692" y="921434"/>
            <a:ext cx="7029159" cy="1692771"/>
          </a:xfrm>
          <a:prstGeom prst="rect">
            <a:avLst/>
          </a:prstGeom>
        </p:spPr>
        <p:txBody>
          <a:bodyPr wrap="square">
            <a:spAutoFit/>
          </a:bodyPr>
          <a:lstStyle/>
          <a:p>
            <a:pPr algn="ctr"/>
            <a:r>
              <a:rPr lang="en-US" sz="2800" dirty="0" err="1" smtClean="0">
                <a:latin typeface="NikoshBAN" pitchFamily="2" charset="0"/>
                <a:cs typeface="NikoshBAN" pitchFamily="2" charset="0"/>
              </a:rPr>
              <a:t>HCl</a:t>
            </a:r>
            <a:r>
              <a:rPr lang="bn-IN" sz="2800" dirty="0" smtClean="0">
                <a:latin typeface="NikoshBAN" pitchFamily="2" charset="0"/>
                <a:cs typeface="NikoshBAN" pitchFamily="2" charset="0"/>
              </a:rPr>
              <a:t>   </a:t>
            </a:r>
            <a:r>
              <a:rPr lang="en-US" sz="4000" dirty="0" smtClean="0">
                <a:latin typeface="Century Gothic"/>
                <a:cs typeface="NikoshBAN" pitchFamily="2" charset="0"/>
              </a:rPr>
              <a:t>→</a:t>
            </a:r>
            <a:r>
              <a:rPr lang="bn-IN" sz="4000" dirty="0" smtClean="0">
                <a:latin typeface="Century Gothic"/>
                <a:cs typeface="NikoshBAN" pitchFamily="2" charset="0"/>
              </a:rPr>
              <a:t>        </a:t>
            </a:r>
            <a:r>
              <a:rPr lang="en-US" sz="2800" dirty="0" smtClean="0">
                <a:latin typeface="NikoshBAN" pitchFamily="2" charset="0"/>
                <a:cs typeface="NikoshBAN" pitchFamily="2" charset="0"/>
              </a:rPr>
              <a:t>H</a:t>
            </a:r>
            <a:r>
              <a:rPr lang="en-US" sz="2800" baseline="30000" dirty="0">
                <a:latin typeface="NikoshBAN" pitchFamily="2" charset="0"/>
                <a:cs typeface="NikoshBAN" pitchFamily="2" charset="0"/>
              </a:rPr>
              <a:t>+</a:t>
            </a:r>
            <a:r>
              <a:rPr lang="en-US" sz="2800" baseline="50000" dirty="0">
                <a:latin typeface="NikoshBAN" pitchFamily="2" charset="0"/>
                <a:cs typeface="NikoshBAN" pitchFamily="2" charset="0"/>
              </a:rPr>
              <a:t> </a:t>
            </a:r>
            <a:r>
              <a:rPr lang="en-US" sz="2800" dirty="0">
                <a:latin typeface="NikoshBAN" pitchFamily="2" charset="0"/>
                <a:cs typeface="NikoshBAN" pitchFamily="2" charset="0"/>
              </a:rPr>
              <a:t>+ </a:t>
            </a:r>
            <a:r>
              <a:rPr lang="en-US" sz="2800" dirty="0" err="1" smtClean="0">
                <a:latin typeface="NikoshBAN" pitchFamily="2" charset="0"/>
                <a:cs typeface="NikoshBAN" pitchFamily="2" charset="0"/>
              </a:rPr>
              <a:t>Cl</a:t>
            </a:r>
            <a:r>
              <a:rPr lang="en-US" sz="2800" baseline="30000" dirty="0" smtClean="0">
                <a:latin typeface="NikoshBAN" pitchFamily="2" charset="0"/>
                <a:cs typeface="NikoshBAN" pitchFamily="2" charset="0"/>
              </a:rPr>
              <a:t>-</a:t>
            </a:r>
            <a:r>
              <a:rPr lang="en-US" sz="2800" baseline="50000" dirty="0" smtClean="0">
                <a:latin typeface="NikoshBAN" pitchFamily="2" charset="0"/>
                <a:cs typeface="NikoshBAN" pitchFamily="2" charset="0"/>
              </a:rPr>
              <a:t> </a:t>
            </a:r>
            <a:endParaRPr lang="bn-IN" sz="2800" baseline="50000" dirty="0" smtClean="0">
              <a:latin typeface="NikoshBAN" pitchFamily="2" charset="0"/>
              <a:cs typeface="NikoshBAN" pitchFamily="2" charset="0"/>
            </a:endParaRPr>
          </a:p>
          <a:p>
            <a:pPr algn="ctr"/>
            <a:r>
              <a:rPr lang="en-US" sz="2800" dirty="0" smtClean="0">
                <a:latin typeface="Times New Roman" pitchFamily="18" charset="0"/>
                <a:cs typeface="Times New Roman" pitchFamily="18" charset="0"/>
              </a:rPr>
              <a:t>CH</a:t>
            </a:r>
            <a:r>
              <a:rPr lang="en-US" sz="2800" baseline="-30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COOH</a:t>
            </a:r>
            <a:r>
              <a:rPr lang="bn-IN" sz="2800" dirty="0" smtClean="0">
                <a:latin typeface="Times New Roman" pitchFamily="18" charset="0"/>
                <a:cs typeface="Times New Roman" pitchFamily="18" charset="0"/>
              </a:rPr>
              <a:t>       </a:t>
            </a:r>
            <a:r>
              <a:rPr lang="en-US" sz="3600" dirty="0" smtClean="0">
                <a:latin typeface="Century Gothic"/>
                <a:cs typeface="Times New Roman" pitchFamily="18" charset="0"/>
              </a:rPr>
              <a:t>→</a:t>
            </a:r>
            <a:r>
              <a:rPr lang="bn-IN" sz="3600" dirty="0" smtClean="0">
                <a:latin typeface="Century Gothic"/>
                <a:cs typeface="Times New Roman" pitchFamily="18" charset="0"/>
              </a:rPr>
              <a:t>    </a:t>
            </a:r>
            <a:r>
              <a:rPr lang="en-US" sz="2800" dirty="0" smtClean="0">
                <a:latin typeface="Times New Roman" pitchFamily="18" charset="0"/>
                <a:cs typeface="Times New Roman" pitchFamily="18" charset="0"/>
              </a:rPr>
              <a:t>H</a:t>
            </a:r>
            <a:r>
              <a:rPr lang="en-US" sz="2800" b="1" baseline="30000" dirty="0">
                <a:latin typeface="Times New Roman" pitchFamily="18" charset="0"/>
                <a:cs typeface="Times New Roman" pitchFamily="18" charset="0"/>
              </a:rPr>
              <a:t>+ </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CH</a:t>
            </a:r>
            <a:r>
              <a:rPr lang="en-US" sz="2800" baseline="-30000" dirty="0">
                <a:latin typeface="Times New Roman" pitchFamily="18" charset="0"/>
                <a:cs typeface="Times New Roman" pitchFamily="18" charset="0"/>
              </a:rPr>
              <a:t>3</a:t>
            </a:r>
            <a:r>
              <a:rPr lang="en-US" sz="2800" dirty="0">
                <a:latin typeface="Times New Roman" pitchFamily="18" charset="0"/>
                <a:cs typeface="Times New Roman" pitchFamily="18" charset="0"/>
              </a:rPr>
              <a:t>COO</a:t>
            </a:r>
            <a:r>
              <a:rPr lang="en-US" sz="2800" baseline="3000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p>
            <a:pPr algn="ctr"/>
            <a:endParaRPr lang="en-US" sz="2800" dirty="0">
              <a:latin typeface="NikoshBAN" pitchFamily="2" charset="0"/>
              <a:cs typeface="NikoshBAN" pitchFamily="2" charset="0"/>
            </a:endParaRPr>
          </a:p>
        </p:txBody>
      </p:sp>
      <p:sp>
        <p:nvSpPr>
          <p:cNvPr id="5" name="TextBox 4"/>
          <p:cNvSpPr txBox="1"/>
          <p:nvPr/>
        </p:nvSpPr>
        <p:spPr>
          <a:xfrm>
            <a:off x="694004" y="336659"/>
            <a:ext cx="3329355" cy="584775"/>
          </a:xfrm>
          <a:prstGeom prst="rect">
            <a:avLst/>
          </a:prstGeom>
          <a:noFill/>
        </p:spPr>
        <p:txBody>
          <a:bodyPr wrap="square" rtlCol="0">
            <a:spAutoFit/>
          </a:bodyPr>
          <a:lstStyle/>
          <a:p>
            <a:r>
              <a:rPr lang="bn-IN" sz="3200" dirty="0" smtClean="0">
                <a:ln w="11430"/>
                <a:latin typeface="NikoshBAN" pitchFamily="2" charset="0"/>
                <a:cs typeface="NikoshBAN" pitchFamily="2" charset="0"/>
              </a:rPr>
              <a:t>এসিড ও ক্ষার/ক্ষারক</a:t>
            </a:r>
            <a:endParaRPr lang="en-US" sz="3200" dirty="0">
              <a:ln w="11430"/>
              <a:latin typeface="NikoshBAN" pitchFamily="2" charset="0"/>
              <a:cs typeface="NikoshBAN" pitchFamily="2" charset="0"/>
            </a:endParaRPr>
          </a:p>
        </p:txBody>
      </p:sp>
    </p:spTree>
    <p:extLst>
      <p:ext uri="{BB962C8B-B14F-4D97-AF65-F5344CB8AC3E}">
        <p14:creationId xmlns:p14="http://schemas.microsoft.com/office/powerpoint/2010/main" val="29244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242"/>
                                        </p:tgtEl>
                                        <p:attrNameLst>
                                          <p:attrName>style.visibility</p:attrName>
                                        </p:attrNameLst>
                                      </p:cBhvr>
                                      <p:to>
                                        <p:strVal val="visible"/>
                                      </p:to>
                                    </p:set>
                                    <p:animEffect transition="in" filter="circle(in)">
                                      <p:cBhvr>
                                        <p:cTn id="24"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92581" y="411125"/>
            <a:ext cx="2646219" cy="923330"/>
          </a:xfrm>
          <a:prstGeom prst="rect">
            <a:avLst/>
          </a:prstGeom>
          <a:noFill/>
        </p:spPr>
        <p:txBody>
          <a:bodyPr wrap="square" rtlCol="0">
            <a:spAutoFit/>
          </a:bodyPr>
          <a:lstStyle/>
          <a:p>
            <a:r>
              <a:rPr lang="bn-IN" sz="5400" dirty="0" smtClean="0">
                <a:latin typeface="NikoshBAN" pitchFamily="2" charset="0"/>
                <a:cs typeface="NikoshBAN" pitchFamily="2" charset="0"/>
              </a:rPr>
              <a:t>সু-স্বাগতম</a:t>
            </a:r>
            <a:endParaRPr lang="en-US" sz="5400" dirty="0">
              <a:latin typeface="NikoshBAN" pitchFamily="2" charset="0"/>
              <a:cs typeface="NikoshBAN" pitchFamily="2" charset="0"/>
            </a:endParaRPr>
          </a:p>
        </p:txBody>
      </p:sp>
      <p:pic>
        <p:nvPicPr>
          <p:cNvPr id="7170" name="Picture 2" descr="C:\Users\Tumpa\Desktop\indexr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778" y="2600324"/>
            <a:ext cx="4656407" cy="3265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8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Tumpa\Desktop\New folder (2)\imagesbg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1758463"/>
            <a:ext cx="7019777" cy="389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5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circle(in)">
                                      <p:cBhvr>
                                        <p:cTn id="7"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3"/>
          <p:cNvSpPr txBox="1"/>
          <p:nvPr/>
        </p:nvSpPr>
        <p:spPr>
          <a:xfrm>
            <a:off x="1735615" y="135992"/>
            <a:ext cx="4544291" cy="923330"/>
          </a:xfrm>
          <a:prstGeom prst="rect">
            <a:avLst/>
          </a:prstGeom>
          <a:noFill/>
          <a:ln w="19050">
            <a:noFill/>
          </a:ln>
        </p:spPr>
        <p:txBody>
          <a:bodyPr wrap="square" rtlCol="0">
            <a:spAutoFit/>
          </a:bodyPr>
          <a:lstStyle/>
          <a:p>
            <a:pPr algn="ctr"/>
            <a:r>
              <a:rPr lang="bn-IN" sz="5400" dirty="0" smtClean="0">
                <a:latin typeface="NikoshBAN" panose="02000000000000000000" pitchFamily="2" charset="0"/>
                <a:cs typeface="NikoshBAN" panose="02000000000000000000" pitchFamily="2" charset="0"/>
              </a:rPr>
              <a:t>দলীয় কাজ</a:t>
            </a:r>
            <a:endParaRPr lang="en-US" sz="5400" dirty="0">
              <a:latin typeface="NikoshBAN" panose="02000000000000000000" pitchFamily="2" charset="0"/>
              <a:cs typeface="NikoshBAN" panose="02000000000000000000" pitchFamily="2" charset="0"/>
            </a:endParaRPr>
          </a:p>
        </p:txBody>
      </p:sp>
      <p:sp>
        <p:nvSpPr>
          <p:cNvPr id="3" name="TextBox 2"/>
          <p:cNvSpPr txBox="1"/>
          <p:nvPr/>
        </p:nvSpPr>
        <p:spPr>
          <a:xfrm>
            <a:off x="204618" y="700036"/>
            <a:ext cx="3803141" cy="584775"/>
          </a:xfrm>
          <a:prstGeom prst="rect">
            <a:avLst/>
          </a:prstGeom>
          <a:noFill/>
        </p:spPr>
        <p:txBody>
          <a:bodyPr wrap="square" rtlCol="0">
            <a:spAutoFit/>
          </a:bodyPr>
          <a:lstStyle/>
          <a:p>
            <a:r>
              <a:rPr lang="bn-IN" sz="3200" dirty="0" smtClean="0">
                <a:ln w="11430"/>
                <a:latin typeface="NikoshBAN" pitchFamily="2" charset="0"/>
                <a:cs typeface="NikoshBAN" pitchFamily="2" charset="0"/>
              </a:rPr>
              <a:t>প্রশ্নঃক্ষারক সম্পর্কে জানা।</a:t>
            </a:r>
            <a:endParaRPr lang="en-US" sz="3200" dirty="0">
              <a:ln w="11430"/>
              <a:latin typeface="NikoshBAN" pitchFamily="2" charset="0"/>
              <a:cs typeface="NikoshBAN" pitchFamily="2" charset="0"/>
            </a:endParaRPr>
          </a:p>
        </p:txBody>
      </p:sp>
      <p:pic>
        <p:nvPicPr>
          <p:cNvPr id="6" name="Picture 3" descr="C:\Users\Tumpa\Desktop\New folder (2)\index6t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0424" y="2846108"/>
            <a:ext cx="1233489" cy="97841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Tumpa\Desktop\New folder (2)\bikar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965" y="2262686"/>
            <a:ext cx="12573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Tumpa\Desktop\New folder (2)\imagesC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3766" y="2086474"/>
            <a:ext cx="1952625" cy="19526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Tumpa\Desktop\YU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0294" y="2674917"/>
            <a:ext cx="1219200" cy="1320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04619" y="1615553"/>
            <a:ext cx="1530996" cy="584775"/>
          </a:xfrm>
          <a:prstGeom prst="rect">
            <a:avLst/>
          </a:prstGeom>
          <a:noFill/>
        </p:spPr>
        <p:txBody>
          <a:bodyPr wrap="square" rtlCol="0">
            <a:spAutoFit/>
          </a:bodyPr>
          <a:lstStyle/>
          <a:p>
            <a:r>
              <a:rPr lang="bn-IN" sz="3200" dirty="0" smtClean="0">
                <a:ln w="11430"/>
                <a:latin typeface="NikoshBAN" pitchFamily="2" charset="0"/>
                <a:cs typeface="NikoshBAN" pitchFamily="2" charset="0"/>
              </a:rPr>
              <a:t>উপকরণঃ</a:t>
            </a:r>
            <a:endParaRPr lang="en-US" sz="3200" dirty="0">
              <a:ln w="11430"/>
              <a:latin typeface="NikoshBAN" pitchFamily="2" charset="0"/>
              <a:cs typeface="NikoshBAN" pitchFamily="2" charset="0"/>
            </a:endParaRPr>
          </a:p>
        </p:txBody>
      </p:sp>
      <p:sp>
        <p:nvSpPr>
          <p:cNvPr id="2" name="Rectangle 1"/>
          <p:cNvSpPr/>
          <p:nvPr/>
        </p:nvSpPr>
        <p:spPr>
          <a:xfrm>
            <a:off x="454578" y="4152953"/>
            <a:ext cx="7991003" cy="2062103"/>
          </a:xfrm>
          <a:prstGeom prst="rect">
            <a:avLst/>
          </a:prstGeom>
        </p:spPr>
        <p:txBody>
          <a:bodyPr wrap="square">
            <a:spAutoFit/>
          </a:bodyPr>
          <a:lstStyle/>
          <a:p>
            <a:r>
              <a:rPr lang="bn-IN" sz="3200" dirty="0" smtClean="0">
                <a:ln w="11430"/>
                <a:latin typeface="NikoshBAN" pitchFamily="2" charset="0"/>
                <a:cs typeface="NikoshBAN" pitchFamily="2" charset="0"/>
              </a:rPr>
              <a:t>কার্যপদ্ধতিঃ সামান্য চুন নিয়ে আস্তে আস্তে পানি যোগ করে নাড়া দাও। এরপর কিছুক্ষন অপেক্ষা করে মিশ্রনের উপরিভাগ থেকে পরিস্কার চুনের পানি আলাদা করে নিয়ে লিটমাস কাগজদিয়ে  পরীক্ষা কর এবং খাতায় লিখ। </a:t>
            </a:r>
            <a:endParaRPr lang="en-US" sz="3200" dirty="0"/>
          </a:p>
        </p:txBody>
      </p:sp>
    </p:spTree>
    <p:extLst>
      <p:ext uri="{BB962C8B-B14F-4D97-AF65-F5344CB8AC3E}">
        <p14:creationId xmlns:p14="http://schemas.microsoft.com/office/powerpoint/2010/main" val="399423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ppt_x"/>
                                          </p:val>
                                        </p:tav>
                                        <p:tav tm="100000">
                                          <p:val>
                                            <p:strVal val="#ppt_x"/>
                                          </p:val>
                                        </p:tav>
                                      </p:tavLst>
                                    </p:anim>
                                    <p:anim calcmode="lin" valueType="num">
                                      <p:cBhvr additive="base">
                                        <p:cTn id="8"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194"/>
                                        </p:tgtEl>
                                        <p:attrNameLst>
                                          <p:attrName>style.visibility</p:attrName>
                                        </p:attrNameLst>
                                      </p:cBhvr>
                                      <p:to>
                                        <p:strVal val="visible"/>
                                      </p:to>
                                    </p:set>
                                    <p:animEffect transition="in" filter="circle(in)">
                                      <p:cBhvr>
                                        <p:cTn id="27" dur="2000"/>
                                        <p:tgtEl>
                                          <p:spTgt spid="819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8195"/>
                                        </p:tgtEl>
                                        <p:attrNameLst>
                                          <p:attrName>style.visibility</p:attrName>
                                        </p:attrNameLst>
                                      </p:cBhvr>
                                      <p:to>
                                        <p:strVal val="visible"/>
                                      </p:to>
                                    </p:set>
                                    <p:animEffect transition="in" filter="circle(in)">
                                      <p:cBhvr>
                                        <p:cTn id="32" dur="2000"/>
                                        <p:tgtEl>
                                          <p:spTgt spid="819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8196"/>
                                        </p:tgtEl>
                                        <p:attrNameLst>
                                          <p:attrName>style.visibility</p:attrName>
                                        </p:attrNameLst>
                                      </p:cBhvr>
                                      <p:to>
                                        <p:strVal val="visible"/>
                                      </p:to>
                                    </p:set>
                                    <p:animEffect transition="in" filter="circle(in)">
                                      <p:cBhvr>
                                        <p:cTn id="37" dur="2000"/>
                                        <p:tgtEl>
                                          <p:spTgt spid="8196"/>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circle(in)">
                                      <p:cBhvr>
                                        <p:cTn id="4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3" grpId="0"/>
      <p:bldP spid="8"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3926" y="633623"/>
            <a:ext cx="3408219" cy="923330"/>
          </a:xfrm>
          <a:prstGeom prst="rect">
            <a:avLst/>
          </a:prstGeom>
          <a:noFill/>
          <a:ln w="19050">
            <a:noFill/>
          </a:ln>
        </p:spPr>
        <p:txBody>
          <a:bodyPr wrap="square" rtlCol="0">
            <a:spAutoFit/>
          </a:bodyPr>
          <a:lstStyle/>
          <a:p>
            <a:pPr algn="ctr"/>
            <a:r>
              <a:rPr lang="bn-IN" sz="5400" dirty="0" smtClean="0">
                <a:latin typeface="NikoshBAN" panose="02000000000000000000" pitchFamily="2" charset="0"/>
                <a:cs typeface="NikoshBAN" panose="02000000000000000000" pitchFamily="2" charset="0"/>
              </a:rPr>
              <a:t>একক  কাজ</a:t>
            </a:r>
            <a:endParaRPr lang="en-US" sz="5400" dirty="0">
              <a:latin typeface="NikoshBAN" panose="02000000000000000000" pitchFamily="2" charset="0"/>
              <a:cs typeface="NikoshBAN" panose="02000000000000000000" pitchFamily="2" charset="0"/>
            </a:endParaRPr>
          </a:p>
        </p:txBody>
      </p:sp>
      <p:sp>
        <p:nvSpPr>
          <p:cNvPr id="18" name="Rectangle 17"/>
          <p:cNvSpPr/>
          <p:nvPr/>
        </p:nvSpPr>
        <p:spPr>
          <a:xfrm>
            <a:off x="393895" y="4238730"/>
            <a:ext cx="8215533" cy="584775"/>
          </a:xfrm>
          <a:prstGeom prst="rect">
            <a:avLst/>
          </a:prstGeom>
        </p:spPr>
        <p:txBody>
          <a:bodyPr wrap="square">
            <a:spAutoFit/>
          </a:bodyPr>
          <a:lstStyle/>
          <a:p>
            <a:r>
              <a:rPr lang="bn-IN" sz="3200" dirty="0" smtClean="0">
                <a:latin typeface="NikoshBAN" pitchFamily="2" charset="0"/>
                <a:cs typeface="NikoshBAN" pitchFamily="2" charset="0"/>
              </a:rPr>
              <a:t>প্রশ্নঃউপরের চিত্র দিয়ে রঙ পরিবর্তন পর্যবেক্ষণ  কর।</a:t>
            </a:r>
          </a:p>
        </p:txBody>
      </p:sp>
      <p:pic>
        <p:nvPicPr>
          <p:cNvPr id="13314" name="Picture 2" descr="C:\Users\Tumpa\Desktop\MJ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949" y="1701677"/>
            <a:ext cx="2006977" cy="15906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Tumpa\Desktop\New folder (2)\imagesK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0808" y="1607225"/>
            <a:ext cx="2105426" cy="18850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Tumpa\Desktop\index6tr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6345" y="1463552"/>
            <a:ext cx="13716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Tumpa\Desktop\index6tr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7028" y="1463552"/>
            <a:ext cx="1422400" cy="184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40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3314"/>
                                        </p:tgtEl>
                                        <p:attrNameLst>
                                          <p:attrName>style.visibility</p:attrName>
                                        </p:attrNameLst>
                                      </p:cBhvr>
                                      <p:to>
                                        <p:strVal val="visible"/>
                                      </p:to>
                                    </p:set>
                                    <p:animEffect transition="in" filter="circle(in)">
                                      <p:cBhvr>
                                        <p:cTn id="14" dur="2000"/>
                                        <p:tgtEl>
                                          <p:spTgt spid="1331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9219" y="489788"/>
            <a:ext cx="3005951" cy="830997"/>
          </a:xfrm>
          <a:prstGeom prst="rect">
            <a:avLst/>
          </a:prstGeom>
        </p:spPr>
        <p:txBody>
          <a:bodyPr wrap="none">
            <a:spAutoFit/>
          </a:bodyPr>
          <a:lstStyle/>
          <a:p>
            <a:r>
              <a:rPr lang="bn-IN" sz="4800" dirty="0" smtClean="0">
                <a:ln w="11430"/>
                <a:latin typeface="NikoshBAN" pitchFamily="2" charset="0"/>
                <a:cs typeface="NikoshBAN" pitchFamily="2" charset="0"/>
              </a:rPr>
              <a:t>বহুনির্বাচনি প্রশ্ন</a:t>
            </a:r>
            <a:endParaRPr lang="bn-IN" sz="4800" dirty="0">
              <a:ln w="11430"/>
              <a:latin typeface="NikoshBAN" pitchFamily="2" charset="0"/>
              <a:cs typeface="NikoshBAN" pitchFamily="2" charset="0"/>
            </a:endParaRPr>
          </a:p>
        </p:txBody>
      </p:sp>
      <p:sp>
        <p:nvSpPr>
          <p:cNvPr id="3" name="TextBox 2"/>
          <p:cNvSpPr txBox="1"/>
          <p:nvPr/>
        </p:nvSpPr>
        <p:spPr>
          <a:xfrm>
            <a:off x="0" y="1889180"/>
            <a:ext cx="9144000" cy="4031873"/>
          </a:xfrm>
          <a:prstGeom prst="rect">
            <a:avLst/>
          </a:prstGeom>
          <a:noFill/>
        </p:spPr>
        <p:txBody>
          <a:bodyPr wrap="square" rtlCol="0">
            <a:spAutoFit/>
          </a:bodyPr>
          <a:lstStyle/>
          <a:p>
            <a:r>
              <a:rPr lang="en-US" sz="3200" dirty="0" smtClean="0">
                <a:ln w="11430"/>
                <a:latin typeface="NikoshBAN" pitchFamily="2" charset="0"/>
                <a:cs typeface="NikoshBAN" pitchFamily="2" charset="0"/>
              </a:rPr>
              <a:t> </a:t>
            </a:r>
            <a:r>
              <a:rPr lang="bn-IN" sz="3200" dirty="0" smtClean="0">
                <a:ln w="11430"/>
                <a:latin typeface="NikoshBAN" pitchFamily="2" charset="0"/>
                <a:cs typeface="NikoshBAN" pitchFamily="2" charset="0"/>
              </a:rPr>
              <a:t>১।</a:t>
            </a:r>
            <a:r>
              <a:rPr lang="en-US" sz="3200" dirty="0">
                <a:ln w="11430"/>
                <a:latin typeface="Times New Roman" pitchFamily="18" charset="0"/>
                <a:cs typeface="Times New Roman" pitchFamily="18" charset="0"/>
              </a:rPr>
              <a:t> </a:t>
            </a:r>
            <a:r>
              <a:rPr lang="en-US" sz="3200" dirty="0" err="1">
                <a:ln w="11430"/>
                <a:latin typeface="Times New Roman" pitchFamily="18" charset="0"/>
                <a:cs typeface="Times New Roman" pitchFamily="18" charset="0"/>
              </a:rPr>
              <a:t>NaOH</a:t>
            </a:r>
            <a:r>
              <a:rPr lang="en-US" sz="3200" dirty="0">
                <a:ln w="11430"/>
                <a:latin typeface="Times New Roman" pitchFamily="18" charset="0"/>
                <a:cs typeface="Times New Roman" pitchFamily="18" charset="0"/>
              </a:rPr>
              <a:t> </a:t>
            </a:r>
            <a:r>
              <a:rPr lang="bn-IN" sz="3200" dirty="0">
                <a:ln w="11430"/>
                <a:latin typeface="NikoshBAN" pitchFamily="2" charset="0"/>
                <a:cs typeface="NikoshBAN" pitchFamily="2" charset="0"/>
              </a:rPr>
              <a:t>একটি রাসায়নিক পদার্থ - </a:t>
            </a:r>
            <a:endParaRPr lang="bn-IN" sz="3200" dirty="0" smtClean="0">
              <a:ln w="11430"/>
              <a:latin typeface="NikoshBAN" pitchFamily="2" charset="0"/>
              <a:cs typeface="NikoshBAN" pitchFamily="2" charset="0"/>
            </a:endParaRPr>
          </a:p>
          <a:p>
            <a:r>
              <a:rPr lang="bn-IN" sz="3200" dirty="0" smtClean="0">
                <a:ln w="11430"/>
                <a:latin typeface="NikoshBAN" pitchFamily="2" charset="0"/>
                <a:cs typeface="NikoshBAN" pitchFamily="2" charset="0"/>
              </a:rPr>
              <a:t> </a:t>
            </a:r>
            <a:r>
              <a:rPr lang="en-US" sz="3200" dirty="0" smtClean="0">
                <a:ln w="11430"/>
                <a:latin typeface="NikoshBAN" pitchFamily="2" charset="0"/>
                <a:cs typeface="NikoshBAN" pitchFamily="2" charset="0"/>
              </a:rPr>
              <a:t>  </a:t>
            </a:r>
            <a:r>
              <a:rPr lang="en-US" sz="3200" dirty="0" smtClean="0">
                <a:ln w="11430"/>
                <a:latin typeface="Times New Roman" pitchFamily="18" charset="0"/>
                <a:cs typeface="Times New Roman" pitchFamily="18" charset="0"/>
              </a:rPr>
              <a:t>i</a:t>
            </a:r>
            <a:r>
              <a:rPr lang="bn-IN" sz="3200" dirty="0" smtClean="0">
                <a:ln w="11430"/>
                <a:latin typeface="Times New Roman" pitchFamily="18" charset="0"/>
                <a:cs typeface="Times New Roman" pitchFamily="18" charset="0"/>
              </a:rPr>
              <a:t>  </a:t>
            </a:r>
            <a:r>
              <a:rPr lang="bn-IN" sz="3200" dirty="0" smtClean="0">
                <a:ln w="11430"/>
                <a:latin typeface="NikoshBAN" pitchFamily="2" charset="0"/>
                <a:cs typeface="NikoshBAN" pitchFamily="2" charset="0"/>
              </a:rPr>
              <a:t>ক্ষারীয় প্রকৃতির </a:t>
            </a:r>
            <a:r>
              <a:rPr lang="en-US" sz="3200" dirty="0" smtClean="0">
                <a:ln w="11430"/>
                <a:latin typeface="Times New Roman" pitchFamily="18" charset="0"/>
                <a:cs typeface="Times New Roman" pitchFamily="18" charset="0"/>
              </a:rPr>
              <a:t>ii.</a:t>
            </a:r>
            <a:r>
              <a:rPr lang="bn-IN" sz="3200" dirty="0" smtClean="0">
                <a:ln w="11430"/>
                <a:latin typeface="NikoshBAN" pitchFamily="2" charset="0"/>
                <a:cs typeface="NikoshBAN" pitchFamily="2" charset="0"/>
              </a:rPr>
              <a:t> নীল লিটমাসকে লাল  করে </a:t>
            </a:r>
            <a:endParaRPr lang="en-US" sz="3200" dirty="0" smtClean="0">
              <a:ln w="11430"/>
              <a:latin typeface="NikoshBAN" pitchFamily="2" charset="0"/>
              <a:cs typeface="NikoshBAN" pitchFamily="2" charset="0"/>
            </a:endParaRPr>
          </a:p>
          <a:p>
            <a:r>
              <a:rPr lang="en-US" sz="3200" dirty="0">
                <a:ln w="11430"/>
                <a:latin typeface="NikoshBAN" pitchFamily="2" charset="0"/>
                <a:cs typeface="NikoshBAN" pitchFamily="2" charset="0"/>
              </a:rPr>
              <a:t> </a:t>
            </a:r>
            <a:r>
              <a:rPr lang="en-US" sz="3200" dirty="0" smtClean="0">
                <a:ln w="11430"/>
                <a:latin typeface="NikoshBAN" pitchFamily="2" charset="0"/>
                <a:cs typeface="NikoshBAN" pitchFamily="2" charset="0"/>
              </a:rPr>
              <a:t>  </a:t>
            </a:r>
            <a:r>
              <a:rPr lang="bn-IN" sz="3200" dirty="0" smtClean="0">
                <a:ln w="11430"/>
                <a:latin typeface="NikoshBAN" pitchFamily="2" charset="0"/>
                <a:cs typeface="NikoshBAN" pitchFamily="2" charset="0"/>
              </a:rPr>
              <a:t> </a:t>
            </a:r>
            <a:r>
              <a:rPr lang="en-US" sz="3200" dirty="0" smtClean="0">
                <a:ln w="11430"/>
                <a:latin typeface="Times New Roman" pitchFamily="18" charset="0"/>
                <a:cs typeface="Times New Roman" pitchFamily="18" charset="0"/>
              </a:rPr>
              <a:t>ii. </a:t>
            </a:r>
            <a:r>
              <a:rPr lang="bn-IN" sz="3200" dirty="0" smtClean="0">
                <a:ln w="11430"/>
                <a:latin typeface="NikoshBAN" pitchFamily="2" charset="0"/>
                <a:cs typeface="NikoshBAN" pitchFamily="2" charset="0"/>
              </a:rPr>
              <a:t>সাবানের মূল উপাদান</a:t>
            </a:r>
            <a:endParaRPr lang="en-US" sz="3200" dirty="0" smtClean="0">
              <a:ln w="11430"/>
              <a:latin typeface="NikoshBAN" pitchFamily="2" charset="0"/>
              <a:cs typeface="NikoshBAN" pitchFamily="2" charset="0"/>
            </a:endParaRPr>
          </a:p>
          <a:p>
            <a:r>
              <a:rPr lang="en-US" sz="3200" dirty="0">
                <a:ln w="11430"/>
                <a:latin typeface="NikoshBAN" pitchFamily="2" charset="0"/>
                <a:cs typeface="NikoshBAN" pitchFamily="2" charset="0"/>
              </a:rPr>
              <a:t> </a:t>
            </a:r>
            <a:r>
              <a:rPr lang="en-US" sz="3200" dirty="0" smtClean="0">
                <a:ln w="11430"/>
                <a:latin typeface="NikoshBAN" pitchFamily="2" charset="0"/>
                <a:cs typeface="NikoshBAN" pitchFamily="2" charset="0"/>
              </a:rPr>
              <a:t>    </a:t>
            </a:r>
            <a:r>
              <a:rPr lang="bn-IN" sz="3200" dirty="0" smtClean="0">
                <a:ln w="11430"/>
                <a:latin typeface="NikoshBAN" pitchFamily="2" charset="0"/>
                <a:cs typeface="NikoshBAN" pitchFamily="2" charset="0"/>
              </a:rPr>
              <a:t> নিচের কোনটি সঠিক ? </a:t>
            </a:r>
          </a:p>
          <a:p>
            <a:r>
              <a:rPr lang="en-US" sz="3200" dirty="0" smtClean="0">
                <a:ln w="11430"/>
                <a:latin typeface="NikoshBAN" pitchFamily="2" charset="0"/>
                <a:cs typeface="NikoshBAN" pitchFamily="2" charset="0"/>
              </a:rPr>
              <a:t>  </a:t>
            </a:r>
            <a:r>
              <a:rPr lang="bn-IN" sz="3200" dirty="0" smtClean="0">
                <a:ln w="11430"/>
                <a:latin typeface="NikoshBAN" pitchFamily="2" charset="0"/>
                <a:cs typeface="NikoshBAN" pitchFamily="2" charset="0"/>
              </a:rPr>
              <a:t>ক </a:t>
            </a:r>
            <a:r>
              <a:rPr lang="en-US" sz="3200" dirty="0" smtClean="0">
                <a:ln w="11430"/>
                <a:latin typeface="NikoshBAN" pitchFamily="2" charset="0"/>
                <a:cs typeface="NikoshBAN" pitchFamily="2" charset="0"/>
              </a:rPr>
              <a:t> </a:t>
            </a:r>
            <a:r>
              <a:rPr lang="en-US" sz="3200" dirty="0" smtClean="0">
                <a:ln w="11430"/>
                <a:latin typeface="Times New Roman" pitchFamily="18" charset="0"/>
                <a:cs typeface="Times New Roman" pitchFamily="18" charset="0"/>
              </a:rPr>
              <a:t>i, ii</a:t>
            </a:r>
            <a:r>
              <a:rPr lang="bn-IN" sz="3200" dirty="0" smtClean="0">
                <a:ln w="11430"/>
                <a:latin typeface="NikoshBAN" pitchFamily="2" charset="0"/>
                <a:cs typeface="NikoshBAN" pitchFamily="2" charset="0"/>
              </a:rPr>
              <a:t>   </a:t>
            </a:r>
            <a:r>
              <a:rPr lang="en-US" sz="3200" dirty="0" smtClean="0">
                <a:ln w="11430"/>
                <a:latin typeface="NikoshBAN" pitchFamily="2" charset="0"/>
                <a:cs typeface="NikoshBAN" pitchFamily="2" charset="0"/>
              </a:rPr>
              <a:t>      </a:t>
            </a:r>
            <a:r>
              <a:rPr lang="bn-IN" sz="3200" dirty="0" smtClean="0">
                <a:ln w="11430"/>
                <a:latin typeface="NikoshBAN" pitchFamily="2" charset="0"/>
                <a:cs typeface="NikoshBAN" pitchFamily="2" charset="0"/>
              </a:rPr>
              <a:t> খ  </a:t>
            </a:r>
            <a:r>
              <a:rPr lang="en-US" sz="3200" dirty="0" smtClean="0">
                <a:ln w="11430"/>
                <a:latin typeface="Times New Roman" pitchFamily="18" charset="0"/>
                <a:cs typeface="Times New Roman" pitchFamily="18" charset="0"/>
              </a:rPr>
              <a:t>i, iii.</a:t>
            </a:r>
            <a:r>
              <a:rPr lang="bn-IN" sz="3200" dirty="0" smtClean="0">
                <a:ln w="11430"/>
                <a:latin typeface="NikoshBAN" pitchFamily="2" charset="0"/>
                <a:cs typeface="NikoshBAN" pitchFamily="2" charset="0"/>
              </a:rPr>
              <a:t> </a:t>
            </a:r>
            <a:r>
              <a:rPr lang="en-US" sz="3200" dirty="0" smtClean="0">
                <a:ln w="11430"/>
                <a:latin typeface="NikoshBAN" pitchFamily="2" charset="0"/>
                <a:cs typeface="NikoshBAN" pitchFamily="2" charset="0"/>
              </a:rPr>
              <a:t>      </a:t>
            </a:r>
            <a:r>
              <a:rPr lang="bn-IN" sz="3200" dirty="0" smtClean="0">
                <a:ln w="11430"/>
                <a:latin typeface="NikoshBAN" pitchFamily="2" charset="0"/>
                <a:cs typeface="NikoshBAN" pitchFamily="2" charset="0"/>
              </a:rPr>
              <a:t>গ</a:t>
            </a:r>
            <a:r>
              <a:rPr lang="en-US" sz="3200" dirty="0" smtClean="0">
                <a:ln w="11430"/>
                <a:latin typeface="NikoshBAN" pitchFamily="2" charset="0"/>
                <a:cs typeface="NikoshBAN" pitchFamily="2" charset="0"/>
              </a:rPr>
              <a:t>    </a:t>
            </a:r>
            <a:r>
              <a:rPr lang="en-US" sz="3200" dirty="0" smtClean="0">
                <a:ln w="11430"/>
                <a:latin typeface="Times New Roman" pitchFamily="18" charset="0"/>
                <a:cs typeface="Times New Roman" pitchFamily="18" charset="0"/>
              </a:rPr>
              <a:t>ii., iii. </a:t>
            </a:r>
            <a:r>
              <a:rPr lang="bn-IN" sz="3200" dirty="0" smtClean="0">
                <a:ln w="11430"/>
                <a:latin typeface="NikoshBAN" pitchFamily="2" charset="0"/>
                <a:cs typeface="NikoshBAN" pitchFamily="2" charset="0"/>
              </a:rPr>
              <a:t>   ঘ </a:t>
            </a:r>
            <a:r>
              <a:rPr lang="en-US" sz="3200" dirty="0" err="1" smtClean="0">
                <a:ln w="11430"/>
                <a:latin typeface="Times New Roman" pitchFamily="18" charset="0"/>
                <a:cs typeface="Times New Roman" pitchFamily="18" charset="0"/>
              </a:rPr>
              <a:t>i.ii.,iii</a:t>
            </a:r>
            <a:r>
              <a:rPr lang="en-US" sz="3200" dirty="0" smtClean="0">
                <a:ln w="11430"/>
                <a:latin typeface="Times New Roman" pitchFamily="18" charset="0"/>
                <a:cs typeface="Times New Roman" pitchFamily="18" charset="0"/>
              </a:rPr>
              <a:t>.</a:t>
            </a:r>
          </a:p>
          <a:p>
            <a:r>
              <a:rPr lang="en-US" sz="3200" dirty="0">
                <a:ln w="11430"/>
                <a:latin typeface="Times New Roman" pitchFamily="18" charset="0"/>
                <a:cs typeface="Times New Roman" pitchFamily="18" charset="0"/>
              </a:rPr>
              <a:t> </a:t>
            </a:r>
            <a:r>
              <a:rPr lang="en-US" sz="3200" dirty="0" smtClean="0">
                <a:ln w="11430"/>
                <a:latin typeface="Times New Roman" pitchFamily="18" charset="0"/>
                <a:cs typeface="Times New Roman" pitchFamily="18" charset="0"/>
              </a:rPr>
              <a:t>  </a:t>
            </a:r>
            <a:r>
              <a:rPr lang="bn-IN" sz="3200" dirty="0" smtClean="0">
                <a:ln w="11430"/>
                <a:latin typeface="NikoshBAN" pitchFamily="2" charset="0"/>
                <a:cs typeface="NikoshBAN" pitchFamily="2" charset="0"/>
              </a:rPr>
              <a:t>২। আমলকিতে কোন এসিড থাকে ? </a:t>
            </a:r>
          </a:p>
          <a:p>
            <a:pPr lvl="0"/>
            <a:r>
              <a:rPr lang="en-US" sz="3200" dirty="0" smtClean="0">
                <a:ln w="11430"/>
                <a:latin typeface="NikoshBAN" pitchFamily="2" charset="0"/>
                <a:cs typeface="NikoshBAN" pitchFamily="2" charset="0"/>
              </a:rPr>
              <a:t>   </a:t>
            </a:r>
            <a:r>
              <a:rPr lang="bn-IN" sz="3200" dirty="0" smtClean="0">
                <a:ln w="11430"/>
                <a:latin typeface="NikoshBAN" pitchFamily="2" charset="0"/>
                <a:cs typeface="NikoshBAN" pitchFamily="2" charset="0"/>
              </a:rPr>
              <a:t>ক </a:t>
            </a:r>
            <a:r>
              <a:rPr lang="bn-IN" sz="3200" dirty="0" smtClean="0">
                <a:latin typeface="Times New Roman" pitchFamily="18" charset="0"/>
                <a:cs typeface="NikoshBAN" pitchFamily="2" charset="0"/>
              </a:rPr>
              <a:t>এসকরবিক এসিড </a:t>
            </a:r>
            <a:r>
              <a:rPr lang="bn-IN" sz="3200" dirty="0" smtClean="0">
                <a:latin typeface="NikoshBAN" pitchFamily="2" charset="0"/>
                <a:cs typeface="NikoshBAN" pitchFamily="2" charset="0"/>
              </a:rPr>
              <a:t> </a:t>
            </a:r>
            <a:r>
              <a:rPr lang="bn-IN" sz="3200" dirty="0" smtClean="0">
                <a:ln w="11430"/>
                <a:latin typeface="NikoshBAN" pitchFamily="2" charset="0"/>
                <a:cs typeface="NikoshBAN" pitchFamily="2" charset="0"/>
              </a:rPr>
              <a:t> খ সাইট্রিক এসিড </a:t>
            </a:r>
            <a:r>
              <a:rPr lang="en-US" sz="3200" dirty="0" smtClean="0">
                <a:ln w="11430"/>
                <a:latin typeface="NikoshBAN" pitchFamily="2" charset="0"/>
                <a:cs typeface="NikoshBAN" pitchFamily="2" charset="0"/>
              </a:rPr>
              <a:t> </a:t>
            </a:r>
            <a:r>
              <a:rPr lang="bn-IN" sz="3200" dirty="0" smtClean="0">
                <a:ln w="11430"/>
                <a:latin typeface="NikoshBAN" pitchFamily="2" charset="0"/>
                <a:cs typeface="NikoshBAN" pitchFamily="2" charset="0"/>
              </a:rPr>
              <a:t>গ  </a:t>
            </a:r>
            <a:r>
              <a:rPr lang="bn-IN" sz="3200" dirty="0" smtClean="0">
                <a:latin typeface="NikoshBAN" pitchFamily="2" charset="0"/>
                <a:cs typeface="NikoshBAN" pitchFamily="2" charset="0"/>
              </a:rPr>
              <a:t>ম্যালিক </a:t>
            </a:r>
            <a:r>
              <a:rPr lang="bn-IN" sz="3200" dirty="0" smtClean="0">
                <a:ln w="11430"/>
                <a:latin typeface="NikoshBAN" pitchFamily="2" charset="0"/>
                <a:cs typeface="NikoshBAN" pitchFamily="2" charset="0"/>
              </a:rPr>
              <a:t> ঘ </a:t>
            </a:r>
            <a:r>
              <a:rPr lang="en-US" sz="3200" dirty="0" smtClean="0">
                <a:ln w="11430"/>
                <a:latin typeface="NikoshBAN" pitchFamily="2" charset="0"/>
                <a:cs typeface="NikoshBAN" pitchFamily="2" charset="0"/>
              </a:rPr>
              <a:t> </a:t>
            </a:r>
            <a:r>
              <a:rPr lang="bn-IN" sz="3200" dirty="0" smtClean="0">
                <a:ln w="11430"/>
                <a:latin typeface="NikoshBAN" pitchFamily="2" charset="0"/>
                <a:cs typeface="NikoshBAN" pitchFamily="2" charset="0"/>
              </a:rPr>
              <a:t>অক্সালিক </a:t>
            </a:r>
            <a:endParaRPr lang="bn-BD" sz="3200" dirty="0">
              <a:latin typeface="NikoshBAN" pitchFamily="2" charset="0"/>
              <a:cs typeface="NikoshBAN" pitchFamily="2" charset="0"/>
            </a:endParaRPr>
          </a:p>
          <a:p>
            <a:pPr lvl="0"/>
            <a:endParaRPr lang="en-US" sz="3200" dirty="0">
              <a:ln w="11430"/>
              <a:latin typeface="NikoshBAN" pitchFamily="2" charset="0"/>
              <a:cs typeface="NikoshBAN" pitchFamily="2" charset="0"/>
            </a:endParaRPr>
          </a:p>
        </p:txBody>
      </p:sp>
      <p:sp>
        <p:nvSpPr>
          <p:cNvPr id="4" name="Oval 3"/>
          <p:cNvSpPr/>
          <p:nvPr/>
        </p:nvSpPr>
        <p:spPr>
          <a:xfrm>
            <a:off x="2234674" y="3971227"/>
            <a:ext cx="290946" cy="3602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61326" y="4925486"/>
            <a:ext cx="290946" cy="3602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124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9854" y="328114"/>
            <a:ext cx="3103419" cy="923330"/>
          </a:xfrm>
          <a:prstGeom prst="rect">
            <a:avLst/>
          </a:prstGeom>
          <a:solidFill>
            <a:schemeClr val="bg1"/>
          </a:solidFill>
          <a:ln w="19050">
            <a:noFill/>
          </a:ln>
        </p:spPr>
        <p:txBody>
          <a:bodyPr wrap="square" rtlCol="0">
            <a:spAutoFit/>
          </a:bodyPr>
          <a:lstStyle/>
          <a:p>
            <a:pPr algn="ctr"/>
            <a:r>
              <a:rPr lang="bn-IN" sz="5400" dirty="0" smtClean="0">
                <a:latin typeface="NikoshBAN" panose="02000000000000000000" pitchFamily="2" charset="0"/>
                <a:cs typeface="NikoshBAN" panose="02000000000000000000" pitchFamily="2" charset="0"/>
              </a:rPr>
              <a:t>মুল্যায়ন</a:t>
            </a:r>
            <a:endParaRPr lang="en-US" sz="5400" dirty="0">
              <a:latin typeface="NikoshBAN" panose="02000000000000000000" pitchFamily="2" charset="0"/>
              <a:cs typeface="NikoshBAN" panose="02000000000000000000" pitchFamily="2" charset="0"/>
            </a:endParaRPr>
          </a:p>
        </p:txBody>
      </p:sp>
      <p:sp>
        <p:nvSpPr>
          <p:cNvPr id="4" name="Rectangle 3"/>
          <p:cNvSpPr/>
          <p:nvPr/>
        </p:nvSpPr>
        <p:spPr>
          <a:xfrm>
            <a:off x="866496" y="2569686"/>
            <a:ext cx="6107762" cy="2554545"/>
          </a:xfrm>
          <a:prstGeom prst="rect">
            <a:avLst/>
          </a:prstGeom>
        </p:spPr>
        <p:txBody>
          <a:bodyPr wrap="none">
            <a:spAutoFit/>
          </a:bodyPr>
          <a:lstStyle/>
          <a:p>
            <a:r>
              <a:rPr lang="bn-IN" sz="3200" dirty="0" smtClean="0">
                <a:latin typeface="NikoshBAN" pitchFamily="2" charset="0"/>
                <a:cs typeface="NikoshBAN" pitchFamily="2" charset="0"/>
              </a:rPr>
              <a:t>১। লিটমাস কাগজ তৈরি হয় কোন গাছ থেকে ? </a:t>
            </a:r>
          </a:p>
          <a:p>
            <a:r>
              <a:rPr lang="bn-IN" sz="3200" dirty="0" smtClean="0">
                <a:latin typeface="NikoshBAN" pitchFamily="2" charset="0"/>
                <a:cs typeface="NikoshBAN" pitchFamily="2" charset="0"/>
              </a:rPr>
              <a:t>২। সোডিয়াম হাইড্রোক্সাইড কী ? </a:t>
            </a:r>
          </a:p>
          <a:p>
            <a:r>
              <a:rPr lang="bn-IN" sz="3200" dirty="0" smtClean="0">
                <a:latin typeface="NikoshBAN" pitchFamily="2" charset="0"/>
                <a:cs typeface="NikoshBAN" pitchFamily="2" charset="0"/>
              </a:rPr>
              <a:t>৩। অম্ল কী ? </a:t>
            </a:r>
          </a:p>
          <a:p>
            <a:r>
              <a:rPr lang="bn-IN" sz="3200" dirty="0" smtClean="0">
                <a:latin typeface="NikoshBAN" pitchFamily="2" charset="0"/>
                <a:cs typeface="NikoshBAN" pitchFamily="2" charset="0"/>
              </a:rPr>
              <a:t>৪।</a:t>
            </a:r>
            <a:r>
              <a:rPr lang="bn-IN" sz="3200" dirty="0">
                <a:latin typeface="NikoshBAN" pitchFamily="2" charset="0"/>
                <a:cs typeface="NikoshBAN" pitchFamily="2" charset="0"/>
              </a:rPr>
              <a:t> </a:t>
            </a:r>
            <a:r>
              <a:rPr lang="bn-IN" sz="3200" dirty="0" smtClean="0">
                <a:latin typeface="NikoshBAN" pitchFamily="2" charset="0"/>
                <a:cs typeface="NikoshBAN" pitchFamily="2" charset="0"/>
              </a:rPr>
              <a:t>ক্ষারক কী? </a:t>
            </a:r>
            <a:endParaRPr lang="bn-BD" sz="3200" dirty="0">
              <a:latin typeface="NikoshBAN" pitchFamily="2" charset="0"/>
              <a:cs typeface="NikoshBAN" pitchFamily="2" charset="0"/>
            </a:endParaRPr>
          </a:p>
          <a:p>
            <a:r>
              <a:rPr lang="bn-IN"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120031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6109" y="507998"/>
            <a:ext cx="3283527" cy="923330"/>
          </a:xfrm>
          <a:prstGeom prst="rect">
            <a:avLst/>
          </a:prstGeom>
          <a:solidFill>
            <a:schemeClr val="bg1"/>
          </a:solidFill>
          <a:ln w="19050">
            <a:noFill/>
          </a:ln>
        </p:spPr>
        <p:txBody>
          <a:bodyPr wrap="square" rtlCol="0">
            <a:spAutoFit/>
          </a:bodyPr>
          <a:lstStyle/>
          <a:p>
            <a:pPr algn="ctr"/>
            <a:r>
              <a:rPr lang="bn-IN" sz="5400" dirty="0" smtClean="0">
                <a:latin typeface="NikoshBAN" panose="02000000000000000000" pitchFamily="2" charset="0"/>
                <a:cs typeface="NikoshBAN" panose="02000000000000000000" pitchFamily="2" charset="0"/>
              </a:rPr>
              <a:t>বাড়ির কাজ</a:t>
            </a:r>
            <a:endParaRPr lang="en-US" sz="5400" dirty="0">
              <a:latin typeface="NikoshBAN" panose="02000000000000000000" pitchFamily="2" charset="0"/>
              <a:cs typeface="NikoshBAN" panose="02000000000000000000" pitchFamily="2" charset="0"/>
            </a:endParaRPr>
          </a:p>
        </p:txBody>
      </p:sp>
      <p:sp>
        <p:nvSpPr>
          <p:cNvPr id="5" name="TextBox 4"/>
          <p:cNvSpPr txBox="1"/>
          <p:nvPr/>
        </p:nvSpPr>
        <p:spPr>
          <a:xfrm>
            <a:off x="408708" y="3173304"/>
            <a:ext cx="8735291" cy="1077218"/>
          </a:xfrm>
          <a:prstGeom prst="rect">
            <a:avLst/>
          </a:prstGeom>
          <a:noFill/>
        </p:spPr>
        <p:txBody>
          <a:bodyPr wrap="square" rtlCol="0">
            <a:spAutoFit/>
          </a:bodyPr>
          <a:lstStyle/>
          <a:p>
            <a:r>
              <a:rPr lang="bn-IN" sz="3200" dirty="0" smtClean="0">
                <a:ln w="11430"/>
                <a:latin typeface="NikoshBAN" pitchFamily="2" charset="0"/>
                <a:cs typeface="NikoshBAN" pitchFamily="2" charset="0"/>
              </a:rPr>
              <a:t>প্রশ্নঃ যেকোনো তিনটি ফলের স্বাদ পর্যবেক্ষণ করে এর ফলাফল খাতায় লিখ।</a:t>
            </a:r>
            <a:endParaRPr lang="en-US" sz="3200" dirty="0">
              <a:ln w="11430"/>
              <a:latin typeface="NikoshBAN" pitchFamily="2" charset="0"/>
              <a:cs typeface="NikoshBAN" pitchFamily="2" charset="0"/>
            </a:endParaRPr>
          </a:p>
        </p:txBody>
      </p:sp>
    </p:spTree>
    <p:extLst>
      <p:ext uri="{BB962C8B-B14F-4D97-AF65-F5344CB8AC3E}">
        <p14:creationId xmlns:p14="http://schemas.microsoft.com/office/powerpoint/2010/main" val="27650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62249" y="0"/>
            <a:ext cx="3166281" cy="1569660"/>
          </a:xfrm>
          <a:prstGeom prst="rect">
            <a:avLst/>
          </a:prstGeom>
          <a:noFill/>
        </p:spPr>
        <p:txBody>
          <a:bodyPr wrap="square" rtlCol="0">
            <a:spAutoFit/>
          </a:bodyPr>
          <a:lstStyle/>
          <a:p>
            <a:pPr algn="ctr"/>
            <a:r>
              <a:rPr lang="bn-IN" sz="9600" i="1" dirty="0" smtClean="0">
                <a:latin typeface="NikoshBAN" panose="02000000000000000000" pitchFamily="2" charset="0"/>
                <a:cs typeface="NikoshBAN" panose="02000000000000000000" pitchFamily="2" charset="0"/>
              </a:rPr>
              <a:t>ধন্যবাদ</a:t>
            </a:r>
            <a:endParaRPr lang="en-US" sz="9600" i="1" dirty="0">
              <a:latin typeface="NikoshBAN" panose="02000000000000000000" pitchFamily="2" charset="0"/>
              <a:cs typeface="NikoshBAN" panose="02000000000000000000" pitchFamily="2" charset="0"/>
            </a:endParaRPr>
          </a:p>
        </p:txBody>
      </p:sp>
      <p:pic>
        <p:nvPicPr>
          <p:cNvPr id="7170" name="Picture 2" descr="C:\Users\Tumpa\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3551"/>
            <a:ext cx="9143999" cy="5704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39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213113" y="2604043"/>
            <a:ext cx="1545431" cy="461665"/>
          </a:xfrm>
          <a:prstGeom prst="rect">
            <a:avLst/>
          </a:prstGeom>
          <a:noFill/>
        </p:spPr>
        <p:txBody>
          <a:bodyPr wrap="square" rtlCol="0">
            <a:spAutoFit/>
          </a:bodyPr>
          <a:lstStyle/>
          <a:p>
            <a:r>
              <a:rPr lang="bn-IN" sz="2400" dirty="0" smtClean="0">
                <a:latin typeface="NikoshBAN" pitchFamily="2" charset="0"/>
                <a:cs typeface="NikoshBAN" pitchFamily="2" charset="0"/>
              </a:rPr>
              <a:t>চুন হলো কী ? </a:t>
            </a:r>
            <a:endParaRPr lang="en-US" sz="2400" dirty="0">
              <a:latin typeface="NikoshBAN" pitchFamily="2" charset="0"/>
              <a:cs typeface="NikoshBAN" pitchFamily="2" charset="0"/>
            </a:endParaRPr>
          </a:p>
        </p:txBody>
      </p:sp>
      <p:sp>
        <p:nvSpPr>
          <p:cNvPr id="14" name="TextBox 13"/>
          <p:cNvSpPr txBox="1"/>
          <p:nvPr/>
        </p:nvSpPr>
        <p:spPr>
          <a:xfrm>
            <a:off x="457200" y="2788709"/>
            <a:ext cx="2340981" cy="461665"/>
          </a:xfrm>
          <a:prstGeom prst="rect">
            <a:avLst/>
          </a:prstGeom>
          <a:noFill/>
        </p:spPr>
        <p:txBody>
          <a:bodyPr wrap="square" rtlCol="0">
            <a:spAutoFit/>
          </a:bodyPr>
          <a:lstStyle/>
          <a:p>
            <a:r>
              <a:rPr lang="bn-IN" sz="2400" dirty="0" smtClean="0">
                <a:latin typeface="NikoshBAN" pitchFamily="2" charset="0"/>
                <a:cs typeface="NikoshBAN" pitchFamily="2" charset="0"/>
              </a:rPr>
              <a:t>লেবুর রসে হলো ...... </a:t>
            </a:r>
            <a:endParaRPr lang="en-US" sz="2400" dirty="0">
              <a:latin typeface="NikoshBAN" pitchFamily="2" charset="0"/>
              <a:cs typeface="NikoshBAN" pitchFamily="2" charset="0"/>
            </a:endParaRPr>
          </a:p>
        </p:txBody>
      </p:sp>
      <p:sp>
        <p:nvSpPr>
          <p:cNvPr id="15" name="TextBox 14"/>
          <p:cNvSpPr txBox="1"/>
          <p:nvPr/>
        </p:nvSpPr>
        <p:spPr>
          <a:xfrm>
            <a:off x="5673439" y="5562806"/>
            <a:ext cx="2583869" cy="461665"/>
          </a:xfrm>
          <a:prstGeom prst="rect">
            <a:avLst/>
          </a:prstGeom>
          <a:noFill/>
        </p:spPr>
        <p:txBody>
          <a:bodyPr wrap="square" rtlCol="0">
            <a:spAutoFit/>
          </a:bodyPr>
          <a:lstStyle/>
          <a:p>
            <a:r>
              <a:rPr lang="bn-IN" sz="2400" dirty="0" smtClean="0">
                <a:latin typeface="NikoshBAN" pitchFamily="2" charset="0"/>
                <a:cs typeface="NikoshBAN" pitchFamily="2" charset="0"/>
              </a:rPr>
              <a:t>লিটমাস পেপার কী? </a:t>
            </a:r>
            <a:endParaRPr lang="en-US" sz="2400" dirty="0">
              <a:latin typeface="NikoshBAN" pitchFamily="2" charset="0"/>
              <a:cs typeface="NikoshBAN" pitchFamily="2" charset="0"/>
            </a:endParaRPr>
          </a:p>
        </p:txBody>
      </p:sp>
      <p:pic>
        <p:nvPicPr>
          <p:cNvPr id="4098" name="Picture 2" descr="C:\Users\Tumpa\Desktop\New folder (2)\index6t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1049" y="3553691"/>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Tumpa\Desktop\New folder (2)\indexc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9540" y="583554"/>
            <a:ext cx="2667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Tumpa\Desktop\New folder (2)\imageshg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886" y="1177568"/>
            <a:ext cx="201930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Tumpa\Desktop\New folder (2)\indexzq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705" y="4143674"/>
            <a:ext cx="2752725"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29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circle(in)">
                                      <p:cBhvr>
                                        <p:cTn id="7" dur="20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circle(in)">
                                      <p:cBhvr>
                                        <p:cTn id="17" dur="2000"/>
                                        <p:tgtEl>
                                          <p:spTgt spid="409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098"/>
                                        </p:tgtEl>
                                        <p:attrNameLst>
                                          <p:attrName>style.visibility</p:attrName>
                                        </p:attrNameLst>
                                      </p:cBhvr>
                                      <p:to>
                                        <p:strVal val="visible"/>
                                      </p:to>
                                    </p:set>
                                    <p:animEffect transition="in" filter="circle(in)">
                                      <p:cBhvr>
                                        <p:cTn id="32" dur="2000"/>
                                        <p:tgtEl>
                                          <p:spTgt spid="409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2873" y="3602182"/>
            <a:ext cx="3477491" cy="646331"/>
          </a:xfrm>
          <a:prstGeom prst="rect">
            <a:avLst/>
          </a:prstGeom>
          <a:noFill/>
        </p:spPr>
        <p:txBody>
          <a:bodyPr wrap="square" rtlCol="0">
            <a:spAutoFit/>
          </a:bodyPr>
          <a:lstStyle/>
          <a:p>
            <a:r>
              <a:rPr lang="bn-IN" sz="3600" dirty="0" smtClean="0">
                <a:latin typeface="NikoshBAN" pitchFamily="2" charset="0"/>
                <a:cs typeface="NikoshBAN" pitchFamily="2" charset="0"/>
              </a:rPr>
              <a:t>       </a:t>
            </a:r>
            <a:endParaRPr lang="en-US" sz="4000" dirty="0">
              <a:latin typeface="NikoshBAN" pitchFamily="2" charset="0"/>
              <a:cs typeface="NikoshBAN" pitchFamily="2" charset="0"/>
            </a:endParaRPr>
          </a:p>
        </p:txBody>
      </p:sp>
      <p:sp>
        <p:nvSpPr>
          <p:cNvPr id="4" name="Rectangle 3"/>
          <p:cNvSpPr/>
          <p:nvPr/>
        </p:nvSpPr>
        <p:spPr>
          <a:xfrm>
            <a:off x="1396690" y="2761610"/>
            <a:ext cx="5089855" cy="923330"/>
          </a:xfrm>
          <a:prstGeom prst="rect">
            <a:avLst/>
          </a:prstGeom>
        </p:spPr>
        <p:txBody>
          <a:bodyPr wrap="none">
            <a:spAutoFit/>
          </a:bodyPr>
          <a:lstStyle/>
          <a:p>
            <a:pPr algn="ctr"/>
            <a:r>
              <a:rPr lang="bn-IN" sz="5400" dirty="0">
                <a:latin typeface="NikoshBAN" panose="02000000000000000000" pitchFamily="2" charset="0"/>
                <a:cs typeface="NikoshBAN" panose="02000000000000000000" pitchFamily="2" charset="0"/>
              </a:rPr>
              <a:t>অম্ল, ক্ষারক ও </a:t>
            </a:r>
            <a:r>
              <a:rPr lang="bn-IN" sz="5400" dirty="0" smtClean="0">
                <a:latin typeface="NikoshBAN" panose="02000000000000000000" pitchFamily="2" charset="0"/>
                <a:cs typeface="NikoshBAN" panose="02000000000000000000" pitchFamily="2" charset="0"/>
              </a:rPr>
              <a:t>নির্দেশক</a:t>
            </a:r>
            <a:endParaRPr lang="bn-IN"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5760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30582" y="845127"/>
            <a:ext cx="4059382" cy="923330"/>
          </a:xfrm>
          <a:prstGeom prst="rect">
            <a:avLst/>
          </a:prstGeom>
          <a:noFill/>
        </p:spPr>
        <p:txBody>
          <a:bodyPr wrap="square" rtlCol="0">
            <a:spAutoFit/>
          </a:bodyPr>
          <a:lstStyle/>
          <a:p>
            <a:r>
              <a:rPr lang="bn-IN" sz="5400" dirty="0" smtClean="0">
                <a:latin typeface="NikoshBAN" pitchFamily="2" charset="0"/>
                <a:cs typeface="NikoshBAN" pitchFamily="2" charset="0"/>
              </a:rPr>
              <a:t>আচরনিক উদ্দেশ্য </a:t>
            </a:r>
            <a:endParaRPr lang="en-US" sz="5400" dirty="0">
              <a:latin typeface="NikoshBAN" pitchFamily="2" charset="0"/>
              <a:cs typeface="NikoshBAN" pitchFamily="2" charset="0"/>
            </a:endParaRPr>
          </a:p>
        </p:txBody>
      </p:sp>
      <p:sp>
        <p:nvSpPr>
          <p:cNvPr id="2" name="TextBox 1"/>
          <p:cNvSpPr txBox="1"/>
          <p:nvPr/>
        </p:nvSpPr>
        <p:spPr>
          <a:xfrm>
            <a:off x="692728" y="2532849"/>
            <a:ext cx="7703128" cy="2062103"/>
          </a:xfrm>
          <a:prstGeom prst="rect">
            <a:avLst/>
          </a:prstGeom>
          <a:noFill/>
        </p:spPr>
        <p:txBody>
          <a:bodyPr wrap="square" rtlCol="0">
            <a:spAutoFit/>
          </a:bodyPr>
          <a:lstStyle/>
          <a:p>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১। অম্ল ও ক্ষারক কী </a:t>
            </a:r>
            <a:r>
              <a:rPr lang="bn-IN" sz="3200" dirty="0">
                <a:latin typeface="NikoshBAN" pitchFamily="2" charset="0"/>
                <a:cs typeface="NikoshBAN" pitchFamily="2" charset="0"/>
              </a:rPr>
              <a:t>তা বলতে </a:t>
            </a:r>
            <a:r>
              <a:rPr lang="bn-IN" sz="3200" dirty="0" smtClean="0">
                <a:latin typeface="NikoshBAN" pitchFamily="2" charset="0"/>
                <a:cs typeface="NikoshBAN" pitchFamily="2" charset="0"/>
              </a:rPr>
              <a:t>পারবে</a:t>
            </a:r>
            <a:r>
              <a:rPr lang="bn-IN" sz="3200" dirty="0">
                <a:latin typeface="NikoshBAN" pitchFamily="2" charset="0"/>
                <a:cs typeface="NikoshBAN" pitchFamily="2" charset="0"/>
              </a:rPr>
              <a:t>।  </a:t>
            </a:r>
          </a:p>
          <a:p>
            <a:r>
              <a:rPr lang="bn-IN" sz="3200" dirty="0" smtClean="0">
                <a:latin typeface="NikoshBAN" pitchFamily="2" charset="0"/>
                <a:cs typeface="NikoshBAN" pitchFamily="2" charset="0"/>
              </a:rPr>
              <a:t> ২। নির্দেশক কী তা বলতে পারবে। </a:t>
            </a:r>
          </a:p>
          <a:p>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৩</a:t>
            </a:r>
            <a:r>
              <a:rPr lang="bn-IN" sz="3200" dirty="0">
                <a:latin typeface="NikoshBAN" pitchFamily="2" charset="0"/>
                <a:cs typeface="NikoshBAN" pitchFamily="2" charset="0"/>
              </a:rPr>
              <a:t>।নির্দেশক কিভাবে তৈরি হয় তা ব্যাখ্যা করতে পারবে। </a:t>
            </a:r>
            <a:endParaRPr lang="en-US" sz="3200" dirty="0">
              <a:latin typeface="NikoshBAN" pitchFamily="2" charset="0"/>
              <a:cs typeface="NikoshBAN" pitchFamily="2" charset="0"/>
            </a:endParaRPr>
          </a:p>
          <a:p>
            <a:r>
              <a:rPr lang="en-US" sz="3200" smtClean="0">
                <a:latin typeface="NikoshBAN" pitchFamily="2" charset="0"/>
                <a:cs typeface="NikoshBAN" pitchFamily="2" charset="0"/>
              </a:rPr>
              <a:t> </a:t>
            </a:r>
            <a:r>
              <a:rPr lang="bn-IN" sz="3200" smtClean="0">
                <a:latin typeface="NikoshBAN" pitchFamily="2" charset="0"/>
                <a:cs typeface="NikoshBAN" pitchFamily="2" charset="0"/>
              </a:rPr>
              <a:t>৪</a:t>
            </a:r>
            <a:r>
              <a:rPr lang="bn-IN" sz="3200" dirty="0">
                <a:latin typeface="NikoshBAN" pitchFamily="2" charset="0"/>
                <a:cs typeface="NikoshBAN" pitchFamily="2" charset="0"/>
              </a:rPr>
              <a:t>। নির্দেশক দ্বারা অম্ল ও ক্ষারক শনাক্তকরণ  করতে পারবে। </a:t>
            </a:r>
            <a:endParaRPr lang="bn-IN" sz="3200" dirty="0" smtClean="0">
              <a:latin typeface="NikoshBAN" pitchFamily="2" charset="0"/>
              <a:cs typeface="NikoshBAN" pitchFamily="2" charset="0"/>
            </a:endParaRPr>
          </a:p>
        </p:txBody>
      </p:sp>
    </p:spTree>
    <p:extLst>
      <p:ext uri="{BB962C8B-B14F-4D97-AF65-F5344CB8AC3E}">
        <p14:creationId xmlns:p14="http://schemas.microsoft.com/office/powerpoint/2010/main" val="290648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801956" y="5994568"/>
            <a:ext cx="3504335" cy="583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itchFamily="2" charset="0"/>
                <a:cs typeface="NikoshBAN" pitchFamily="2" charset="0"/>
              </a:rPr>
              <a:t>এগুলোর স্বাদ কেমন?  </a:t>
            </a:r>
            <a:endParaRPr lang="en-US" sz="4000" dirty="0">
              <a:solidFill>
                <a:schemeClr val="tx1"/>
              </a:solidFill>
              <a:latin typeface="NikoshBAN" panose="02000000000000000000" pitchFamily="2" charset="0"/>
              <a:cs typeface="NikoshBAN" panose="02000000000000000000" pitchFamily="2" charset="0"/>
            </a:endParaRPr>
          </a:p>
        </p:txBody>
      </p:sp>
      <p:pic>
        <p:nvPicPr>
          <p:cNvPr id="5122" name="Picture 2" descr="C:\Users\Tumpa\Desktop\New folder (2)\imagesK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451" y="837128"/>
            <a:ext cx="2824596" cy="188508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Tumpa\Desktop\New folder (2)\imagesAAS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6542" y="1036287"/>
            <a:ext cx="2951669" cy="16859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Tumpa\Desktop\New folder (2)\imagesbvg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6542" y="3690092"/>
            <a:ext cx="2660072"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Tumpa\Desktop\New folder (2)\imagesop0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999" y="3690092"/>
            <a:ext cx="2857500" cy="1809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85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circle(in)">
                                      <p:cBhvr>
                                        <p:cTn id="12" dur="20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circle(in)">
                                      <p:cBhvr>
                                        <p:cTn id="17" dur="2000"/>
                                        <p:tgtEl>
                                          <p:spTgt spid="410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099"/>
                                        </p:tgtEl>
                                        <p:attrNameLst>
                                          <p:attrName>style.visibility</p:attrName>
                                        </p:attrNameLst>
                                      </p:cBhvr>
                                      <p:to>
                                        <p:strVal val="visible"/>
                                      </p:to>
                                    </p:set>
                                    <p:animEffect transition="in" filter="circle(in)">
                                      <p:cBhvr>
                                        <p:cTn id="22" dur="2000"/>
                                        <p:tgtEl>
                                          <p:spTgt spid="409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83746" y="1144277"/>
            <a:ext cx="1967205" cy="584775"/>
          </a:xfrm>
          <a:prstGeom prst="rect">
            <a:avLst/>
          </a:prstGeom>
          <a:noFill/>
        </p:spPr>
        <p:txBody>
          <a:bodyPr wrap="none" rtlCol="0">
            <a:spAutoFit/>
          </a:bodyPr>
          <a:lstStyle/>
          <a:p>
            <a:r>
              <a:rPr lang="bn-IN" sz="3200" dirty="0" smtClean="0">
                <a:solidFill>
                  <a:schemeClr val="bg1"/>
                </a:solidFill>
                <a:latin typeface="NikoshBAN" panose="02000000000000000000" pitchFamily="2" charset="0"/>
                <a:cs typeface="NikoshBAN" panose="02000000000000000000" pitchFamily="2" charset="0"/>
              </a:rPr>
              <a:t>ভিডিওটি দেখি</a:t>
            </a:r>
            <a:endParaRPr lang="en-US" sz="3200" dirty="0">
              <a:solidFill>
                <a:schemeClr val="bg1"/>
              </a:solidFill>
              <a:latin typeface="NikoshBAN" panose="02000000000000000000" pitchFamily="2" charset="0"/>
              <a:cs typeface="NikoshBAN" panose="02000000000000000000" pitchFamily="2" charset="0"/>
            </a:endParaRPr>
          </a:p>
        </p:txBody>
      </p:sp>
      <p:sp>
        <p:nvSpPr>
          <p:cNvPr id="2" name="TextBox 1"/>
          <p:cNvSpPr txBox="1"/>
          <p:nvPr/>
        </p:nvSpPr>
        <p:spPr>
          <a:xfrm>
            <a:off x="665018" y="411124"/>
            <a:ext cx="3158837" cy="646331"/>
          </a:xfrm>
          <a:prstGeom prst="rect">
            <a:avLst/>
          </a:prstGeom>
          <a:noFill/>
        </p:spPr>
        <p:txBody>
          <a:bodyPr wrap="square" rtlCol="0">
            <a:spAutoFit/>
          </a:bodyPr>
          <a:lstStyle/>
          <a:p>
            <a:r>
              <a:rPr lang="bn-IN" sz="3600" dirty="0" smtClean="0">
                <a:latin typeface="NikoshBAN" pitchFamily="2" charset="0"/>
                <a:cs typeface="NikoshBAN" pitchFamily="2" charset="0"/>
              </a:rPr>
              <a:t>নিচের চিত্র লক্ষ কর</a:t>
            </a:r>
            <a:endParaRPr lang="en-US" sz="3600" dirty="0">
              <a:latin typeface="NikoshBAN" pitchFamily="2" charset="0"/>
              <a:cs typeface="NikoshBAN" pitchFamily="2" charset="0"/>
            </a:endParaRPr>
          </a:p>
        </p:txBody>
      </p:sp>
      <p:pic>
        <p:nvPicPr>
          <p:cNvPr id="4" name="Picture 2" descr="C:\Users\Tumpa\Desktop\New folder (2)\imagesSo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471" y="883009"/>
            <a:ext cx="2897334" cy="20025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Tumpa\Desktop\indexc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848" y="1361570"/>
            <a:ext cx="2667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Tumpa\Desktop\indexcn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197" y="3960666"/>
            <a:ext cx="2924608" cy="196518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Tumpa\Desktop\Dit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849" y="3568637"/>
            <a:ext cx="2774370" cy="195542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206552" y="5976928"/>
            <a:ext cx="3504335" cy="583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itchFamily="2" charset="0"/>
                <a:cs typeface="NikoshBAN" pitchFamily="2" charset="0"/>
              </a:rPr>
              <a:t>এগুলোর স্বাদ কেমন?  </a:t>
            </a:r>
            <a:endParaRPr lang="en-US" sz="40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427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2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123"/>
                                        </p:tgtEl>
                                        <p:attrNameLst>
                                          <p:attrName>style.visibility</p:attrName>
                                        </p:attrNameLst>
                                      </p:cBhvr>
                                      <p:to>
                                        <p:strVal val="visible"/>
                                      </p:to>
                                    </p:set>
                                    <p:animEffect transition="in" filter="circle(in)">
                                      <p:cBhvr>
                                        <p:cTn id="24" dur="2000"/>
                                        <p:tgtEl>
                                          <p:spTgt spid="5123"/>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ircle(in)">
                                      <p:cBhvr>
                                        <p:cTn id="29" dur="2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36"/>
            </p:par>
          </p:childTnLst>
        </p:cTn>
      </p:par>
    </p:tnLst>
    <p:bldLst>
      <p:bldP spid="2"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Tumpa\Desktop\index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8390" y="63611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Tumpa\Desktop\indexBN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8878" y="3341247"/>
            <a:ext cx="1962150" cy="23336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5" descr="C:\Users\Tumpa\Desktop\indexNaO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083" y="1107170"/>
            <a:ext cx="1743075" cy="20265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Tumpa\Desktop\A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032" y="4115468"/>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180358" y="5674871"/>
            <a:ext cx="4735876" cy="583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itchFamily="2" charset="0"/>
                <a:cs typeface="NikoshBAN" pitchFamily="2" charset="0"/>
              </a:rPr>
              <a:t>এগুলো কি ল্যাবটরিতে দেখেছ? </a:t>
            </a:r>
            <a:endParaRPr lang="en-US" sz="40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0790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65225751"/>
              </p:ext>
            </p:extLst>
          </p:nvPr>
        </p:nvGraphicFramePr>
        <p:xfrm>
          <a:off x="4318000" y="3086100"/>
          <a:ext cx="508000" cy="685800"/>
        </p:xfrm>
        <a:graphic>
          <a:graphicData uri="http://schemas.openxmlformats.org/presentationml/2006/ole">
            <mc:AlternateContent xmlns:mc="http://schemas.openxmlformats.org/markup-compatibility/2006">
              <mc:Choice xmlns:v="urn:schemas-microsoft-com:vml" Requires="v">
                <p:oleObj spid="_x0000_s6220" name="Packager Shell Object" showAsIcon="1" r:id="rId3" imgW="507960" imgH="685800" progId="Package">
                  <p:embed/>
                </p:oleObj>
              </mc:Choice>
              <mc:Fallback>
                <p:oleObj name="Packager Shell Object" showAsIcon="1" r:id="rId3" imgW="507960" imgH="685800" progId="Package">
                  <p:embed/>
                  <p:pic>
                    <p:nvPicPr>
                      <p:cNvPr id="0" name=""/>
                      <p:cNvPicPr/>
                      <p:nvPr/>
                    </p:nvPicPr>
                    <p:blipFill>
                      <a:blip r:embed="rId4"/>
                      <a:stretch>
                        <a:fillRect/>
                      </a:stretch>
                    </p:blipFill>
                    <p:spPr>
                      <a:xfrm>
                        <a:off x="4318000" y="3086100"/>
                        <a:ext cx="508000" cy="685800"/>
                      </a:xfrm>
                      <a:prstGeom prst="rect">
                        <a:avLst/>
                      </a:prstGeom>
                    </p:spPr>
                  </p:pic>
                </p:oleObj>
              </mc:Fallback>
            </mc:AlternateContent>
          </a:graphicData>
        </a:graphic>
      </p:graphicFrame>
      <p:sp>
        <p:nvSpPr>
          <p:cNvPr id="5" name="Rectangle 4"/>
          <p:cNvSpPr/>
          <p:nvPr/>
        </p:nvSpPr>
        <p:spPr>
          <a:xfrm>
            <a:off x="2050473" y="568036"/>
            <a:ext cx="4087091"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itchFamily="2" charset="0"/>
                <a:cs typeface="NikoshBAN" pitchFamily="2" charset="0"/>
              </a:rPr>
              <a:t>নিচের ভিডিওটি লক্ষ করঃ  </a:t>
            </a:r>
            <a:endParaRPr lang="en-US" sz="40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8104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17821</TotalTime>
  <Words>520</Words>
  <Application>Microsoft Office PowerPoint</Application>
  <PresentationFormat>On-screen Show (4:3)</PresentationFormat>
  <Paragraphs>88</Paragraphs>
  <Slides>26</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Debdas</dc:creator>
  <cp:lastModifiedBy>Tumpa</cp:lastModifiedBy>
  <cp:revision>1594</cp:revision>
  <dcterms:created xsi:type="dcterms:W3CDTF">2015-11-14T15:10:43Z</dcterms:created>
  <dcterms:modified xsi:type="dcterms:W3CDTF">2019-12-27T07:57:24Z</dcterms:modified>
</cp:coreProperties>
</file>