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12A4-6720-45F5-A473-30A350F5400B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17E95-F07F-43B5-B9DE-CC9E4985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881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12A4-6720-45F5-A473-30A350F5400B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17E95-F07F-43B5-B9DE-CC9E4985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28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12A4-6720-45F5-A473-30A350F5400B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17E95-F07F-43B5-B9DE-CC9E4985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41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12A4-6720-45F5-A473-30A350F5400B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17E95-F07F-43B5-B9DE-CC9E4985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95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12A4-6720-45F5-A473-30A350F5400B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17E95-F07F-43B5-B9DE-CC9E4985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39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12A4-6720-45F5-A473-30A350F5400B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17E95-F07F-43B5-B9DE-CC9E4985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882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12A4-6720-45F5-A473-30A350F5400B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17E95-F07F-43B5-B9DE-CC9E4985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818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12A4-6720-45F5-A473-30A350F5400B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17E95-F07F-43B5-B9DE-CC9E4985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81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12A4-6720-45F5-A473-30A350F5400B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17E95-F07F-43B5-B9DE-CC9E4985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77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12A4-6720-45F5-A473-30A350F5400B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17E95-F07F-43B5-B9DE-CC9E4985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31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12A4-6720-45F5-A473-30A350F5400B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17E95-F07F-43B5-B9DE-CC9E4985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34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912A4-6720-45F5-A473-30A350F5400B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17E95-F07F-43B5-B9DE-CC9E4985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222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98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34112" y="109728"/>
            <a:ext cx="11887200" cy="67482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12" y="109728"/>
            <a:ext cx="11887200" cy="67482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452576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09728" y="109728"/>
            <a:ext cx="11911584" cy="66202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536192" y="512064"/>
            <a:ext cx="3108960" cy="62179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শুদ্ধ উচ্চারনে পাঠ</a:t>
            </a:r>
            <a:endParaRPr lang="en-US" sz="2800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5535168" y="377952"/>
            <a:ext cx="6230112" cy="6227064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বিভো,দেহ</a:t>
            </a:r>
            <a:r>
              <a:rPr lang="en-US" sz="2400" dirty="0" smtClean="0"/>
              <a:t> </a:t>
            </a:r>
            <a:r>
              <a:rPr lang="en-US" sz="2400" dirty="0" err="1" smtClean="0"/>
              <a:t>হ্রদেবল</a:t>
            </a:r>
            <a:r>
              <a:rPr lang="en-US" sz="2400" dirty="0" smtClean="0"/>
              <a:t>! </a:t>
            </a:r>
          </a:p>
          <a:p>
            <a:pPr algn="ctr"/>
            <a:r>
              <a:rPr lang="en-US" sz="2400" dirty="0" err="1" smtClean="0"/>
              <a:t>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জানি</a:t>
            </a:r>
            <a:r>
              <a:rPr lang="en-US" sz="2400" dirty="0" smtClean="0"/>
              <a:t> </a:t>
            </a:r>
            <a:r>
              <a:rPr lang="en-US" sz="2400" dirty="0" err="1" smtClean="0"/>
              <a:t>ভকতি</a:t>
            </a:r>
            <a:r>
              <a:rPr lang="en-US" sz="2400" dirty="0" smtClean="0"/>
              <a:t>, </a:t>
            </a:r>
            <a:r>
              <a:rPr lang="en-US" sz="2400" dirty="0" err="1" smtClean="0"/>
              <a:t>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জানি</a:t>
            </a:r>
            <a:r>
              <a:rPr lang="en-US" sz="2400" dirty="0" smtClean="0"/>
              <a:t> </a:t>
            </a:r>
            <a:r>
              <a:rPr lang="en-US" sz="2400" dirty="0" err="1" smtClean="0"/>
              <a:t>স্তুতি</a:t>
            </a:r>
            <a:r>
              <a:rPr lang="en-US" sz="2400" dirty="0" smtClean="0"/>
              <a:t>, </a:t>
            </a:r>
          </a:p>
          <a:p>
            <a:pPr algn="ctr"/>
            <a:r>
              <a:rPr lang="en-US" sz="2400" dirty="0" err="1" smtClean="0"/>
              <a:t>কি</a:t>
            </a:r>
            <a:r>
              <a:rPr lang="en-US" sz="2400" dirty="0" smtClean="0"/>
              <a:t> </a:t>
            </a:r>
            <a:r>
              <a:rPr lang="en-US" sz="2400" dirty="0" err="1" smtClean="0"/>
              <a:t>দিয়া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করিব</a:t>
            </a:r>
            <a:r>
              <a:rPr lang="en-US" sz="2400" dirty="0" smtClean="0"/>
              <a:t>, </a:t>
            </a:r>
            <a:r>
              <a:rPr lang="en-US" sz="2400" dirty="0" err="1" smtClean="0"/>
              <a:t>তোমার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আরতি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dirty="0" err="1" smtClean="0"/>
              <a:t>আমি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নিঃসম্বল</a:t>
            </a:r>
            <a:r>
              <a:rPr lang="en-US" sz="2400" dirty="0" smtClean="0"/>
              <a:t>!</a:t>
            </a:r>
          </a:p>
          <a:p>
            <a:pPr algn="ctr"/>
            <a:r>
              <a:rPr lang="en-US" sz="2400" dirty="0" smtClean="0"/>
              <a:t> </a:t>
            </a:r>
            <a:r>
              <a:rPr lang="en-US" sz="2400" dirty="0" err="1" smtClean="0"/>
              <a:t>তোমার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দুয়ারে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আজি</a:t>
            </a:r>
            <a:r>
              <a:rPr lang="en-US" sz="2400" dirty="0" smtClean="0"/>
              <a:t> </a:t>
            </a:r>
            <a:r>
              <a:rPr lang="en-US" sz="2400" dirty="0" err="1" smtClean="0"/>
              <a:t>রিক্ত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dirty="0" err="1" smtClean="0"/>
              <a:t>দাঁড়ায়েছি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প্রভো,সঁপিতে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তোমারে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dirty="0" err="1" smtClean="0"/>
              <a:t>শুধু</a:t>
            </a:r>
            <a:r>
              <a:rPr lang="en-US" sz="2400" dirty="0" smtClean="0"/>
              <a:t> </a:t>
            </a:r>
            <a:r>
              <a:rPr lang="en-US" sz="2400" dirty="0" err="1" smtClean="0"/>
              <a:t>আঁখি</a:t>
            </a:r>
            <a:r>
              <a:rPr lang="en-US" sz="2400" dirty="0" smtClean="0"/>
              <a:t> </a:t>
            </a:r>
            <a:r>
              <a:rPr lang="en-US" sz="2400" dirty="0" err="1" smtClean="0"/>
              <a:t>জল</a:t>
            </a:r>
            <a:r>
              <a:rPr lang="en-US" sz="2400" dirty="0" smtClean="0"/>
              <a:t>, </a:t>
            </a:r>
          </a:p>
          <a:p>
            <a:pPr algn="ctr"/>
            <a:r>
              <a:rPr lang="en-US" sz="2400" dirty="0" err="1" smtClean="0"/>
              <a:t>দেহ</a:t>
            </a:r>
            <a:r>
              <a:rPr lang="en-US" sz="2400" dirty="0" smtClean="0"/>
              <a:t> </a:t>
            </a:r>
            <a:r>
              <a:rPr lang="en-US" sz="2400" dirty="0" err="1" smtClean="0"/>
              <a:t>হ্রদে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বল</a:t>
            </a:r>
            <a:r>
              <a:rPr lang="en-US" sz="2400" dirty="0" smtClean="0"/>
              <a:t> ! </a:t>
            </a:r>
          </a:p>
          <a:p>
            <a:pPr algn="ctr"/>
            <a:r>
              <a:rPr lang="en-US" sz="2400" dirty="0" err="1" smtClean="0"/>
              <a:t>বিভো</a:t>
            </a:r>
            <a:r>
              <a:rPr lang="en-US" sz="2400" dirty="0" smtClean="0"/>
              <a:t>, </a:t>
            </a:r>
            <a:r>
              <a:rPr lang="en-US" sz="2400" dirty="0" err="1" smtClean="0"/>
              <a:t>দেহ</a:t>
            </a:r>
            <a:r>
              <a:rPr lang="en-US" sz="2400" dirty="0" smtClean="0"/>
              <a:t> </a:t>
            </a:r>
            <a:r>
              <a:rPr lang="en-US" sz="2400" dirty="0" err="1" smtClean="0"/>
              <a:t>হ্রদে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বল</a:t>
            </a:r>
            <a:r>
              <a:rPr lang="en-US" sz="2400" dirty="0" smtClean="0"/>
              <a:t> !</a:t>
            </a:r>
          </a:p>
          <a:p>
            <a:pPr algn="ctr"/>
            <a:r>
              <a:rPr lang="en-US" sz="2400" dirty="0" smtClean="0"/>
              <a:t> </a:t>
            </a:r>
            <a:r>
              <a:rPr lang="en-US" sz="2400" dirty="0" err="1" smtClean="0"/>
              <a:t>দারিদ্র্য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পেষণে,বিপদের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ক্রোড়ে</a:t>
            </a:r>
            <a:r>
              <a:rPr lang="en-US" sz="2400" dirty="0" smtClean="0"/>
              <a:t>, </a:t>
            </a:r>
          </a:p>
          <a:p>
            <a:pPr algn="ctr"/>
            <a:r>
              <a:rPr lang="en-US" sz="2400" dirty="0" err="1" smtClean="0"/>
              <a:t>অথবা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সম্পদে</a:t>
            </a:r>
            <a:r>
              <a:rPr lang="en-US" sz="2400" dirty="0" smtClean="0"/>
              <a:t>, </a:t>
            </a:r>
            <a:r>
              <a:rPr lang="en-US" sz="2400" dirty="0" err="1" smtClean="0"/>
              <a:t>সুখের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সাগরে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dirty="0" err="1" smtClean="0"/>
              <a:t>ভুলি</a:t>
            </a:r>
            <a:r>
              <a:rPr lang="en-US" sz="2400" dirty="0" smtClean="0"/>
              <a:t> </a:t>
            </a:r>
            <a:r>
              <a:rPr lang="en-US" sz="2400" dirty="0" err="1" smtClean="0"/>
              <a:t>নি</a:t>
            </a:r>
            <a:r>
              <a:rPr lang="en-US" sz="2400" dirty="0" smtClean="0"/>
              <a:t> </a:t>
            </a:r>
            <a:r>
              <a:rPr lang="en-US" sz="2400" dirty="0" err="1" smtClean="0"/>
              <a:t>তোমারে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 smtClean="0"/>
              <a:t>পল</a:t>
            </a:r>
            <a:r>
              <a:rPr lang="en-US" sz="2400" dirty="0" smtClean="0"/>
              <a:t>,</a:t>
            </a:r>
          </a:p>
          <a:p>
            <a:pPr algn="ctr"/>
            <a:r>
              <a:rPr lang="bn-IN" sz="2400" dirty="0" smtClean="0"/>
              <a:t>জীবনে মরণে,শয়নে স্বপনে </a:t>
            </a:r>
            <a:endParaRPr lang="en-US" sz="2400" dirty="0" smtClean="0"/>
          </a:p>
          <a:p>
            <a:pPr algn="ctr"/>
            <a:r>
              <a:rPr lang="bn-IN" sz="2400" dirty="0" smtClean="0"/>
              <a:t>তুমি মোর পথের সম্বল; </a:t>
            </a:r>
            <a:endParaRPr lang="en-US" sz="2400" dirty="0" smtClean="0"/>
          </a:p>
          <a:p>
            <a:pPr algn="ctr"/>
            <a:r>
              <a:rPr lang="bn-IN" sz="2400" dirty="0" smtClean="0"/>
              <a:t>দেহ, হ্রদে বল!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377696"/>
            <a:ext cx="4913376" cy="521817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6267060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46304" y="85344"/>
            <a:ext cx="11899392" cy="668121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389120" y="243840"/>
            <a:ext cx="2633472" cy="57302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একক কাজ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320" y="1094803"/>
            <a:ext cx="6900671" cy="38307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ounded Rectangle 2"/>
          <p:cNvSpPr/>
          <p:nvPr/>
        </p:nvSpPr>
        <p:spPr>
          <a:xfrm>
            <a:off x="2340864" y="5145024"/>
            <a:ext cx="7120127" cy="11582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কবি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কায়কোবাদের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আসল</a:t>
            </a:r>
            <a:r>
              <a:rPr lang="en-US" sz="3200" dirty="0" smtClean="0"/>
              <a:t> </a:t>
            </a:r>
            <a:r>
              <a:rPr lang="en-US" sz="3200" dirty="0" err="1" smtClean="0"/>
              <a:t>নাম</a:t>
            </a:r>
            <a:r>
              <a:rPr lang="en-US" sz="3200" dirty="0" smtClean="0"/>
              <a:t> </a:t>
            </a:r>
            <a:r>
              <a:rPr lang="en-US" sz="3200" dirty="0" err="1" smtClean="0"/>
              <a:t>কী</a:t>
            </a:r>
            <a:r>
              <a:rPr lang="en-US" sz="3200" dirty="0" smtClean="0"/>
              <a:t> </a:t>
            </a:r>
            <a:r>
              <a:rPr lang="en-US" sz="3200" dirty="0" err="1" smtClean="0"/>
              <a:t>লিখ</a:t>
            </a:r>
            <a:r>
              <a:rPr lang="en-US" sz="3200" dirty="0" smtClean="0"/>
              <a:t> 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989985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34112" y="97536"/>
            <a:ext cx="11923776" cy="666902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328160" y="292608"/>
            <a:ext cx="2950464" cy="5486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কবিতার সারমর্ম</a:t>
            </a:r>
            <a:endParaRPr lang="en-US" sz="2800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3986784" y="1207008"/>
            <a:ext cx="7644384" cy="5330952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“প্রার্থনা” কবিতাটি কবির </a:t>
            </a:r>
            <a:r>
              <a:rPr lang="en-US" sz="2800" dirty="0" smtClean="0"/>
              <a:t>“</a:t>
            </a:r>
            <a:r>
              <a:rPr lang="bn-IN" sz="2800" dirty="0" smtClean="0"/>
              <a:t>অশ্রুমালা</a:t>
            </a:r>
            <a:r>
              <a:rPr lang="en-US" sz="2800" dirty="0" smtClean="0"/>
              <a:t>”</a:t>
            </a:r>
            <a:r>
              <a:rPr lang="bn-IN" sz="2800" dirty="0" smtClean="0"/>
              <a:t> কাব্যগ্রন্থ থেকে সংকলিত। এ কবিতায় স্রষ্টার অপার মহিমার কথা বর্ননা করে স্রষ্টার উদ্দে</a:t>
            </a:r>
            <a:r>
              <a:rPr lang="en-US" sz="2800" dirty="0" err="1" smtClean="0"/>
              <a:t>শ্যে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প্রার্থনা</a:t>
            </a:r>
            <a:r>
              <a:rPr lang="en-US" sz="2800" dirty="0" smtClean="0"/>
              <a:t> </a:t>
            </a:r>
            <a:r>
              <a:rPr lang="en-US" sz="2800" dirty="0" err="1" smtClean="0"/>
              <a:t>জানিয়েছেন</a:t>
            </a:r>
            <a:r>
              <a:rPr lang="en-US" sz="2800" dirty="0" smtClean="0"/>
              <a:t> । </a:t>
            </a:r>
            <a:r>
              <a:rPr lang="en-US" sz="2800" dirty="0" err="1" smtClean="0"/>
              <a:t>কবি</a:t>
            </a:r>
            <a:r>
              <a:rPr lang="en-US" sz="2800" dirty="0" smtClean="0"/>
              <a:t> </a:t>
            </a:r>
            <a:r>
              <a:rPr lang="en-US" sz="2800" dirty="0" err="1" smtClean="0"/>
              <a:t>ভক্তি</a:t>
            </a:r>
            <a:r>
              <a:rPr lang="en-US" sz="2800" dirty="0" smtClean="0"/>
              <a:t> </a:t>
            </a:r>
            <a:r>
              <a:rPr lang="en-US" sz="2800" dirty="0" err="1" smtClean="0"/>
              <a:t>বা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প্রশংসা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না</a:t>
            </a:r>
            <a:r>
              <a:rPr lang="en-US" sz="2800" dirty="0" smtClean="0"/>
              <a:t> </a:t>
            </a:r>
            <a:r>
              <a:rPr lang="en-US" sz="2800" dirty="0" err="1" smtClean="0"/>
              <a:t>জেনেও</a:t>
            </a:r>
            <a:r>
              <a:rPr lang="en-US" sz="2800" dirty="0" smtClean="0"/>
              <a:t> </a:t>
            </a:r>
            <a:r>
              <a:rPr lang="en-US" sz="2800" dirty="0" err="1" smtClean="0"/>
              <a:t>কেবল</a:t>
            </a:r>
            <a:r>
              <a:rPr lang="en-US" sz="2800" dirty="0" smtClean="0"/>
              <a:t> </a:t>
            </a:r>
            <a:r>
              <a:rPr lang="en-US" sz="2800" dirty="0" err="1" smtClean="0"/>
              <a:t>চোখের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জলে</a:t>
            </a:r>
            <a:r>
              <a:rPr lang="en-US" sz="2800" dirty="0" smtClean="0"/>
              <a:t> </a:t>
            </a:r>
            <a:r>
              <a:rPr lang="en-US" sz="2800" dirty="0" err="1" smtClean="0"/>
              <a:t>নিজেকে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নিবেদন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করেন</a:t>
            </a:r>
            <a:r>
              <a:rPr lang="en-US" sz="2800" dirty="0" smtClean="0"/>
              <a:t> । </a:t>
            </a:r>
            <a:r>
              <a:rPr lang="en-US" sz="2800" dirty="0" err="1" smtClean="0"/>
              <a:t>বিপদে,আপদে,সুখে,শান্তিতে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সব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সময়</a:t>
            </a:r>
            <a:r>
              <a:rPr lang="en-US" sz="2800" dirty="0" smtClean="0"/>
              <a:t> </a:t>
            </a:r>
            <a:r>
              <a:rPr lang="en-US" sz="2800" dirty="0" err="1" smtClean="0"/>
              <a:t>তিনি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বিধাতার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কাছে</a:t>
            </a:r>
            <a:r>
              <a:rPr lang="en-US" sz="2800" dirty="0" smtClean="0"/>
              <a:t> </a:t>
            </a:r>
            <a:r>
              <a:rPr lang="en-US" sz="2800" dirty="0" err="1" smtClean="0"/>
              <a:t>শক্তি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কামনা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করেন</a:t>
            </a:r>
            <a:r>
              <a:rPr lang="en-US" sz="2800" dirty="0" smtClean="0"/>
              <a:t> ।</a:t>
            </a:r>
            <a:r>
              <a:rPr lang="en-US" sz="2800" dirty="0" err="1" smtClean="0"/>
              <a:t>গাছের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পাখি</a:t>
            </a:r>
            <a:r>
              <a:rPr lang="en-US" sz="2800" dirty="0" smtClean="0"/>
              <a:t> ,</a:t>
            </a:r>
            <a:r>
              <a:rPr lang="en-US" sz="2800" dirty="0" err="1" smtClean="0"/>
              <a:t>বনের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ফুল</a:t>
            </a:r>
            <a:r>
              <a:rPr lang="en-US" sz="2800" dirty="0" smtClean="0"/>
              <a:t> </a:t>
            </a:r>
            <a:r>
              <a:rPr lang="en-US" sz="2800" dirty="0" err="1" smtClean="0"/>
              <a:t>সবাই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বিধাতাকে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স্মরন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করেন</a:t>
            </a:r>
            <a:r>
              <a:rPr lang="en-US" sz="2800" dirty="0" smtClean="0"/>
              <a:t> ।</a:t>
            </a:r>
            <a:r>
              <a:rPr lang="en-US" sz="2800" dirty="0" err="1" smtClean="0"/>
              <a:t>তার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অফুরন্ত</a:t>
            </a:r>
            <a:r>
              <a:rPr lang="en-US" sz="2800" dirty="0" smtClean="0"/>
              <a:t> </a:t>
            </a:r>
            <a:r>
              <a:rPr lang="en-US" sz="2800" dirty="0" err="1" smtClean="0"/>
              <a:t>দয়ায়</a:t>
            </a:r>
            <a:r>
              <a:rPr lang="en-US" sz="2800" dirty="0" smtClean="0"/>
              <a:t> </a:t>
            </a:r>
            <a:r>
              <a:rPr lang="en-US" sz="2800" dirty="0" err="1" smtClean="0"/>
              <a:t>জগতের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সব</a:t>
            </a:r>
            <a:r>
              <a:rPr lang="en-US" sz="2800" dirty="0" smtClean="0"/>
              <a:t> </a:t>
            </a:r>
            <a:r>
              <a:rPr lang="en-US" sz="2800" dirty="0" err="1" smtClean="0"/>
              <a:t>কিছুই</a:t>
            </a:r>
            <a:r>
              <a:rPr lang="en-US" sz="2800" dirty="0" smtClean="0"/>
              <a:t> </a:t>
            </a:r>
            <a:r>
              <a:rPr lang="en-US" sz="2800" dirty="0" err="1" smtClean="0"/>
              <a:t>চলছে</a:t>
            </a:r>
            <a:r>
              <a:rPr lang="en-US" sz="2800" dirty="0" smtClean="0"/>
              <a:t> । </a:t>
            </a:r>
            <a:r>
              <a:rPr lang="en-US" sz="2800" dirty="0" err="1" smtClean="0"/>
              <a:t>তাই</a:t>
            </a:r>
            <a:r>
              <a:rPr lang="en-US" sz="2800" dirty="0" smtClean="0"/>
              <a:t> </a:t>
            </a:r>
            <a:r>
              <a:rPr lang="en-US" sz="2800" dirty="0" err="1" smtClean="0"/>
              <a:t>আমরা</a:t>
            </a:r>
            <a:r>
              <a:rPr lang="en-US" sz="2800" dirty="0" smtClean="0"/>
              <a:t> </a:t>
            </a:r>
            <a:r>
              <a:rPr lang="en-US" sz="2800" dirty="0" err="1" smtClean="0"/>
              <a:t>যেন</a:t>
            </a:r>
            <a:r>
              <a:rPr lang="en-US" sz="2800" dirty="0" smtClean="0"/>
              <a:t> </a:t>
            </a:r>
            <a:r>
              <a:rPr lang="en-US" sz="2800" dirty="0" err="1" smtClean="0"/>
              <a:t>তোমার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আরাধনায়</a:t>
            </a:r>
            <a:r>
              <a:rPr lang="en-US" sz="2800" dirty="0" smtClean="0"/>
              <a:t> </a:t>
            </a:r>
            <a:r>
              <a:rPr lang="en-US" sz="2800" dirty="0" err="1" smtClean="0"/>
              <a:t>নিজেকে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নিবেদন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পারি</a:t>
            </a:r>
            <a:r>
              <a:rPr lang="en-US" sz="2800" dirty="0" smtClean="0"/>
              <a:t> ।</a:t>
            </a:r>
            <a:r>
              <a:rPr lang="bn-IN" sz="2800" dirty="0" smtClean="0"/>
              <a:t> 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48" y="1699260"/>
            <a:ext cx="3023616" cy="43464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3462403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473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40208" y="97536"/>
            <a:ext cx="11911584" cy="67604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242816" y="231648"/>
            <a:ext cx="2389632" cy="70713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দলীয়কাজ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36" y="1275588"/>
            <a:ext cx="6986016" cy="35036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ounded Rectangle 5"/>
          <p:cNvSpPr/>
          <p:nvPr/>
        </p:nvSpPr>
        <p:spPr>
          <a:xfrm>
            <a:off x="1194816" y="5486400"/>
            <a:ext cx="10058400" cy="11460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প্রার্থনা কবিতাটি কবি</a:t>
            </a:r>
            <a:r>
              <a:rPr lang="en-US" sz="2800" dirty="0" smtClean="0"/>
              <a:t>র </a:t>
            </a:r>
            <a:r>
              <a:rPr lang="bn-IN" sz="2800" dirty="0" smtClean="0"/>
              <a:t> কোন কাব্য  গ্রন্থ থেকে নেয়া হয়েছে লিখ 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575973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5344" y="109728"/>
            <a:ext cx="11899392" cy="665683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১। “নিকুঞ্জ” শব্দটির অর্থ কী ?</a:t>
            </a:r>
          </a:p>
          <a:p>
            <a:pPr algn="ctr"/>
            <a:r>
              <a:rPr lang="bn-IN" sz="3600" dirty="0" smtClean="0"/>
              <a:t> (ক) কুঞ্জলতা  (খ) ফুলদল  </a:t>
            </a:r>
          </a:p>
          <a:p>
            <a:pPr algn="ctr"/>
            <a:r>
              <a:rPr lang="bn-IN" sz="3600" dirty="0" smtClean="0"/>
              <a:t>(গ) বাগান  (ঘ) মঞ্জরি   </a:t>
            </a:r>
          </a:p>
          <a:p>
            <a:pPr algn="ctr"/>
            <a:r>
              <a:rPr lang="bn-IN" sz="3600" dirty="0" smtClean="0"/>
              <a:t>২। কবি কায়কোবাদ কতসালে কোথায় জন্ম গ্রহন </a:t>
            </a:r>
          </a:p>
          <a:p>
            <a:pPr algn="ctr"/>
            <a:r>
              <a:rPr lang="bn-IN" sz="3600" dirty="0" smtClean="0"/>
              <a:t>করেন ? </a:t>
            </a:r>
          </a:p>
          <a:p>
            <a:pPr algn="ctr"/>
            <a:r>
              <a:rPr lang="bn-IN" sz="3600" dirty="0" smtClean="0"/>
              <a:t>৩। কবির উল্লেখ যোগ্য দুটি কাব্য গ্রন্থ নাম কী লিখ ? </a:t>
            </a:r>
          </a:p>
          <a:p>
            <a:pPr algn="ctr"/>
            <a:r>
              <a:rPr lang="bn-IN" sz="3600" dirty="0" smtClean="0"/>
              <a:t>৪। কবি দেহ হ্রদে বল বলতে কী বোঝাতে চেয়েছেন </a:t>
            </a:r>
          </a:p>
          <a:p>
            <a:pPr algn="ctr"/>
            <a:r>
              <a:rPr lang="bn-IN" sz="3600" dirty="0" smtClean="0"/>
              <a:t>লিখ ? </a:t>
            </a:r>
            <a:endParaRPr lang="en-US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4584192" y="292608"/>
            <a:ext cx="2523744" cy="59740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মুল্যায়ন</a:t>
            </a:r>
            <a:endParaRPr lang="en-US" sz="3200" dirty="0"/>
          </a:p>
        </p:txBody>
      </p:sp>
      <p:sp>
        <p:nvSpPr>
          <p:cNvPr id="5" name="Flowchart: Connector 4"/>
          <p:cNvSpPr/>
          <p:nvPr/>
        </p:nvSpPr>
        <p:spPr>
          <a:xfrm>
            <a:off x="4133088" y="2401824"/>
            <a:ext cx="451104" cy="4876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307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277344" cy="6973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21920" y="109728"/>
            <a:ext cx="12070080" cy="67482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632960" y="402336"/>
            <a:ext cx="2974848" cy="829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বাড়ীর কাজ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192" y="1524000"/>
            <a:ext cx="6559296" cy="32308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2097024" y="5449824"/>
            <a:ext cx="8680704" cy="11338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প্রার্থনা কবিতার সারমর্ম নির্নয় করে নিজের ভাষায় বিশ্লেষন করে লিখ 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198447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09728" y="134112"/>
            <a:ext cx="11972544" cy="6608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/>
              <a:t>সবাইকে </a:t>
            </a:r>
            <a:r>
              <a:rPr lang="bn-IN" sz="9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ধন্যবাদ</a:t>
            </a:r>
          </a:p>
          <a:p>
            <a:pPr algn="ctr"/>
            <a:endParaRPr lang="bn-IN" sz="9600" dirty="0" smtClean="0"/>
          </a:p>
          <a:p>
            <a:pPr algn="ctr"/>
            <a:endParaRPr lang="bn-IN" sz="6000" dirty="0"/>
          </a:p>
          <a:p>
            <a:pPr algn="ctr"/>
            <a:endParaRPr lang="bn-IN" sz="4000" dirty="0" smtClean="0"/>
          </a:p>
          <a:p>
            <a:pPr algn="ctr"/>
            <a:r>
              <a:rPr lang="bn-IN" sz="4000" dirty="0" smtClean="0"/>
              <a:t> </a:t>
            </a:r>
          </a:p>
          <a:p>
            <a:pPr algn="ctr"/>
            <a:r>
              <a:rPr lang="bn-IN" sz="4000" dirty="0" smtClean="0"/>
              <a:t>                                      আবার দেখা হবে-------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656" y="2357437"/>
            <a:ext cx="7120127" cy="33118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487332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3992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09728" y="121920"/>
            <a:ext cx="12082272" cy="66446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আজকের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মাল্টিমিডিয়া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ক্লাসে</a:t>
            </a:r>
            <a:r>
              <a:rPr lang="en-US" sz="3600" dirty="0" smtClean="0"/>
              <a:t> </a:t>
            </a:r>
            <a:r>
              <a:rPr lang="en-US" sz="3600" dirty="0" err="1" smtClean="0"/>
              <a:t>সবাইকে</a:t>
            </a:r>
            <a:endParaRPr lang="bn-IN" sz="3600" dirty="0" smtClean="0"/>
          </a:p>
          <a:p>
            <a:pPr algn="ctr"/>
            <a:endParaRPr lang="bn-IN" sz="3600" dirty="0"/>
          </a:p>
          <a:p>
            <a:pPr algn="ctr"/>
            <a:endParaRPr lang="bn-IN" sz="3600" dirty="0" smtClean="0"/>
          </a:p>
          <a:p>
            <a:pPr algn="ctr"/>
            <a:endParaRPr lang="bn-IN" sz="3600" dirty="0"/>
          </a:p>
          <a:p>
            <a:pPr algn="ctr"/>
            <a:endParaRPr lang="bn-IN" sz="3600" dirty="0" smtClean="0"/>
          </a:p>
          <a:p>
            <a:pPr algn="ctr"/>
            <a:r>
              <a:rPr lang="en-US" sz="3600" dirty="0" smtClean="0"/>
              <a:t> </a:t>
            </a:r>
          </a:p>
          <a:p>
            <a:pPr algn="ctr"/>
            <a:r>
              <a:rPr lang="en-US" sz="9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স্বাগতম</a:t>
            </a:r>
            <a:endParaRPr lang="en-US" sz="9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87862" y="490727"/>
            <a:ext cx="2143125" cy="50474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667083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998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28016" y="143256"/>
            <a:ext cx="11935968" cy="67116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Ribbon 3"/>
          <p:cNvSpPr/>
          <p:nvPr/>
        </p:nvSpPr>
        <p:spPr>
          <a:xfrm>
            <a:off x="3499104" y="685228"/>
            <a:ext cx="4535424" cy="743712"/>
          </a:xfrm>
          <a:prstGeom prst="ribb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পরিচিতি</a:t>
            </a:r>
            <a:endParaRPr lang="en-US" sz="3200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414528" y="3852672"/>
            <a:ext cx="4913376" cy="2852928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মিনতী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রানী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ঘোষ</a:t>
            </a:r>
            <a:r>
              <a:rPr lang="bn-IN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bn-IN" sz="2800" dirty="0" smtClean="0"/>
              <a:t>সহকারী শিক্ষক </a:t>
            </a:r>
          </a:p>
          <a:p>
            <a:pPr algn="ctr"/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কাউয়ামারী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আপ্তার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উদ্দিন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প্রধান</a:t>
            </a:r>
            <a:r>
              <a:rPr lang="bn-IN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bn-IN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উচ্চ বিদ্যালয়, </a:t>
            </a:r>
          </a:p>
          <a:p>
            <a:pPr algn="ctr"/>
            <a:r>
              <a:rPr lang="bn-IN" sz="2800" dirty="0" smtClean="0"/>
              <a:t>পাটগ্রাম, লালমনিরহাট। মোবাঃ </a:t>
            </a:r>
            <a:r>
              <a:rPr lang="bn-IN" sz="2800" dirty="0" smtClean="0"/>
              <a:t>০১৭</a:t>
            </a:r>
            <a:r>
              <a:rPr lang="en-US" sz="2800" dirty="0" smtClean="0"/>
              <a:t>১৮২৮৭৭৯২</a:t>
            </a:r>
            <a:endParaRPr lang="en-US" sz="2800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7095744" y="3852672"/>
            <a:ext cx="4632960" cy="2852928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বিষয়ঃ সাহিত্য কণিকা  </a:t>
            </a:r>
          </a:p>
          <a:p>
            <a:pPr algn="ctr"/>
            <a:r>
              <a:rPr lang="bn-IN" sz="2800" dirty="0" smtClean="0"/>
              <a:t>(পদ্যাংশ)</a:t>
            </a:r>
          </a:p>
          <a:p>
            <a:pPr algn="ctr"/>
            <a:r>
              <a:rPr lang="bn-IN" sz="2800" dirty="0" smtClean="0"/>
              <a:t>শ্রেণিঃ অষ্টম </a:t>
            </a:r>
          </a:p>
          <a:p>
            <a:pPr algn="ctr"/>
            <a:r>
              <a:rPr lang="bn-IN" sz="2800" dirty="0" smtClean="0"/>
              <a:t>সময়ঃ ৪৫ মিনিট</a:t>
            </a:r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5752" y="1688020"/>
            <a:ext cx="2591144" cy="208559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920" y="3852672"/>
            <a:ext cx="1511808" cy="2743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260" y="1572196"/>
            <a:ext cx="2449902" cy="22804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905800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28953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97536" y="121920"/>
            <a:ext cx="12094464" cy="6608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792224"/>
            <a:ext cx="5205984" cy="36454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560" y="1792225"/>
            <a:ext cx="5205984" cy="36454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ounded Rectangle 5"/>
          <p:cNvSpPr/>
          <p:nvPr/>
        </p:nvSpPr>
        <p:spPr>
          <a:xfrm>
            <a:off x="2243328" y="487680"/>
            <a:ext cx="7924800" cy="98755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নিছের ছবিতে কী দেখা যায় ভেবে বলো ?</a:t>
            </a:r>
            <a:endParaRPr lang="en-US" sz="3600" dirty="0"/>
          </a:p>
        </p:txBody>
      </p:sp>
      <p:sp>
        <p:nvSpPr>
          <p:cNvPr id="7" name="Rounded Rectangle 6"/>
          <p:cNvSpPr/>
          <p:nvPr/>
        </p:nvSpPr>
        <p:spPr>
          <a:xfrm>
            <a:off x="1840992" y="5669280"/>
            <a:ext cx="2474976" cy="6705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মসজিদ</a:t>
            </a:r>
            <a:endParaRPr lang="en-US" sz="2800" dirty="0"/>
          </a:p>
        </p:txBody>
      </p:sp>
      <p:sp>
        <p:nvSpPr>
          <p:cNvPr id="8" name="Rounded Rectangle 7"/>
          <p:cNvSpPr/>
          <p:nvPr/>
        </p:nvSpPr>
        <p:spPr>
          <a:xfrm>
            <a:off x="8290560" y="5748528"/>
            <a:ext cx="2633472" cy="59131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প্রার্থনারত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87189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21920" y="121920"/>
            <a:ext cx="11899392" cy="65836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1632" y="1926336"/>
            <a:ext cx="4413504" cy="32430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129" y="1926336"/>
            <a:ext cx="4736687" cy="32430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ounded Rectangle 5"/>
          <p:cNvSpPr/>
          <p:nvPr/>
        </p:nvSpPr>
        <p:spPr>
          <a:xfrm>
            <a:off x="2523744" y="646176"/>
            <a:ext cx="6806137" cy="8412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ছবিতে কী দেখা যায় বলো ?</a:t>
            </a:r>
            <a:endParaRPr lang="en-US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2170176" y="5504688"/>
            <a:ext cx="2877312" cy="62179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মোনাজাত</a:t>
            </a:r>
            <a:endParaRPr lang="en-US" sz="3200" dirty="0"/>
          </a:p>
        </p:txBody>
      </p:sp>
      <p:sp>
        <p:nvSpPr>
          <p:cNvPr id="8" name="Rounded Rectangle 7"/>
          <p:cNvSpPr/>
          <p:nvPr/>
        </p:nvSpPr>
        <p:spPr>
          <a:xfrm>
            <a:off x="7912608" y="5504688"/>
            <a:ext cx="2340864" cy="62179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প্রার্থনা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919337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213360" y="124968"/>
            <a:ext cx="11765280" cy="6608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 smtClean="0"/>
              <a:t>আজকের পাঠ</a:t>
            </a:r>
          </a:p>
          <a:p>
            <a:pPr algn="ctr"/>
            <a:endParaRPr lang="bn-IN" sz="5400" dirty="0"/>
          </a:p>
          <a:p>
            <a:pPr algn="ctr"/>
            <a:endParaRPr lang="bn-IN" sz="5400" dirty="0" smtClean="0"/>
          </a:p>
          <a:p>
            <a:pPr algn="ctr"/>
            <a:r>
              <a:rPr lang="bn-IN" sz="5400" dirty="0" smtClean="0"/>
              <a:t> </a:t>
            </a:r>
          </a:p>
          <a:p>
            <a:pPr algn="ctr"/>
            <a:r>
              <a:rPr lang="bn-IN" sz="9600" dirty="0" smtClean="0"/>
              <a:t>প্রার্থনা </a:t>
            </a:r>
          </a:p>
          <a:p>
            <a:pPr algn="ctr"/>
            <a:r>
              <a:rPr lang="bn-IN" sz="5400" dirty="0" smtClean="0"/>
              <a:t>                             </a:t>
            </a:r>
            <a:r>
              <a:rPr lang="bn-IN" sz="4400" dirty="0" smtClean="0"/>
              <a:t>কায়কোবাদ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816" y="1682496"/>
            <a:ext cx="3499103" cy="20848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4639346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97536" y="109728"/>
            <a:ext cx="11923776" cy="66446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১। কবি পরিচিতি বর্ননা করতে পারবে  । </a:t>
            </a:r>
          </a:p>
          <a:p>
            <a:pPr algn="ctr"/>
            <a:r>
              <a:rPr lang="bn-IN" sz="3600" dirty="0" smtClean="0"/>
              <a:t>২। নতুন শব্দগুলোর অর্থ সহ বাক্য গঠন </a:t>
            </a:r>
          </a:p>
          <a:p>
            <a:pPr algn="ctr"/>
            <a:r>
              <a:rPr lang="bn-IN" sz="3600" dirty="0" smtClean="0"/>
              <a:t>করতে পারবে । </a:t>
            </a:r>
          </a:p>
          <a:p>
            <a:pPr algn="ctr"/>
            <a:r>
              <a:rPr lang="bn-IN" sz="3600" dirty="0" smtClean="0"/>
              <a:t>৩। কবিতাটি শুদ্ধ উচ্চারনে পড়তে পারবে। </a:t>
            </a:r>
          </a:p>
          <a:p>
            <a:pPr algn="ctr"/>
            <a:r>
              <a:rPr lang="bn-IN" sz="3600" dirty="0" smtClean="0"/>
              <a:t>৪। কবিতাটির সারমর্ম লিখতে পারবে ।</a:t>
            </a:r>
            <a:endParaRPr lang="en-US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4376928" y="280416"/>
            <a:ext cx="3194304" cy="69494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শিখনফল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410297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374880" cy="70225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97536" y="121920"/>
            <a:ext cx="12094464" cy="6736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815840" y="292608"/>
            <a:ext cx="2670048" cy="8168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কবি পরিচিতি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292608"/>
            <a:ext cx="2724150" cy="1676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ounded Rectangle 5"/>
          <p:cNvSpPr/>
          <p:nvPr/>
        </p:nvSpPr>
        <p:spPr>
          <a:xfrm>
            <a:off x="646176" y="2255520"/>
            <a:ext cx="2633472" cy="6096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কায়কোবাদ</a:t>
            </a:r>
            <a:endParaRPr lang="en-US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4511040" y="1365504"/>
            <a:ext cx="5644896" cy="119481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জন্মঃ ১৮৫৭ খ্রিষ্টাব্দে ঢাকা জেলার নবাবগঞ্জ জেলার আগলা পাড়া গ্রামে ।</a:t>
            </a:r>
            <a:endParaRPr lang="en-US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4596384" y="2657856"/>
            <a:ext cx="5498592" cy="8534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আসল নাম কাজেম আল কুরায়শী</a:t>
            </a:r>
            <a:endParaRPr lang="en-US" sz="2800" dirty="0"/>
          </a:p>
        </p:txBody>
      </p:sp>
      <p:sp>
        <p:nvSpPr>
          <p:cNvPr id="9" name="Rounded Rectangle 8"/>
          <p:cNvSpPr/>
          <p:nvPr/>
        </p:nvSpPr>
        <p:spPr>
          <a:xfrm>
            <a:off x="4632960" y="3608832"/>
            <a:ext cx="5608320" cy="9144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তার বিখ্যাত কাব্যগ্রন্থ “মহাশ্মশান”</a:t>
            </a:r>
            <a:endParaRPr lang="en-US" sz="2800" dirty="0"/>
          </a:p>
        </p:txBody>
      </p:sp>
      <p:sp>
        <p:nvSpPr>
          <p:cNvPr id="10" name="Rounded Rectangle 9"/>
          <p:cNvSpPr/>
          <p:nvPr/>
        </p:nvSpPr>
        <p:spPr>
          <a:xfrm>
            <a:off x="4632960" y="4620768"/>
            <a:ext cx="5596128" cy="103632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অন্যান্য কাব্যগ্রন্থ, অশ্রুমালা,শিবমন্দির, অমিয়ধারা ইত্যাদি</a:t>
            </a:r>
            <a:endParaRPr lang="en-US" sz="2400" dirty="0"/>
          </a:p>
        </p:txBody>
      </p:sp>
      <p:sp>
        <p:nvSpPr>
          <p:cNvPr id="11" name="Rounded Rectangle 10"/>
          <p:cNvSpPr/>
          <p:nvPr/>
        </p:nvSpPr>
        <p:spPr>
          <a:xfrm>
            <a:off x="4632960" y="5772912"/>
            <a:ext cx="5522976" cy="86563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মুত্যুঃ ১৯৫১ খ্রিষ্টাব্দে ঢাকায় মুত্যুবরন করেন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488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build="allAtOnce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27734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21920" y="109728"/>
            <a:ext cx="12070080" cy="6608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352544" y="256032"/>
            <a:ext cx="2718816" cy="6705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নতুন শব্দের অর্থ</a:t>
            </a:r>
            <a:endParaRPr lang="en-US" sz="2800" dirty="0"/>
          </a:p>
        </p:txBody>
      </p:sp>
      <p:sp>
        <p:nvSpPr>
          <p:cNvPr id="5" name="Right Arrow 4"/>
          <p:cNvSpPr/>
          <p:nvPr/>
        </p:nvSpPr>
        <p:spPr>
          <a:xfrm>
            <a:off x="865632" y="1170432"/>
            <a:ext cx="3169920" cy="1694688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প্রার্থনা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544" y="1170432"/>
            <a:ext cx="3314700" cy="16946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Left Arrow 6"/>
          <p:cNvSpPr/>
          <p:nvPr/>
        </p:nvSpPr>
        <p:spPr>
          <a:xfrm>
            <a:off x="8278368" y="1170432"/>
            <a:ext cx="3291840" cy="1694688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মুনাজাত</a:t>
            </a:r>
            <a:endParaRPr lang="en-US" sz="3200" dirty="0"/>
          </a:p>
        </p:txBody>
      </p:sp>
      <p:sp>
        <p:nvSpPr>
          <p:cNvPr id="8" name="Right Arrow 7"/>
          <p:cNvSpPr/>
          <p:nvPr/>
        </p:nvSpPr>
        <p:spPr>
          <a:xfrm>
            <a:off x="865632" y="2974848"/>
            <a:ext cx="3169920" cy="164592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প্রসাদ</a:t>
            </a:r>
            <a:endParaRPr lang="en-US" sz="3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544" y="2840736"/>
            <a:ext cx="3314700" cy="15716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Left Arrow 9"/>
          <p:cNvSpPr/>
          <p:nvPr/>
        </p:nvSpPr>
        <p:spPr>
          <a:xfrm>
            <a:off x="8278368" y="2852928"/>
            <a:ext cx="3291840" cy="1559433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অনুগ্রহ</a:t>
            </a:r>
            <a:endParaRPr lang="en-US" sz="3600" dirty="0"/>
          </a:p>
        </p:txBody>
      </p:sp>
      <p:sp>
        <p:nvSpPr>
          <p:cNvPr id="11" name="Right Arrow 10"/>
          <p:cNvSpPr/>
          <p:nvPr/>
        </p:nvSpPr>
        <p:spPr>
          <a:xfrm>
            <a:off x="865632" y="4730496"/>
            <a:ext cx="3169920" cy="159715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নিকুঞ্জ</a:t>
            </a:r>
            <a:endParaRPr lang="en-US" sz="36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544" y="4522089"/>
            <a:ext cx="3314700" cy="17907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Left Arrow 12"/>
          <p:cNvSpPr/>
          <p:nvPr/>
        </p:nvSpPr>
        <p:spPr>
          <a:xfrm>
            <a:off x="8278368" y="4547616"/>
            <a:ext cx="3291840" cy="1560576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বাগান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2612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0" grpId="0" animBg="1"/>
      <p:bldP spid="11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402</Words>
  <Application>Microsoft Office PowerPoint</Application>
  <PresentationFormat>Widescreen</PresentationFormat>
  <Paragraphs>86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28</cp:revision>
  <dcterms:created xsi:type="dcterms:W3CDTF">2019-08-21T15:17:23Z</dcterms:created>
  <dcterms:modified xsi:type="dcterms:W3CDTF">2019-12-27T05:32:22Z</dcterms:modified>
</cp:coreProperties>
</file>