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71" r:id="rId15"/>
    <p:sldId id="269"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330"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5240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D:\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049" y="1676400"/>
            <a:ext cx="7187701" cy="3962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66800" y="381000"/>
            <a:ext cx="6461760" cy="1676400"/>
          </a:xfrm>
          <a:prstGeom prst="rect">
            <a:avLst/>
          </a:prstGeom>
          <a:noFill/>
        </p:spPr>
        <p:txBody>
          <a:bodyPr wrap="square" rtlCol="0">
            <a:prstTxWarp prst="textCan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 pitchFamily="2" charset="0"/>
                <a:cs typeface="Nikosh" pitchFamily="2" charset="0"/>
              </a:rPr>
              <a:t>আজকের মাল্টিমিডিয়া ক্লাস রুমে সবাইকে স্বাগতম </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 pitchFamily="2" charset="0"/>
              <a:cs typeface="Nikosh" pitchFamily="2" charset="0"/>
            </a:endParaRPr>
          </a:p>
        </p:txBody>
      </p:sp>
    </p:spTree>
    <p:extLst>
      <p:ext uri="{BB962C8B-B14F-4D97-AF65-F5344CB8AC3E}">
        <p14:creationId xmlns:p14="http://schemas.microsoft.com/office/powerpoint/2010/main" val="1502558368"/>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5240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i\Desktop\download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807357"/>
            <a:ext cx="3581400" cy="25581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85900" y="3276600"/>
            <a:ext cx="6096000" cy="2369880"/>
          </a:xfrm>
          <a:prstGeom prst="rect">
            <a:avLst/>
          </a:prstGeom>
          <a:noFill/>
        </p:spPr>
        <p:txBody>
          <a:bodyPr wrap="square" rtlCol="0">
            <a:spAutoFit/>
          </a:bodyPr>
          <a:lstStyle/>
          <a:p>
            <a:r>
              <a:rPr lang="bn-IN" sz="2800" b="1" u="sng" dirty="0" smtClean="0">
                <a:latin typeface="Nikosh" pitchFamily="2" charset="0"/>
                <a:cs typeface="Nikosh" pitchFamily="2" charset="0"/>
              </a:rPr>
              <a:t>আইরিশঃ </a:t>
            </a:r>
            <a:r>
              <a:rPr lang="bn-IN" sz="2400" dirty="0" smtClean="0">
                <a:latin typeface="Nikosh" pitchFamily="2" charset="0"/>
                <a:cs typeface="Nikosh" pitchFamily="2" charset="0"/>
              </a:rPr>
              <a:t> কর্নিয়ার পেছনে কালো গোলাকার পর্দাকে আইরিস বলে। আইরিসের মাঝখানের একটি ছিদ্র থাকে। তার নাম পিউপিল। আইরিস পেশি দিয়ে তৈরি যাকে আমরা চোখের মনি বলে থাকি। আইরিসের পেশির সংকোচন প্রসারণের ফলে পিউপিল ছোট বড় হয় যার জন্য আলোকরশ্মি রেটিনায় প্রবেশ করতে পারে। </a:t>
            </a:r>
            <a:endParaRPr lang="en-US" sz="2400" dirty="0">
              <a:latin typeface="Nikosh" pitchFamily="2" charset="0"/>
              <a:cs typeface="Nikosh" pitchFamily="2" charset="0"/>
            </a:endParaRPr>
          </a:p>
        </p:txBody>
      </p:sp>
      <p:sp>
        <p:nvSpPr>
          <p:cNvPr id="3" name="TextBox 2"/>
          <p:cNvSpPr txBox="1"/>
          <p:nvPr/>
        </p:nvSpPr>
        <p:spPr>
          <a:xfrm>
            <a:off x="2606040" y="222582"/>
            <a:ext cx="4343400" cy="584775"/>
          </a:xfrm>
          <a:prstGeom prst="rect">
            <a:avLst/>
          </a:prstGeom>
          <a:noFill/>
        </p:spPr>
        <p:txBody>
          <a:bodyPr wrap="square" rtlCol="0">
            <a:spAutoFit/>
          </a:bodyPr>
          <a:lstStyle/>
          <a:p>
            <a:pPr algn="ctr"/>
            <a:r>
              <a:rPr lang="bn-IN" sz="3200" u="sng" dirty="0" smtClean="0">
                <a:latin typeface="Nikosh" pitchFamily="2" charset="0"/>
                <a:cs typeface="Nikosh" pitchFamily="2" charset="0"/>
              </a:rPr>
              <a:t>চোখের বিভিন্ন অংশ </a:t>
            </a:r>
            <a:endParaRPr lang="en-US" sz="3200" u="sng"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1000" fill="hold"/>
                                        <p:tgtEl>
                                          <p:spTgt spid="2050"/>
                                        </p:tgtEl>
                                        <p:attrNameLst>
                                          <p:attrName>ppt_w</p:attrName>
                                        </p:attrNameLst>
                                      </p:cBhvr>
                                      <p:tavLst>
                                        <p:tav tm="0">
                                          <p:val>
                                            <p:fltVal val="0"/>
                                          </p:val>
                                        </p:tav>
                                        <p:tav tm="100000">
                                          <p:val>
                                            <p:strVal val="#ppt_w"/>
                                          </p:val>
                                        </p:tav>
                                      </p:tavLst>
                                    </p:anim>
                                    <p:anim calcmode="lin" valueType="num">
                                      <p:cBhvr>
                                        <p:cTn id="15" dur="1000" fill="hold"/>
                                        <p:tgtEl>
                                          <p:spTgt spid="2050"/>
                                        </p:tgtEl>
                                        <p:attrNameLst>
                                          <p:attrName>ppt_h</p:attrName>
                                        </p:attrNameLst>
                                      </p:cBhvr>
                                      <p:tavLst>
                                        <p:tav tm="0">
                                          <p:val>
                                            <p:fltVal val="0"/>
                                          </p:val>
                                        </p:tav>
                                        <p:tav tm="100000">
                                          <p:val>
                                            <p:strVal val="#ppt_h"/>
                                          </p:val>
                                        </p:tav>
                                      </p:tavLst>
                                    </p:anim>
                                    <p:anim calcmode="lin" valueType="num">
                                      <p:cBhvr>
                                        <p:cTn id="16" dur="1000" fill="hold"/>
                                        <p:tgtEl>
                                          <p:spTgt spid="2050"/>
                                        </p:tgtEl>
                                        <p:attrNameLst>
                                          <p:attrName>style.rotation</p:attrName>
                                        </p:attrNameLst>
                                      </p:cBhvr>
                                      <p:tavLst>
                                        <p:tav tm="0">
                                          <p:val>
                                            <p:fltVal val="90"/>
                                          </p:val>
                                        </p:tav>
                                        <p:tav tm="100000">
                                          <p:val>
                                            <p:fltVal val="0"/>
                                          </p:val>
                                        </p:tav>
                                      </p:tavLst>
                                    </p:anim>
                                    <p:animEffect transition="in" filter="fade">
                                      <p:cBhvr>
                                        <p:cTn id="17" dur="10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1000" fill="hold"/>
                                        <p:tgtEl>
                                          <p:spTgt spid="2"/>
                                        </p:tgtEl>
                                        <p:attrNameLst>
                                          <p:attrName>ppt_w</p:attrName>
                                        </p:attrNameLst>
                                      </p:cBhvr>
                                      <p:tavLst>
                                        <p:tav tm="0">
                                          <p:val>
                                            <p:fltVal val="0"/>
                                          </p:val>
                                        </p:tav>
                                        <p:tav tm="100000">
                                          <p:val>
                                            <p:strVal val="#ppt_w"/>
                                          </p:val>
                                        </p:tav>
                                      </p:tavLst>
                                    </p:anim>
                                    <p:anim calcmode="lin" valueType="num">
                                      <p:cBhvr>
                                        <p:cTn id="23" dur="1000" fill="hold"/>
                                        <p:tgtEl>
                                          <p:spTgt spid="2"/>
                                        </p:tgtEl>
                                        <p:attrNameLst>
                                          <p:attrName>ppt_h</p:attrName>
                                        </p:attrNameLst>
                                      </p:cBhvr>
                                      <p:tavLst>
                                        <p:tav tm="0">
                                          <p:val>
                                            <p:fltVal val="0"/>
                                          </p:val>
                                        </p:tav>
                                        <p:tav tm="100000">
                                          <p:val>
                                            <p:strVal val="#ppt_h"/>
                                          </p:val>
                                        </p:tav>
                                      </p:tavLst>
                                    </p:anim>
                                    <p:anim calcmode="lin" valueType="num">
                                      <p:cBhvr>
                                        <p:cTn id="24" dur="1000" fill="hold"/>
                                        <p:tgtEl>
                                          <p:spTgt spid="2"/>
                                        </p:tgtEl>
                                        <p:attrNameLst>
                                          <p:attrName>style.rotation</p:attrName>
                                        </p:attrNameLst>
                                      </p:cBhvr>
                                      <p:tavLst>
                                        <p:tav tm="0">
                                          <p:val>
                                            <p:fltVal val="90"/>
                                          </p:val>
                                        </p:tav>
                                        <p:tav tm="100000">
                                          <p:val>
                                            <p:fltVal val="0"/>
                                          </p:val>
                                        </p:tav>
                                      </p:tavLst>
                                    </p:anim>
                                    <p:animEffect transition="in" filter="fade">
                                      <p:cBhvr>
                                        <p:cTn id="2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5240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07920" y="235932"/>
            <a:ext cx="4495800" cy="584775"/>
          </a:xfrm>
          <a:prstGeom prst="rect">
            <a:avLst/>
          </a:prstGeom>
          <a:noFill/>
        </p:spPr>
        <p:txBody>
          <a:bodyPr wrap="square" rtlCol="0">
            <a:spAutoFit/>
          </a:bodyPr>
          <a:lstStyle/>
          <a:p>
            <a:pPr algn="ctr"/>
            <a:r>
              <a:rPr lang="bn-IN" sz="3200" u="sng" dirty="0" smtClean="0">
                <a:latin typeface="Nikosh" pitchFamily="2" charset="0"/>
                <a:cs typeface="Nikosh" pitchFamily="2" charset="0"/>
              </a:rPr>
              <a:t>চোখের বিভিন্ন অংশ </a:t>
            </a:r>
            <a:endParaRPr lang="en-US" sz="3200" u="sng" dirty="0">
              <a:latin typeface="Nikosh" pitchFamily="2" charset="0"/>
              <a:cs typeface="Nikosh" pitchFamily="2" charset="0"/>
            </a:endParaRPr>
          </a:p>
        </p:txBody>
      </p:sp>
      <p:sp>
        <p:nvSpPr>
          <p:cNvPr id="3" name="TextBox 2"/>
          <p:cNvSpPr txBox="1"/>
          <p:nvPr/>
        </p:nvSpPr>
        <p:spPr>
          <a:xfrm>
            <a:off x="1066800" y="990600"/>
            <a:ext cx="4114800" cy="2739211"/>
          </a:xfrm>
          <a:prstGeom prst="rect">
            <a:avLst/>
          </a:prstGeom>
          <a:noFill/>
        </p:spPr>
        <p:txBody>
          <a:bodyPr wrap="square" rtlCol="0">
            <a:spAutoFit/>
          </a:bodyPr>
          <a:lstStyle/>
          <a:p>
            <a:r>
              <a:rPr lang="bn-IN" sz="2800" b="1" u="sng" dirty="0" smtClean="0">
                <a:latin typeface="Nikosh" pitchFamily="2" charset="0"/>
                <a:cs typeface="Nikosh" pitchFamily="2" charset="0"/>
              </a:rPr>
              <a:t>লেন্সঃ</a:t>
            </a:r>
            <a:r>
              <a:rPr lang="bn-IN" sz="2400" dirty="0" smtClean="0">
                <a:latin typeface="Nikosh" pitchFamily="2" charset="0"/>
                <a:cs typeface="Nikosh" pitchFamily="2" charset="0"/>
              </a:rPr>
              <a:t> পিউপিলের পিছনে একটি দ্বি-উত্তল লেন্স থাকে। লেন্সটির মাঝখানের দুই দিকে উঁচু আর আগাটা সরু। লেন্সটি এক বিশেষ ধরনের সিলিয়ারি পেশি দ্বারা আটকানো থাকে এবং এরা সংকুচিত ও প্রসারিত হতে পারে ও লেন্সের আকৃতি পরিবর্তন করতে পারে।  </a:t>
            </a:r>
            <a:endParaRPr lang="en-US" sz="2400" dirty="0">
              <a:latin typeface="Nikosh" pitchFamily="2" charset="0"/>
              <a:cs typeface="Nikosh" pitchFamily="2" charset="0"/>
            </a:endParaRPr>
          </a:p>
        </p:txBody>
      </p:sp>
      <p:pic>
        <p:nvPicPr>
          <p:cNvPr id="3074" name="Picture 2" descr="C:\Users\i\Desktop\images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108015"/>
            <a:ext cx="2695575" cy="16954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41400" y="3886200"/>
            <a:ext cx="7264400" cy="1569660"/>
          </a:xfrm>
          <a:prstGeom prst="rect">
            <a:avLst/>
          </a:prstGeom>
          <a:noFill/>
        </p:spPr>
        <p:txBody>
          <a:bodyPr wrap="square" rtlCol="0">
            <a:spAutoFit/>
          </a:bodyPr>
          <a:lstStyle/>
          <a:p>
            <a:r>
              <a:rPr lang="bn-IN" sz="2400" dirty="0" smtClean="0">
                <a:latin typeface="Nikosh" pitchFamily="2" charset="0"/>
                <a:cs typeface="Nikosh" pitchFamily="2" charset="0"/>
              </a:rPr>
              <a:t>চোখের লেন্সটি চক্ষু গোলককে সামনে পেছনে দুইটি অংশে বিভক্ত।এই অংশ গুলোকে প্রকোষ্ঠ বলে। সামনের প্রকোষ্ঠে জলীয় এবং পেছনের প্রকোষ্ঠে বিশেষ ধরনের জেলীর  মতো তরল পদার্থ থাকে,যার সাহায্যেচক্ষুগোলকে </a:t>
            </a:r>
          </a:p>
          <a:p>
            <a:r>
              <a:rPr lang="bn-IN" sz="2400" dirty="0" smtClean="0">
                <a:latin typeface="Nikosh" pitchFamily="2" charset="0"/>
                <a:cs typeface="Nikosh" pitchFamily="2" charset="0"/>
              </a:rPr>
              <a:t>আলোকরশ্মি প্রবেশ,পুষ্টি সরবরাহ এবং চক্ষুগোলকের আকার বজায় রাখে</a:t>
            </a:r>
            <a:r>
              <a:rPr lang="bn-IN" dirty="0" smtClean="0"/>
              <a:t>। </a:t>
            </a:r>
            <a:endParaRPr lang="en-US" dirty="0"/>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1000" fill="hold"/>
                                        <p:tgtEl>
                                          <p:spTgt spid="3074"/>
                                        </p:tgtEl>
                                        <p:attrNameLst>
                                          <p:attrName>ppt_w</p:attrName>
                                        </p:attrNameLst>
                                      </p:cBhvr>
                                      <p:tavLst>
                                        <p:tav tm="0">
                                          <p:val>
                                            <p:fltVal val="0"/>
                                          </p:val>
                                        </p:tav>
                                        <p:tav tm="100000">
                                          <p:val>
                                            <p:strVal val="#ppt_w"/>
                                          </p:val>
                                        </p:tav>
                                      </p:tavLst>
                                    </p:anim>
                                    <p:anim calcmode="lin" valueType="num">
                                      <p:cBhvr>
                                        <p:cTn id="15" dur="1000" fill="hold"/>
                                        <p:tgtEl>
                                          <p:spTgt spid="3074"/>
                                        </p:tgtEl>
                                        <p:attrNameLst>
                                          <p:attrName>ppt_h</p:attrName>
                                        </p:attrNameLst>
                                      </p:cBhvr>
                                      <p:tavLst>
                                        <p:tav tm="0">
                                          <p:val>
                                            <p:fltVal val="0"/>
                                          </p:val>
                                        </p:tav>
                                        <p:tav tm="100000">
                                          <p:val>
                                            <p:strVal val="#ppt_h"/>
                                          </p:val>
                                        </p:tav>
                                      </p:tavLst>
                                    </p:anim>
                                    <p:anim calcmode="lin" valueType="num">
                                      <p:cBhvr>
                                        <p:cTn id="16" dur="1000" fill="hold"/>
                                        <p:tgtEl>
                                          <p:spTgt spid="3074"/>
                                        </p:tgtEl>
                                        <p:attrNameLst>
                                          <p:attrName>style.rotation</p:attrName>
                                        </p:attrNameLst>
                                      </p:cBhvr>
                                      <p:tavLst>
                                        <p:tav tm="0">
                                          <p:val>
                                            <p:fltVal val="90"/>
                                          </p:val>
                                        </p:tav>
                                        <p:tav tm="100000">
                                          <p:val>
                                            <p:fltVal val="0"/>
                                          </p:val>
                                        </p:tav>
                                      </p:tavLst>
                                    </p:anim>
                                    <p:animEffect transition="in" filter="fade">
                                      <p:cBhvr>
                                        <p:cTn id="17" dur="1000"/>
                                        <p:tgtEl>
                                          <p:spTgt spid="307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67640" y="20828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Users\i\Downloads\80603446_562195761234799_4770655801868025856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132634"/>
            <a:ext cx="3352800" cy="279157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57400" y="228600"/>
            <a:ext cx="4038600" cy="584775"/>
          </a:xfrm>
          <a:prstGeom prst="rect">
            <a:avLst/>
          </a:prstGeom>
          <a:noFill/>
        </p:spPr>
        <p:txBody>
          <a:bodyPr wrap="square" rtlCol="0">
            <a:spAutoFit/>
          </a:bodyPr>
          <a:lstStyle/>
          <a:p>
            <a:pPr algn="ctr"/>
            <a:r>
              <a:rPr lang="bn-IN" sz="3200" u="sng" dirty="0" smtClean="0">
                <a:latin typeface="Nikosh" pitchFamily="2" charset="0"/>
                <a:cs typeface="Nikosh" pitchFamily="2" charset="0"/>
              </a:rPr>
              <a:t>চোখের বিভিন্ন অংশ </a:t>
            </a:r>
            <a:endParaRPr lang="en-US" sz="3200" u="sng" dirty="0">
              <a:latin typeface="Nikosh" pitchFamily="2" charset="0"/>
              <a:cs typeface="Nikosh" pitchFamily="2" charset="0"/>
            </a:endParaRPr>
          </a:p>
        </p:txBody>
      </p:sp>
      <p:cxnSp>
        <p:nvCxnSpPr>
          <p:cNvPr id="6" name="Straight Arrow Connector 5"/>
          <p:cNvCxnSpPr/>
          <p:nvPr/>
        </p:nvCxnSpPr>
        <p:spPr>
          <a:xfrm flipV="1">
            <a:off x="4528820" y="1985665"/>
            <a:ext cx="1719580" cy="11610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01740" y="1775152"/>
            <a:ext cx="1285240" cy="461665"/>
          </a:xfrm>
          <a:prstGeom prst="rect">
            <a:avLst/>
          </a:prstGeom>
          <a:noFill/>
        </p:spPr>
        <p:txBody>
          <a:bodyPr wrap="square" rtlCol="0">
            <a:spAutoFit/>
          </a:bodyPr>
          <a:lstStyle/>
          <a:p>
            <a:r>
              <a:rPr lang="bn-IN" sz="2400" dirty="0" smtClean="0">
                <a:latin typeface="Nikosh" pitchFamily="2" charset="0"/>
                <a:cs typeface="Nikosh" pitchFamily="2" charset="0"/>
              </a:rPr>
              <a:t>রেটিনা </a:t>
            </a:r>
            <a:endParaRPr lang="en-US" sz="2400" dirty="0">
              <a:latin typeface="Nikosh" pitchFamily="2" charset="0"/>
              <a:cs typeface="Nikosh" pitchFamily="2" charset="0"/>
            </a:endParaRPr>
          </a:p>
        </p:txBody>
      </p:sp>
      <p:sp>
        <p:nvSpPr>
          <p:cNvPr id="9" name="TextBox 8"/>
          <p:cNvSpPr txBox="1"/>
          <p:nvPr/>
        </p:nvSpPr>
        <p:spPr>
          <a:xfrm>
            <a:off x="1381760" y="4267200"/>
            <a:ext cx="6477000" cy="830997"/>
          </a:xfrm>
          <a:prstGeom prst="rect">
            <a:avLst/>
          </a:prstGeom>
          <a:noFill/>
        </p:spPr>
        <p:txBody>
          <a:bodyPr wrap="square" rtlCol="0">
            <a:spAutoFit/>
          </a:bodyPr>
          <a:lstStyle/>
          <a:p>
            <a:r>
              <a:rPr lang="bn-IN" sz="2400" dirty="0" smtClean="0">
                <a:latin typeface="Nikosh" pitchFamily="2" charset="0"/>
                <a:cs typeface="Nikosh" pitchFamily="2" charset="0"/>
              </a:rPr>
              <a:t>রেটিনা অক্ষিগোলকের সবচেয়ে ভিতরের স্তর।এটি একটি আলোক সংবেদি স্তর।এখানে রড ও কোন নামে দু ধরনের কোষ রয়েছে।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ppt_w</p:attrName>
                                        </p:attrNameLst>
                                      </p:cBhvr>
                                      <p:tavLst>
                                        <p:tav tm="0">
                                          <p:val>
                                            <p:fltVal val="0"/>
                                          </p:val>
                                        </p:tav>
                                        <p:tav tm="100000">
                                          <p:val>
                                            <p:strVal val="#ppt_w"/>
                                          </p:val>
                                        </p:tav>
                                      </p:tavLst>
                                    </p:anim>
                                    <p:anim calcmode="lin" valueType="num">
                                      <p:cBhvr>
                                        <p:cTn id="33" dur="1000" fill="hold"/>
                                        <p:tgtEl>
                                          <p:spTgt spid="9"/>
                                        </p:tgtEl>
                                        <p:attrNameLst>
                                          <p:attrName>ppt_h</p:attrName>
                                        </p:attrNameLst>
                                      </p:cBhvr>
                                      <p:tavLst>
                                        <p:tav tm="0">
                                          <p:val>
                                            <p:fltVal val="0"/>
                                          </p:val>
                                        </p:tav>
                                        <p:tav tm="100000">
                                          <p:val>
                                            <p:strVal val="#ppt_h"/>
                                          </p:val>
                                        </p:tav>
                                      </p:tavLst>
                                    </p:anim>
                                    <p:anim calcmode="lin" valueType="num">
                                      <p:cBhvr>
                                        <p:cTn id="34" dur="1000" fill="hold"/>
                                        <p:tgtEl>
                                          <p:spTgt spid="9"/>
                                        </p:tgtEl>
                                        <p:attrNameLst>
                                          <p:attrName>style.rotation</p:attrName>
                                        </p:attrNameLst>
                                      </p:cBhvr>
                                      <p:tavLst>
                                        <p:tav tm="0">
                                          <p:val>
                                            <p:fltVal val="90"/>
                                          </p:val>
                                        </p:tav>
                                        <p:tav tm="100000">
                                          <p:val>
                                            <p:fltVal val="0"/>
                                          </p:val>
                                        </p:tav>
                                      </p:tavLst>
                                    </p:anim>
                                    <p:animEffect transition="in" filter="fade">
                                      <p:cBhvr>
                                        <p:cTn id="3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69406"/>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676400" y="206027"/>
            <a:ext cx="4876800" cy="584775"/>
          </a:xfrm>
          <a:prstGeom prst="rect">
            <a:avLst/>
          </a:prstGeom>
          <a:noFill/>
        </p:spPr>
        <p:txBody>
          <a:bodyPr wrap="square" rtlCol="0">
            <a:spAutoFit/>
          </a:bodyPr>
          <a:lstStyle/>
          <a:p>
            <a:pPr algn="ctr"/>
            <a:r>
              <a:rPr lang="bn-IN" sz="3200" u="sng" dirty="0" smtClean="0">
                <a:latin typeface="Nikosh" pitchFamily="2" charset="0"/>
                <a:cs typeface="Nikosh" pitchFamily="2" charset="0"/>
              </a:rPr>
              <a:t>চোখের যত্ন </a:t>
            </a:r>
            <a:endParaRPr lang="en-US" sz="3200" u="sng" dirty="0">
              <a:latin typeface="Nikosh" pitchFamily="2" charset="0"/>
              <a:cs typeface="Nikosh" pitchFamily="2" charset="0"/>
            </a:endParaRPr>
          </a:p>
        </p:txBody>
      </p:sp>
      <p:pic>
        <p:nvPicPr>
          <p:cNvPr id="1026" name="Picture 2" descr="D:\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013" y="1066800"/>
            <a:ext cx="3744568"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images (1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652878" y="3716512"/>
            <a:ext cx="1163286" cy="16370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Image\Copy of download (3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7272" y="4884749"/>
            <a:ext cx="1717623"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i\Desktop\download (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1143000"/>
            <a:ext cx="320623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i\Desktop\download (5).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97272" y="3953388"/>
            <a:ext cx="2018730" cy="118505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i\Desktop\download (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5116674"/>
            <a:ext cx="1934644" cy="973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1000" fill="hold"/>
                                        <p:tgtEl>
                                          <p:spTgt spid="1026"/>
                                        </p:tgtEl>
                                        <p:attrNameLst>
                                          <p:attrName>ppt_w</p:attrName>
                                        </p:attrNameLst>
                                      </p:cBhvr>
                                      <p:tavLst>
                                        <p:tav tm="0">
                                          <p:val>
                                            <p:fltVal val="0"/>
                                          </p:val>
                                        </p:tav>
                                        <p:tav tm="100000">
                                          <p:val>
                                            <p:strVal val="#ppt_w"/>
                                          </p:val>
                                        </p:tav>
                                      </p:tavLst>
                                    </p:anim>
                                    <p:anim calcmode="lin" valueType="num">
                                      <p:cBhvr>
                                        <p:cTn id="15" dur="1000" fill="hold"/>
                                        <p:tgtEl>
                                          <p:spTgt spid="1026"/>
                                        </p:tgtEl>
                                        <p:attrNameLst>
                                          <p:attrName>ppt_h</p:attrName>
                                        </p:attrNameLst>
                                      </p:cBhvr>
                                      <p:tavLst>
                                        <p:tav tm="0">
                                          <p:val>
                                            <p:fltVal val="0"/>
                                          </p:val>
                                        </p:tav>
                                        <p:tav tm="100000">
                                          <p:val>
                                            <p:strVal val="#ppt_h"/>
                                          </p:val>
                                        </p:tav>
                                      </p:tavLst>
                                    </p:anim>
                                    <p:anim calcmode="lin" valueType="num">
                                      <p:cBhvr>
                                        <p:cTn id="16" dur="1000" fill="hold"/>
                                        <p:tgtEl>
                                          <p:spTgt spid="1026"/>
                                        </p:tgtEl>
                                        <p:attrNameLst>
                                          <p:attrName>style.rotation</p:attrName>
                                        </p:attrNameLst>
                                      </p:cBhvr>
                                      <p:tavLst>
                                        <p:tav tm="0">
                                          <p:val>
                                            <p:fltVal val="90"/>
                                          </p:val>
                                        </p:tav>
                                        <p:tav tm="100000">
                                          <p:val>
                                            <p:fltVal val="0"/>
                                          </p:val>
                                        </p:tav>
                                      </p:tavLst>
                                    </p:anim>
                                    <p:animEffect transition="in" filter="fade">
                                      <p:cBhvr>
                                        <p:cTn id="17" dur="10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029"/>
                                        </p:tgtEl>
                                        <p:attrNameLst>
                                          <p:attrName>style.visibility</p:attrName>
                                        </p:attrNameLst>
                                      </p:cBhvr>
                                      <p:to>
                                        <p:strVal val="visible"/>
                                      </p:to>
                                    </p:set>
                                    <p:anim calcmode="lin" valueType="num">
                                      <p:cBhvr>
                                        <p:cTn id="22" dur="1000" fill="hold"/>
                                        <p:tgtEl>
                                          <p:spTgt spid="1029"/>
                                        </p:tgtEl>
                                        <p:attrNameLst>
                                          <p:attrName>ppt_w</p:attrName>
                                        </p:attrNameLst>
                                      </p:cBhvr>
                                      <p:tavLst>
                                        <p:tav tm="0">
                                          <p:val>
                                            <p:fltVal val="0"/>
                                          </p:val>
                                        </p:tav>
                                        <p:tav tm="100000">
                                          <p:val>
                                            <p:strVal val="#ppt_w"/>
                                          </p:val>
                                        </p:tav>
                                      </p:tavLst>
                                    </p:anim>
                                    <p:anim calcmode="lin" valueType="num">
                                      <p:cBhvr>
                                        <p:cTn id="23" dur="1000" fill="hold"/>
                                        <p:tgtEl>
                                          <p:spTgt spid="1029"/>
                                        </p:tgtEl>
                                        <p:attrNameLst>
                                          <p:attrName>ppt_h</p:attrName>
                                        </p:attrNameLst>
                                      </p:cBhvr>
                                      <p:tavLst>
                                        <p:tav tm="0">
                                          <p:val>
                                            <p:fltVal val="0"/>
                                          </p:val>
                                        </p:tav>
                                        <p:tav tm="100000">
                                          <p:val>
                                            <p:strVal val="#ppt_h"/>
                                          </p:val>
                                        </p:tav>
                                      </p:tavLst>
                                    </p:anim>
                                    <p:anim calcmode="lin" valueType="num">
                                      <p:cBhvr>
                                        <p:cTn id="24" dur="1000" fill="hold"/>
                                        <p:tgtEl>
                                          <p:spTgt spid="1029"/>
                                        </p:tgtEl>
                                        <p:attrNameLst>
                                          <p:attrName>style.rotation</p:attrName>
                                        </p:attrNameLst>
                                      </p:cBhvr>
                                      <p:tavLst>
                                        <p:tav tm="0">
                                          <p:val>
                                            <p:fltVal val="90"/>
                                          </p:val>
                                        </p:tav>
                                        <p:tav tm="100000">
                                          <p:val>
                                            <p:fltVal val="0"/>
                                          </p:val>
                                        </p:tav>
                                      </p:tavLst>
                                    </p:anim>
                                    <p:animEffect transition="in" filter="fade">
                                      <p:cBhvr>
                                        <p:cTn id="25" dur="1000"/>
                                        <p:tgtEl>
                                          <p:spTgt spid="1029"/>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030"/>
                                        </p:tgtEl>
                                        <p:attrNameLst>
                                          <p:attrName>style.visibility</p:attrName>
                                        </p:attrNameLst>
                                      </p:cBhvr>
                                      <p:to>
                                        <p:strVal val="visible"/>
                                      </p:to>
                                    </p:set>
                                    <p:anim calcmode="lin" valueType="num">
                                      <p:cBhvr>
                                        <p:cTn id="30" dur="1000" fill="hold"/>
                                        <p:tgtEl>
                                          <p:spTgt spid="1030"/>
                                        </p:tgtEl>
                                        <p:attrNameLst>
                                          <p:attrName>ppt_w</p:attrName>
                                        </p:attrNameLst>
                                      </p:cBhvr>
                                      <p:tavLst>
                                        <p:tav tm="0">
                                          <p:val>
                                            <p:fltVal val="0"/>
                                          </p:val>
                                        </p:tav>
                                        <p:tav tm="100000">
                                          <p:val>
                                            <p:strVal val="#ppt_w"/>
                                          </p:val>
                                        </p:tav>
                                      </p:tavLst>
                                    </p:anim>
                                    <p:anim calcmode="lin" valueType="num">
                                      <p:cBhvr>
                                        <p:cTn id="31" dur="1000" fill="hold"/>
                                        <p:tgtEl>
                                          <p:spTgt spid="1030"/>
                                        </p:tgtEl>
                                        <p:attrNameLst>
                                          <p:attrName>ppt_h</p:attrName>
                                        </p:attrNameLst>
                                      </p:cBhvr>
                                      <p:tavLst>
                                        <p:tav tm="0">
                                          <p:val>
                                            <p:fltVal val="0"/>
                                          </p:val>
                                        </p:tav>
                                        <p:tav tm="100000">
                                          <p:val>
                                            <p:strVal val="#ppt_h"/>
                                          </p:val>
                                        </p:tav>
                                      </p:tavLst>
                                    </p:anim>
                                    <p:anim calcmode="lin" valueType="num">
                                      <p:cBhvr>
                                        <p:cTn id="32" dur="1000" fill="hold"/>
                                        <p:tgtEl>
                                          <p:spTgt spid="1030"/>
                                        </p:tgtEl>
                                        <p:attrNameLst>
                                          <p:attrName>style.rotation</p:attrName>
                                        </p:attrNameLst>
                                      </p:cBhvr>
                                      <p:tavLst>
                                        <p:tav tm="0">
                                          <p:val>
                                            <p:fltVal val="90"/>
                                          </p:val>
                                        </p:tav>
                                        <p:tav tm="100000">
                                          <p:val>
                                            <p:fltVal val="0"/>
                                          </p:val>
                                        </p:tav>
                                      </p:tavLst>
                                    </p:anim>
                                    <p:animEffect transition="in" filter="fade">
                                      <p:cBhvr>
                                        <p:cTn id="33" dur="1000"/>
                                        <p:tgtEl>
                                          <p:spTgt spid="1030"/>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1028"/>
                                        </p:tgtEl>
                                        <p:attrNameLst>
                                          <p:attrName>style.visibility</p:attrName>
                                        </p:attrNameLst>
                                      </p:cBhvr>
                                      <p:to>
                                        <p:strVal val="visible"/>
                                      </p:to>
                                    </p:set>
                                    <p:anim calcmode="lin" valueType="num">
                                      <p:cBhvr>
                                        <p:cTn id="38" dur="1000" fill="hold"/>
                                        <p:tgtEl>
                                          <p:spTgt spid="1028"/>
                                        </p:tgtEl>
                                        <p:attrNameLst>
                                          <p:attrName>ppt_w</p:attrName>
                                        </p:attrNameLst>
                                      </p:cBhvr>
                                      <p:tavLst>
                                        <p:tav tm="0">
                                          <p:val>
                                            <p:fltVal val="0"/>
                                          </p:val>
                                        </p:tav>
                                        <p:tav tm="100000">
                                          <p:val>
                                            <p:strVal val="#ppt_w"/>
                                          </p:val>
                                        </p:tav>
                                      </p:tavLst>
                                    </p:anim>
                                    <p:anim calcmode="lin" valueType="num">
                                      <p:cBhvr>
                                        <p:cTn id="39" dur="1000" fill="hold"/>
                                        <p:tgtEl>
                                          <p:spTgt spid="1028"/>
                                        </p:tgtEl>
                                        <p:attrNameLst>
                                          <p:attrName>ppt_h</p:attrName>
                                        </p:attrNameLst>
                                      </p:cBhvr>
                                      <p:tavLst>
                                        <p:tav tm="0">
                                          <p:val>
                                            <p:fltVal val="0"/>
                                          </p:val>
                                        </p:tav>
                                        <p:tav tm="100000">
                                          <p:val>
                                            <p:strVal val="#ppt_h"/>
                                          </p:val>
                                        </p:tav>
                                      </p:tavLst>
                                    </p:anim>
                                    <p:anim calcmode="lin" valueType="num">
                                      <p:cBhvr>
                                        <p:cTn id="40" dur="1000" fill="hold"/>
                                        <p:tgtEl>
                                          <p:spTgt spid="1028"/>
                                        </p:tgtEl>
                                        <p:attrNameLst>
                                          <p:attrName>style.rotation</p:attrName>
                                        </p:attrNameLst>
                                      </p:cBhvr>
                                      <p:tavLst>
                                        <p:tav tm="0">
                                          <p:val>
                                            <p:fltVal val="90"/>
                                          </p:val>
                                        </p:tav>
                                        <p:tav tm="100000">
                                          <p:val>
                                            <p:fltVal val="0"/>
                                          </p:val>
                                        </p:tav>
                                      </p:tavLst>
                                    </p:anim>
                                    <p:animEffect transition="in" filter="fade">
                                      <p:cBhvr>
                                        <p:cTn id="41" dur="1000"/>
                                        <p:tgtEl>
                                          <p:spTgt spid="1028"/>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1027"/>
                                        </p:tgtEl>
                                        <p:attrNameLst>
                                          <p:attrName>style.visibility</p:attrName>
                                        </p:attrNameLst>
                                      </p:cBhvr>
                                      <p:to>
                                        <p:strVal val="visible"/>
                                      </p:to>
                                    </p:set>
                                    <p:anim calcmode="lin" valueType="num">
                                      <p:cBhvr>
                                        <p:cTn id="46" dur="1000" fill="hold"/>
                                        <p:tgtEl>
                                          <p:spTgt spid="1027"/>
                                        </p:tgtEl>
                                        <p:attrNameLst>
                                          <p:attrName>ppt_w</p:attrName>
                                        </p:attrNameLst>
                                      </p:cBhvr>
                                      <p:tavLst>
                                        <p:tav tm="0">
                                          <p:val>
                                            <p:fltVal val="0"/>
                                          </p:val>
                                        </p:tav>
                                        <p:tav tm="100000">
                                          <p:val>
                                            <p:strVal val="#ppt_w"/>
                                          </p:val>
                                        </p:tav>
                                      </p:tavLst>
                                    </p:anim>
                                    <p:anim calcmode="lin" valueType="num">
                                      <p:cBhvr>
                                        <p:cTn id="47" dur="1000" fill="hold"/>
                                        <p:tgtEl>
                                          <p:spTgt spid="1027"/>
                                        </p:tgtEl>
                                        <p:attrNameLst>
                                          <p:attrName>ppt_h</p:attrName>
                                        </p:attrNameLst>
                                      </p:cBhvr>
                                      <p:tavLst>
                                        <p:tav tm="0">
                                          <p:val>
                                            <p:fltVal val="0"/>
                                          </p:val>
                                        </p:tav>
                                        <p:tav tm="100000">
                                          <p:val>
                                            <p:strVal val="#ppt_h"/>
                                          </p:val>
                                        </p:tav>
                                      </p:tavLst>
                                    </p:anim>
                                    <p:anim calcmode="lin" valueType="num">
                                      <p:cBhvr>
                                        <p:cTn id="48" dur="1000" fill="hold"/>
                                        <p:tgtEl>
                                          <p:spTgt spid="1027"/>
                                        </p:tgtEl>
                                        <p:attrNameLst>
                                          <p:attrName>style.rotation</p:attrName>
                                        </p:attrNameLst>
                                      </p:cBhvr>
                                      <p:tavLst>
                                        <p:tav tm="0">
                                          <p:val>
                                            <p:fltVal val="90"/>
                                          </p:val>
                                        </p:tav>
                                        <p:tav tm="100000">
                                          <p:val>
                                            <p:fltVal val="0"/>
                                          </p:val>
                                        </p:tav>
                                      </p:tavLst>
                                    </p:anim>
                                    <p:animEffect transition="in" filter="fade">
                                      <p:cBhvr>
                                        <p:cTn id="49" dur="1000"/>
                                        <p:tgtEl>
                                          <p:spTgt spid="1027"/>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nodeType="clickEffect">
                                  <p:stCondLst>
                                    <p:cond delay="0"/>
                                  </p:stCondLst>
                                  <p:childTnLst>
                                    <p:set>
                                      <p:cBhvr>
                                        <p:cTn id="53" dur="1" fill="hold">
                                          <p:stCondLst>
                                            <p:cond delay="0"/>
                                          </p:stCondLst>
                                        </p:cTn>
                                        <p:tgtEl>
                                          <p:spTgt spid="1031"/>
                                        </p:tgtEl>
                                        <p:attrNameLst>
                                          <p:attrName>style.visibility</p:attrName>
                                        </p:attrNameLst>
                                      </p:cBhvr>
                                      <p:to>
                                        <p:strVal val="visible"/>
                                      </p:to>
                                    </p:set>
                                    <p:anim calcmode="lin" valueType="num">
                                      <p:cBhvr>
                                        <p:cTn id="54" dur="1000" fill="hold"/>
                                        <p:tgtEl>
                                          <p:spTgt spid="1031"/>
                                        </p:tgtEl>
                                        <p:attrNameLst>
                                          <p:attrName>ppt_w</p:attrName>
                                        </p:attrNameLst>
                                      </p:cBhvr>
                                      <p:tavLst>
                                        <p:tav tm="0">
                                          <p:val>
                                            <p:fltVal val="0"/>
                                          </p:val>
                                        </p:tav>
                                        <p:tav tm="100000">
                                          <p:val>
                                            <p:strVal val="#ppt_w"/>
                                          </p:val>
                                        </p:tav>
                                      </p:tavLst>
                                    </p:anim>
                                    <p:anim calcmode="lin" valueType="num">
                                      <p:cBhvr>
                                        <p:cTn id="55" dur="1000" fill="hold"/>
                                        <p:tgtEl>
                                          <p:spTgt spid="1031"/>
                                        </p:tgtEl>
                                        <p:attrNameLst>
                                          <p:attrName>ppt_h</p:attrName>
                                        </p:attrNameLst>
                                      </p:cBhvr>
                                      <p:tavLst>
                                        <p:tav tm="0">
                                          <p:val>
                                            <p:fltVal val="0"/>
                                          </p:val>
                                        </p:tav>
                                        <p:tav tm="100000">
                                          <p:val>
                                            <p:strVal val="#ppt_h"/>
                                          </p:val>
                                        </p:tav>
                                      </p:tavLst>
                                    </p:anim>
                                    <p:anim calcmode="lin" valueType="num">
                                      <p:cBhvr>
                                        <p:cTn id="56" dur="1000" fill="hold"/>
                                        <p:tgtEl>
                                          <p:spTgt spid="1031"/>
                                        </p:tgtEl>
                                        <p:attrNameLst>
                                          <p:attrName>style.rotation</p:attrName>
                                        </p:attrNameLst>
                                      </p:cBhvr>
                                      <p:tavLst>
                                        <p:tav tm="0">
                                          <p:val>
                                            <p:fltVal val="90"/>
                                          </p:val>
                                        </p:tav>
                                        <p:tav tm="100000">
                                          <p:val>
                                            <p:fltVal val="0"/>
                                          </p:val>
                                        </p:tav>
                                      </p:tavLst>
                                    </p:anim>
                                    <p:animEffect transition="in" filter="fade">
                                      <p:cBhvr>
                                        <p:cTn id="57" dur="1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5240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286000" y="990600"/>
            <a:ext cx="3886200" cy="646331"/>
          </a:xfrm>
          <a:prstGeom prst="rect">
            <a:avLst/>
          </a:prstGeom>
          <a:noFill/>
        </p:spPr>
        <p:txBody>
          <a:bodyPr wrap="square" rtlCol="0">
            <a:spAutoFit/>
          </a:bodyPr>
          <a:lstStyle/>
          <a:p>
            <a:pPr algn="ctr"/>
            <a:r>
              <a:rPr lang="bn-IN" sz="3600" dirty="0" smtClean="0">
                <a:latin typeface="Nikosh" pitchFamily="2" charset="0"/>
                <a:cs typeface="Nikosh" pitchFamily="2" charset="0"/>
              </a:rPr>
              <a:t>জোড়ায় কাজ </a:t>
            </a:r>
            <a:endParaRPr lang="en-US" sz="3600" dirty="0">
              <a:latin typeface="Nikosh" pitchFamily="2" charset="0"/>
              <a:cs typeface="Nikosh" pitchFamily="2" charset="0"/>
            </a:endParaRPr>
          </a:p>
        </p:txBody>
      </p:sp>
      <p:sp>
        <p:nvSpPr>
          <p:cNvPr id="3" name="TextBox 2"/>
          <p:cNvSpPr txBox="1"/>
          <p:nvPr/>
        </p:nvSpPr>
        <p:spPr>
          <a:xfrm>
            <a:off x="1676400" y="4343400"/>
            <a:ext cx="6172200" cy="523220"/>
          </a:xfrm>
          <a:prstGeom prst="rect">
            <a:avLst/>
          </a:prstGeom>
          <a:noFill/>
        </p:spPr>
        <p:txBody>
          <a:bodyPr wrap="square" rtlCol="0">
            <a:spAutoFit/>
          </a:bodyPr>
          <a:lstStyle/>
          <a:p>
            <a:pPr marL="457200" indent="-457200">
              <a:buFont typeface="Wingdings" pitchFamily="2" charset="2"/>
              <a:buChar char="q"/>
            </a:pPr>
            <a:r>
              <a:rPr lang="bn-IN" sz="2800" dirty="0" smtClean="0">
                <a:latin typeface="Nikosh" pitchFamily="2" charset="0"/>
                <a:cs typeface="Nikosh" pitchFamily="2" charset="0"/>
              </a:rPr>
              <a:t>চোখের বিভিন্ন অংশের </a:t>
            </a:r>
            <a:r>
              <a:rPr lang="bn-IN" sz="2800" dirty="0" smtClean="0">
                <a:latin typeface="Nikosh" pitchFamily="2" charset="0"/>
                <a:cs typeface="Nikosh" pitchFamily="2" charset="0"/>
              </a:rPr>
              <a:t>কাজের বর্ণনা দাও ।</a:t>
            </a:r>
            <a:endParaRPr lang="en-US" sz="2800" dirty="0">
              <a:latin typeface="Nikosh" pitchFamily="2" charset="0"/>
              <a:cs typeface="Nikosh" pitchFamily="2" charset="0"/>
            </a:endParaRPr>
          </a:p>
        </p:txBody>
      </p:sp>
      <p:pic>
        <p:nvPicPr>
          <p:cNvPr id="2050" name="Picture 2" descr="D:\Image\images (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0363" y="1905000"/>
            <a:ext cx="3751520" cy="2209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19166" y="210458"/>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Users\i\Downloads\80603446_562195761234799_4770655801868025856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1906">
            <a:off x="2660115" y="1246171"/>
            <a:ext cx="2895600" cy="24109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28381" y="533400"/>
            <a:ext cx="4048619"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দলীয় কাজ </a:t>
            </a:r>
            <a:endParaRPr lang="en-US" sz="3600" u="sng" dirty="0">
              <a:latin typeface="Nikosh" pitchFamily="2" charset="0"/>
              <a:cs typeface="Nikosh" pitchFamily="2" charset="0"/>
            </a:endParaRPr>
          </a:p>
        </p:txBody>
      </p:sp>
      <p:cxnSp>
        <p:nvCxnSpPr>
          <p:cNvPr id="6" name="Straight Connector 5"/>
          <p:cNvCxnSpPr/>
          <p:nvPr/>
        </p:nvCxnSpPr>
        <p:spPr>
          <a:xfrm>
            <a:off x="5701230" y="1295400"/>
            <a:ext cx="0" cy="3200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191000" y="2209800"/>
            <a:ext cx="151023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962400" y="1371600"/>
            <a:ext cx="173883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240375" y="1971040"/>
            <a:ext cx="242463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387695" y="2451622"/>
            <a:ext cx="2313535" cy="6297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2895600" y="2362200"/>
            <a:ext cx="2805630" cy="1981200"/>
            <a:chOff x="2895600" y="2362200"/>
            <a:chExt cx="2805630" cy="1981200"/>
          </a:xfrm>
        </p:grpSpPr>
        <p:cxnSp>
          <p:nvCxnSpPr>
            <p:cNvPr id="30" name="Straight Connector 29"/>
            <p:cNvCxnSpPr/>
            <p:nvPr/>
          </p:nvCxnSpPr>
          <p:spPr>
            <a:xfrm>
              <a:off x="2895600" y="2362200"/>
              <a:ext cx="76200" cy="1981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971800" y="4343400"/>
              <a:ext cx="272943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7" name="Straight Arrow Connector 36"/>
          <p:cNvCxnSpPr/>
          <p:nvPr/>
        </p:nvCxnSpPr>
        <p:spPr>
          <a:xfrm>
            <a:off x="5029200" y="2895600"/>
            <a:ext cx="67203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693973" y="1711290"/>
            <a:ext cx="1371600" cy="461665"/>
          </a:xfrm>
          <a:prstGeom prst="rect">
            <a:avLst/>
          </a:prstGeom>
          <a:noFill/>
        </p:spPr>
        <p:txBody>
          <a:bodyPr wrap="square" rtlCol="0">
            <a:spAutoFit/>
          </a:bodyPr>
          <a:lstStyle/>
          <a:p>
            <a:r>
              <a:rPr lang="en-US" sz="2400" dirty="0" smtClean="0">
                <a:latin typeface="Nikosh" pitchFamily="2" charset="0"/>
                <a:cs typeface="Nikosh" pitchFamily="2" charset="0"/>
              </a:rPr>
              <a:t>q</a:t>
            </a:r>
            <a:r>
              <a:rPr lang="bn-IN" sz="2400" dirty="0" smtClean="0">
                <a:latin typeface="Nikosh" pitchFamily="2" charset="0"/>
                <a:cs typeface="Nikosh" pitchFamily="2" charset="0"/>
              </a:rPr>
              <a:t> </a:t>
            </a:r>
            <a:endParaRPr lang="en-US" sz="2400" dirty="0">
              <a:latin typeface="Nikosh" pitchFamily="2" charset="0"/>
              <a:cs typeface="Nikosh" pitchFamily="2" charset="0"/>
            </a:endParaRPr>
          </a:p>
        </p:txBody>
      </p:sp>
      <p:sp>
        <p:nvSpPr>
          <p:cNvPr id="41" name="TextBox 40"/>
          <p:cNvSpPr txBox="1"/>
          <p:nvPr/>
        </p:nvSpPr>
        <p:spPr>
          <a:xfrm>
            <a:off x="5811520" y="2702673"/>
            <a:ext cx="1295400" cy="461665"/>
          </a:xfrm>
          <a:prstGeom prst="rect">
            <a:avLst/>
          </a:prstGeom>
          <a:noFill/>
        </p:spPr>
        <p:txBody>
          <a:bodyPr wrap="square" rtlCol="0">
            <a:spAutoFit/>
          </a:bodyPr>
          <a:lstStyle/>
          <a:p>
            <a:r>
              <a:rPr lang="en-US" sz="2400" dirty="0">
                <a:latin typeface="Nikosh" pitchFamily="2" charset="0"/>
                <a:cs typeface="Nikosh" pitchFamily="2" charset="0"/>
              </a:rPr>
              <a:t>t</a:t>
            </a:r>
            <a:r>
              <a:rPr lang="bn-IN" dirty="0" smtClean="0"/>
              <a:t> </a:t>
            </a:r>
            <a:endParaRPr lang="en-US" dirty="0"/>
          </a:p>
        </p:txBody>
      </p:sp>
      <p:sp>
        <p:nvSpPr>
          <p:cNvPr id="42" name="TextBox 41"/>
          <p:cNvSpPr txBox="1"/>
          <p:nvPr/>
        </p:nvSpPr>
        <p:spPr>
          <a:xfrm>
            <a:off x="5791200" y="2326968"/>
            <a:ext cx="914400" cy="461665"/>
          </a:xfrm>
          <a:prstGeom prst="rect">
            <a:avLst/>
          </a:prstGeom>
          <a:noFill/>
        </p:spPr>
        <p:txBody>
          <a:bodyPr wrap="square" rtlCol="0">
            <a:spAutoFit/>
          </a:bodyPr>
          <a:lstStyle/>
          <a:p>
            <a:r>
              <a:rPr lang="en-US" sz="2400" dirty="0">
                <a:latin typeface="Nikosh" pitchFamily="2" charset="0"/>
                <a:cs typeface="Nikosh" pitchFamily="2" charset="0"/>
              </a:rPr>
              <a:t>s</a:t>
            </a:r>
            <a:r>
              <a:rPr lang="bn-IN" sz="2400" dirty="0" smtClean="0">
                <a:latin typeface="Nikosh" pitchFamily="2" charset="0"/>
                <a:cs typeface="Nikosh" pitchFamily="2" charset="0"/>
              </a:rPr>
              <a:t> </a:t>
            </a:r>
            <a:endParaRPr lang="en-US" sz="2400" dirty="0">
              <a:latin typeface="Nikosh" pitchFamily="2" charset="0"/>
              <a:cs typeface="Nikosh" pitchFamily="2" charset="0"/>
            </a:endParaRPr>
          </a:p>
        </p:txBody>
      </p:sp>
      <p:sp>
        <p:nvSpPr>
          <p:cNvPr id="43" name="TextBox 42"/>
          <p:cNvSpPr txBox="1"/>
          <p:nvPr/>
        </p:nvSpPr>
        <p:spPr>
          <a:xfrm>
            <a:off x="5750560" y="2044506"/>
            <a:ext cx="1732280" cy="461665"/>
          </a:xfrm>
          <a:prstGeom prst="rect">
            <a:avLst/>
          </a:prstGeom>
          <a:noFill/>
        </p:spPr>
        <p:txBody>
          <a:bodyPr wrap="square" rtlCol="0">
            <a:spAutoFit/>
          </a:bodyPr>
          <a:lstStyle/>
          <a:p>
            <a:r>
              <a:rPr lang="en-US" sz="2400" dirty="0">
                <a:latin typeface="Nikosh" pitchFamily="2" charset="0"/>
                <a:cs typeface="Nikosh" pitchFamily="2" charset="0"/>
              </a:rPr>
              <a:t>r</a:t>
            </a:r>
            <a:r>
              <a:rPr lang="bn-IN" sz="2400" dirty="0" smtClean="0">
                <a:latin typeface="Nikosh" pitchFamily="2" charset="0"/>
                <a:cs typeface="Nikosh" pitchFamily="2" charset="0"/>
              </a:rPr>
              <a:t> </a:t>
            </a:r>
            <a:endParaRPr lang="en-US" sz="2400" dirty="0">
              <a:latin typeface="Nikosh" pitchFamily="2" charset="0"/>
              <a:cs typeface="Nikosh" pitchFamily="2" charset="0"/>
            </a:endParaRPr>
          </a:p>
        </p:txBody>
      </p:sp>
      <p:sp>
        <p:nvSpPr>
          <p:cNvPr id="44" name="TextBox 43"/>
          <p:cNvSpPr txBox="1"/>
          <p:nvPr/>
        </p:nvSpPr>
        <p:spPr>
          <a:xfrm>
            <a:off x="5791200" y="3490687"/>
            <a:ext cx="1732280" cy="461665"/>
          </a:xfrm>
          <a:prstGeom prst="rect">
            <a:avLst/>
          </a:prstGeom>
          <a:noFill/>
        </p:spPr>
        <p:txBody>
          <a:bodyPr wrap="square" rtlCol="0">
            <a:spAutoFit/>
          </a:bodyPr>
          <a:lstStyle/>
          <a:p>
            <a:r>
              <a:rPr lang="en-US" sz="2400" dirty="0">
                <a:latin typeface="Nikosh" pitchFamily="2" charset="0"/>
                <a:cs typeface="Nikosh" pitchFamily="2" charset="0"/>
              </a:rPr>
              <a:t>u</a:t>
            </a:r>
            <a:r>
              <a:rPr lang="bn-IN" dirty="0" smtClean="0"/>
              <a:t> </a:t>
            </a:r>
            <a:endParaRPr lang="en-US" dirty="0"/>
          </a:p>
        </p:txBody>
      </p:sp>
      <p:sp>
        <p:nvSpPr>
          <p:cNvPr id="45" name="TextBox 44"/>
          <p:cNvSpPr txBox="1"/>
          <p:nvPr/>
        </p:nvSpPr>
        <p:spPr>
          <a:xfrm>
            <a:off x="5816600" y="4152592"/>
            <a:ext cx="1579880" cy="461665"/>
          </a:xfrm>
          <a:prstGeom prst="rect">
            <a:avLst/>
          </a:prstGeom>
          <a:noFill/>
        </p:spPr>
        <p:txBody>
          <a:bodyPr wrap="square" rtlCol="0">
            <a:spAutoFit/>
          </a:bodyPr>
          <a:lstStyle/>
          <a:p>
            <a:r>
              <a:rPr lang="en-US" sz="2400" dirty="0">
                <a:latin typeface="Nikosh" pitchFamily="2" charset="0"/>
                <a:cs typeface="Nikosh" pitchFamily="2" charset="0"/>
              </a:rPr>
              <a:t>v</a:t>
            </a:r>
            <a:r>
              <a:rPr lang="bn-IN" dirty="0" smtClean="0"/>
              <a:t> </a:t>
            </a:r>
            <a:endParaRPr lang="en-US" dirty="0"/>
          </a:p>
        </p:txBody>
      </p:sp>
      <p:grpSp>
        <p:nvGrpSpPr>
          <p:cNvPr id="53" name="Group 52"/>
          <p:cNvGrpSpPr/>
          <p:nvPr/>
        </p:nvGrpSpPr>
        <p:grpSpPr>
          <a:xfrm>
            <a:off x="3116137" y="2289062"/>
            <a:ext cx="2548868" cy="1366305"/>
            <a:chOff x="3116137" y="2289062"/>
            <a:chExt cx="2548868" cy="1366305"/>
          </a:xfrm>
        </p:grpSpPr>
        <p:cxnSp>
          <p:nvCxnSpPr>
            <p:cNvPr id="47" name="Straight Connector 46"/>
            <p:cNvCxnSpPr/>
            <p:nvPr/>
          </p:nvCxnSpPr>
          <p:spPr>
            <a:xfrm>
              <a:off x="3116137" y="2289062"/>
              <a:ext cx="29044" cy="13663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145181" y="3655367"/>
              <a:ext cx="251982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750560" y="1231927"/>
            <a:ext cx="589280" cy="461665"/>
          </a:xfrm>
          <a:prstGeom prst="rect">
            <a:avLst/>
          </a:prstGeom>
          <a:noFill/>
        </p:spPr>
        <p:txBody>
          <a:bodyPr wrap="square" rtlCol="0">
            <a:spAutoFit/>
          </a:bodyPr>
          <a:lstStyle/>
          <a:p>
            <a:r>
              <a:rPr lang="en-US" sz="2400" dirty="0" smtClean="0">
                <a:latin typeface="Nikosh" pitchFamily="2" charset="0"/>
                <a:cs typeface="Nikosh" pitchFamily="2" charset="0"/>
              </a:rPr>
              <a:t>P</a:t>
            </a:r>
            <a:r>
              <a:rPr lang="en-US" dirty="0" smtClean="0"/>
              <a:t> </a:t>
            </a:r>
            <a:endParaRPr lang="en-US" dirty="0"/>
          </a:p>
        </p:txBody>
      </p:sp>
      <p:sp>
        <p:nvSpPr>
          <p:cNvPr id="7" name="TextBox 6"/>
          <p:cNvSpPr txBox="1"/>
          <p:nvPr/>
        </p:nvSpPr>
        <p:spPr>
          <a:xfrm>
            <a:off x="1447800" y="4800600"/>
            <a:ext cx="6248400" cy="523220"/>
          </a:xfrm>
          <a:prstGeom prst="rect">
            <a:avLst/>
          </a:prstGeom>
          <a:noFill/>
        </p:spPr>
        <p:txBody>
          <a:bodyPr wrap="square" rtlCol="0">
            <a:spAutoFit/>
          </a:bodyPr>
          <a:lstStyle/>
          <a:p>
            <a:pPr marL="457200" indent="-457200">
              <a:buFont typeface="Wingdings" pitchFamily="2" charset="2"/>
              <a:buChar char="q"/>
            </a:pPr>
            <a:r>
              <a:rPr lang="bn-IN" sz="2800" dirty="0" smtClean="0">
                <a:latin typeface="Nikosh" pitchFamily="2" charset="0"/>
                <a:cs typeface="Nikosh" pitchFamily="2" charset="0"/>
              </a:rPr>
              <a:t>উপরের চিত্র দেখে চোখের বিভিন্ন অংশের নাম লিখ।  </a:t>
            </a:r>
            <a:endParaRPr lang="en-US" sz="2800" dirty="0">
              <a:latin typeface="Nikosh" pitchFamily="2" charset="0"/>
              <a:cs typeface="Nikosh" pitchFamily="2" charset="0"/>
            </a:endParaRPr>
          </a:p>
        </p:txBody>
      </p:sp>
      <p:sp>
        <p:nvSpPr>
          <p:cNvPr id="9" name="TextBox 8"/>
          <p:cNvSpPr txBox="1"/>
          <p:nvPr/>
        </p:nvSpPr>
        <p:spPr>
          <a:xfrm>
            <a:off x="1458686" y="5475512"/>
            <a:ext cx="5867400" cy="954107"/>
          </a:xfrm>
          <a:prstGeom prst="rect">
            <a:avLst/>
          </a:prstGeom>
          <a:noFill/>
        </p:spPr>
        <p:txBody>
          <a:bodyPr wrap="square" rtlCol="0">
            <a:spAutoFit/>
          </a:bodyPr>
          <a:lstStyle/>
          <a:p>
            <a:pPr marL="457200" indent="-457200">
              <a:buFont typeface="Wingdings" pitchFamily="2" charset="2"/>
              <a:buChar char="q"/>
            </a:pPr>
            <a:r>
              <a:rPr lang="bn-IN" sz="2800" dirty="0" smtClean="0">
                <a:latin typeface="Nikosh" pitchFamily="2" charset="0"/>
                <a:cs typeface="Nikosh" pitchFamily="2" charset="0"/>
              </a:rPr>
              <a:t>তুমি তোমার চোখের যত্ন কীভাবে নিবে তার একটি তালিকা তৈরি কর।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174368"/>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600200" y="380999"/>
            <a:ext cx="5034280" cy="533399"/>
          </a:xfrm>
          <a:prstGeom prst="rect">
            <a:avLst/>
          </a:prstGeom>
          <a:noFill/>
        </p:spPr>
        <p:txBody>
          <a:bodyPr wrap="square" rtlCol="0">
            <a:prstTxWarp prst="textPlain">
              <a:avLst/>
            </a:prstTxWarp>
            <a:spAutoFit/>
          </a:bodyPr>
          <a:lstStyle/>
          <a:p>
            <a:pPr algn="ctr"/>
            <a:r>
              <a:rPr lang="bn-IN" sz="2400" u="sng" dirty="0" smtClean="0">
                <a:latin typeface="Nikosh" pitchFamily="2" charset="0"/>
                <a:cs typeface="Nikosh" pitchFamily="2" charset="0"/>
              </a:rPr>
              <a:t>মূল্যায়ন </a:t>
            </a:r>
            <a:endParaRPr lang="en-US" sz="2400" u="sng" dirty="0">
              <a:latin typeface="Nikosh" pitchFamily="2" charset="0"/>
              <a:cs typeface="Nikosh" pitchFamily="2" charset="0"/>
            </a:endParaRPr>
          </a:p>
        </p:txBody>
      </p:sp>
      <p:sp>
        <p:nvSpPr>
          <p:cNvPr id="3" name="TextBox 2"/>
          <p:cNvSpPr txBox="1"/>
          <p:nvPr/>
        </p:nvSpPr>
        <p:spPr>
          <a:xfrm>
            <a:off x="995680" y="1140767"/>
            <a:ext cx="5638800" cy="461665"/>
          </a:xfrm>
          <a:prstGeom prst="rect">
            <a:avLst/>
          </a:prstGeom>
          <a:noFill/>
        </p:spPr>
        <p:txBody>
          <a:bodyPr wrap="square" rtlCol="0">
            <a:spAutoFit/>
          </a:bodyPr>
          <a:lstStyle/>
          <a:p>
            <a:r>
              <a:rPr lang="bn-IN" sz="2400" dirty="0" smtClean="0">
                <a:latin typeface="Nikosh" pitchFamily="2" charset="0"/>
                <a:cs typeface="Nikosh" pitchFamily="2" charset="0"/>
              </a:rPr>
              <a:t>১। চোকের ত্বক- </a:t>
            </a:r>
            <a:endParaRPr lang="en-US" sz="2400" dirty="0">
              <a:latin typeface="Nikosh" pitchFamily="2" charset="0"/>
              <a:cs typeface="Nikosh" pitchFamily="2" charset="0"/>
            </a:endParaRPr>
          </a:p>
        </p:txBody>
      </p:sp>
      <p:sp>
        <p:nvSpPr>
          <p:cNvPr id="5" name="TextBox 4"/>
          <p:cNvSpPr txBox="1"/>
          <p:nvPr/>
        </p:nvSpPr>
        <p:spPr>
          <a:xfrm>
            <a:off x="1371600" y="1674166"/>
            <a:ext cx="1828800" cy="461665"/>
          </a:xfrm>
          <a:prstGeom prst="rect">
            <a:avLst/>
          </a:prstGeom>
          <a:noFill/>
        </p:spPr>
        <p:txBody>
          <a:bodyPr wrap="square" rtlCol="0">
            <a:spAutoFit/>
          </a:bodyPr>
          <a:lstStyle/>
          <a:p>
            <a:r>
              <a:rPr lang="bn-IN" sz="2400" dirty="0" smtClean="0">
                <a:latin typeface="Nikosh" pitchFamily="2" charset="0"/>
                <a:cs typeface="Nikosh" pitchFamily="2" charset="0"/>
              </a:rPr>
              <a:t>(ক) স্বচ্ছ </a:t>
            </a:r>
            <a:endParaRPr lang="en-US" sz="2400" dirty="0">
              <a:latin typeface="Nikosh" pitchFamily="2" charset="0"/>
              <a:cs typeface="Nikosh" pitchFamily="2" charset="0"/>
            </a:endParaRPr>
          </a:p>
        </p:txBody>
      </p:sp>
      <p:sp>
        <p:nvSpPr>
          <p:cNvPr id="6" name="TextBox 5"/>
          <p:cNvSpPr txBox="1"/>
          <p:nvPr/>
        </p:nvSpPr>
        <p:spPr>
          <a:xfrm>
            <a:off x="2811780" y="1674167"/>
            <a:ext cx="1524000" cy="461665"/>
          </a:xfrm>
          <a:prstGeom prst="rect">
            <a:avLst/>
          </a:prstGeom>
          <a:noFill/>
        </p:spPr>
        <p:txBody>
          <a:bodyPr wrap="square" rtlCol="0">
            <a:spAutoFit/>
          </a:bodyPr>
          <a:lstStyle/>
          <a:p>
            <a:r>
              <a:rPr lang="bn-IN" sz="2400" dirty="0" smtClean="0">
                <a:latin typeface="Nikosh" pitchFamily="2" charset="0"/>
                <a:cs typeface="Nikosh" pitchFamily="2" charset="0"/>
              </a:rPr>
              <a:t>(খ) অস্বচ্ছ </a:t>
            </a:r>
            <a:endParaRPr lang="en-US" sz="2400" dirty="0">
              <a:latin typeface="Nikosh" pitchFamily="2" charset="0"/>
              <a:cs typeface="Nikosh" pitchFamily="2" charset="0"/>
            </a:endParaRPr>
          </a:p>
        </p:txBody>
      </p:sp>
      <p:sp>
        <p:nvSpPr>
          <p:cNvPr id="7" name="TextBox 6"/>
          <p:cNvSpPr txBox="1"/>
          <p:nvPr/>
        </p:nvSpPr>
        <p:spPr>
          <a:xfrm>
            <a:off x="4221480" y="1674167"/>
            <a:ext cx="1295400" cy="461665"/>
          </a:xfrm>
          <a:prstGeom prst="rect">
            <a:avLst/>
          </a:prstGeom>
          <a:noFill/>
        </p:spPr>
        <p:txBody>
          <a:bodyPr wrap="square" rtlCol="0">
            <a:spAutoFit/>
          </a:bodyPr>
          <a:lstStyle/>
          <a:p>
            <a:r>
              <a:rPr lang="bn-IN" dirty="0" smtClean="0"/>
              <a:t>(</a:t>
            </a:r>
            <a:r>
              <a:rPr lang="bn-IN" sz="2400" dirty="0" smtClean="0">
                <a:latin typeface="Nikosh" pitchFamily="2" charset="0"/>
                <a:cs typeface="Nikosh" pitchFamily="2" charset="0"/>
              </a:rPr>
              <a:t>গ) কালো </a:t>
            </a:r>
            <a:endParaRPr lang="en-US" sz="2400" dirty="0">
              <a:latin typeface="Nikosh" pitchFamily="2" charset="0"/>
              <a:cs typeface="Nikosh" pitchFamily="2" charset="0"/>
            </a:endParaRPr>
          </a:p>
        </p:txBody>
      </p:sp>
      <p:sp>
        <p:nvSpPr>
          <p:cNvPr id="8" name="TextBox 7"/>
          <p:cNvSpPr txBox="1"/>
          <p:nvPr/>
        </p:nvSpPr>
        <p:spPr>
          <a:xfrm>
            <a:off x="5638800" y="1683710"/>
            <a:ext cx="1371600" cy="461665"/>
          </a:xfrm>
          <a:prstGeom prst="rect">
            <a:avLst/>
          </a:prstGeom>
          <a:noFill/>
        </p:spPr>
        <p:txBody>
          <a:bodyPr wrap="square" rtlCol="0">
            <a:spAutoFit/>
          </a:bodyPr>
          <a:lstStyle/>
          <a:p>
            <a:r>
              <a:rPr lang="bn-IN" sz="2400" dirty="0" smtClean="0">
                <a:latin typeface="Nikosh" pitchFamily="2" charset="0"/>
                <a:cs typeface="Nikosh" pitchFamily="2" charset="0"/>
              </a:rPr>
              <a:t>(ঘ) ভেজা </a:t>
            </a:r>
            <a:endParaRPr lang="en-US" sz="2400" dirty="0">
              <a:latin typeface="Nikosh" pitchFamily="2" charset="0"/>
              <a:cs typeface="Nikosh" pitchFamily="2" charset="0"/>
            </a:endParaRPr>
          </a:p>
        </p:txBody>
      </p:sp>
      <p:sp>
        <p:nvSpPr>
          <p:cNvPr id="9" name="TextBox 8"/>
          <p:cNvSpPr txBox="1"/>
          <p:nvPr/>
        </p:nvSpPr>
        <p:spPr>
          <a:xfrm>
            <a:off x="1016000" y="2346959"/>
            <a:ext cx="5334000" cy="461665"/>
          </a:xfrm>
          <a:prstGeom prst="rect">
            <a:avLst/>
          </a:prstGeom>
          <a:noFill/>
        </p:spPr>
        <p:txBody>
          <a:bodyPr wrap="square" rtlCol="0">
            <a:spAutoFit/>
          </a:bodyPr>
          <a:lstStyle/>
          <a:p>
            <a:r>
              <a:rPr lang="bn-IN" sz="2400" dirty="0" smtClean="0">
                <a:latin typeface="Nikosh" pitchFamily="2" charset="0"/>
                <a:cs typeface="Nikosh" pitchFamily="2" charset="0"/>
              </a:rPr>
              <a:t>২। কেন আলোক রশ্মি রেটিনায় প্রবেশ করতে পারে? </a:t>
            </a:r>
            <a:endParaRPr lang="en-US" sz="2400" dirty="0">
              <a:latin typeface="Nikosh" pitchFamily="2" charset="0"/>
              <a:cs typeface="Nikosh" pitchFamily="2" charset="0"/>
            </a:endParaRPr>
          </a:p>
        </p:txBody>
      </p:sp>
      <p:sp>
        <p:nvSpPr>
          <p:cNvPr id="10" name="TextBox 9"/>
          <p:cNvSpPr txBox="1"/>
          <p:nvPr/>
        </p:nvSpPr>
        <p:spPr>
          <a:xfrm>
            <a:off x="1366520" y="2951203"/>
            <a:ext cx="2667000" cy="461665"/>
          </a:xfrm>
          <a:prstGeom prst="rect">
            <a:avLst/>
          </a:prstGeom>
          <a:noFill/>
        </p:spPr>
        <p:txBody>
          <a:bodyPr wrap="square" rtlCol="0">
            <a:spAutoFit/>
          </a:bodyPr>
          <a:lstStyle/>
          <a:p>
            <a:r>
              <a:rPr lang="bn-IN" sz="2400" dirty="0" smtClean="0">
                <a:latin typeface="Nikosh" pitchFamily="2" charset="0"/>
                <a:cs typeface="Nikosh" pitchFamily="2" charset="0"/>
              </a:rPr>
              <a:t>(ক) চোখের মনির জন্য</a:t>
            </a:r>
            <a:endParaRPr lang="en-US" sz="2400" dirty="0">
              <a:latin typeface="Nikosh" pitchFamily="2" charset="0"/>
              <a:cs typeface="Nikosh" pitchFamily="2" charset="0"/>
            </a:endParaRPr>
          </a:p>
        </p:txBody>
      </p:sp>
      <p:sp>
        <p:nvSpPr>
          <p:cNvPr id="11" name="TextBox 10"/>
          <p:cNvSpPr txBox="1"/>
          <p:nvPr/>
        </p:nvSpPr>
        <p:spPr>
          <a:xfrm>
            <a:off x="4033520" y="2951203"/>
            <a:ext cx="2291080" cy="461665"/>
          </a:xfrm>
          <a:prstGeom prst="rect">
            <a:avLst/>
          </a:prstGeom>
          <a:noFill/>
        </p:spPr>
        <p:txBody>
          <a:bodyPr wrap="square" rtlCol="0">
            <a:spAutoFit/>
          </a:bodyPr>
          <a:lstStyle/>
          <a:p>
            <a:r>
              <a:rPr lang="bn-IN" sz="2400" dirty="0" smtClean="0">
                <a:latin typeface="Nikosh" pitchFamily="2" charset="0"/>
                <a:cs typeface="Nikosh" pitchFamily="2" charset="0"/>
              </a:rPr>
              <a:t>(খ) রেটিনার জন্য </a:t>
            </a:r>
            <a:endParaRPr lang="en-US" sz="2400" dirty="0">
              <a:latin typeface="Nikosh" pitchFamily="2" charset="0"/>
              <a:cs typeface="Nikosh" pitchFamily="2" charset="0"/>
            </a:endParaRPr>
          </a:p>
        </p:txBody>
      </p:sp>
      <p:sp>
        <p:nvSpPr>
          <p:cNvPr id="12" name="TextBox 11"/>
          <p:cNvSpPr txBox="1"/>
          <p:nvPr/>
        </p:nvSpPr>
        <p:spPr>
          <a:xfrm>
            <a:off x="6172200" y="2905036"/>
            <a:ext cx="2057400" cy="461665"/>
          </a:xfrm>
          <a:prstGeom prst="rect">
            <a:avLst/>
          </a:prstGeom>
          <a:noFill/>
        </p:spPr>
        <p:txBody>
          <a:bodyPr wrap="square" rtlCol="0">
            <a:spAutoFit/>
          </a:bodyPr>
          <a:lstStyle/>
          <a:p>
            <a:r>
              <a:rPr lang="bn-IN" sz="2400" dirty="0" smtClean="0">
                <a:latin typeface="Nikosh" pitchFamily="2" charset="0"/>
                <a:cs typeface="Nikosh" pitchFamily="2" charset="0"/>
              </a:rPr>
              <a:t>(গ) লেন্সের জন্য </a:t>
            </a:r>
            <a:endParaRPr lang="en-US" sz="2400" dirty="0">
              <a:latin typeface="Nikosh" pitchFamily="2" charset="0"/>
              <a:cs typeface="Nikosh" pitchFamily="2" charset="0"/>
            </a:endParaRPr>
          </a:p>
        </p:txBody>
      </p:sp>
      <p:sp>
        <p:nvSpPr>
          <p:cNvPr id="13" name="TextBox 12"/>
          <p:cNvSpPr txBox="1"/>
          <p:nvPr/>
        </p:nvSpPr>
        <p:spPr>
          <a:xfrm>
            <a:off x="1447800" y="3505201"/>
            <a:ext cx="2773680" cy="461665"/>
          </a:xfrm>
          <a:prstGeom prst="rect">
            <a:avLst/>
          </a:prstGeom>
          <a:noFill/>
        </p:spPr>
        <p:txBody>
          <a:bodyPr wrap="square" rtlCol="0">
            <a:spAutoFit/>
          </a:bodyPr>
          <a:lstStyle/>
          <a:p>
            <a:r>
              <a:rPr lang="bn-IN" sz="2400" dirty="0" smtClean="0">
                <a:latin typeface="Nikosh" pitchFamily="2" charset="0"/>
                <a:cs typeface="Nikosh" pitchFamily="2" charset="0"/>
              </a:rPr>
              <a:t>(ঘ) আইরিশ পেশির জন্য </a:t>
            </a:r>
            <a:endParaRPr lang="en-US" sz="2400" dirty="0">
              <a:latin typeface="Nikosh" pitchFamily="2" charset="0"/>
              <a:cs typeface="Nikosh" pitchFamily="2" charset="0"/>
            </a:endParaRPr>
          </a:p>
        </p:txBody>
      </p:sp>
      <p:sp>
        <p:nvSpPr>
          <p:cNvPr id="14" name="TextBox 13"/>
          <p:cNvSpPr txBox="1"/>
          <p:nvPr/>
        </p:nvSpPr>
        <p:spPr>
          <a:xfrm>
            <a:off x="1016000" y="4038600"/>
            <a:ext cx="7061200" cy="461665"/>
          </a:xfrm>
          <a:prstGeom prst="rect">
            <a:avLst/>
          </a:prstGeom>
          <a:noFill/>
        </p:spPr>
        <p:txBody>
          <a:bodyPr wrap="square" rtlCol="0">
            <a:spAutoFit/>
          </a:bodyPr>
          <a:lstStyle/>
          <a:p>
            <a:r>
              <a:rPr lang="bn-IN" sz="2400" dirty="0" smtClean="0">
                <a:latin typeface="Nikosh" pitchFamily="2" charset="0"/>
                <a:cs typeface="Nikosh" pitchFamily="2" charset="0"/>
              </a:rPr>
              <a:t>৩। লেন্স চক্ষু গোলককে কয়ভাগে ভাগ করেছে? </a:t>
            </a:r>
            <a:endParaRPr lang="en-US" sz="2400" dirty="0">
              <a:latin typeface="Nikosh" pitchFamily="2" charset="0"/>
              <a:cs typeface="Nikosh" pitchFamily="2" charset="0"/>
            </a:endParaRPr>
          </a:p>
        </p:txBody>
      </p:sp>
      <p:sp>
        <p:nvSpPr>
          <p:cNvPr id="15" name="TextBox 14"/>
          <p:cNvSpPr txBox="1"/>
          <p:nvPr/>
        </p:nvSpPr>
        <p:spPr>
          <a:xfrm>
            <a:off x="1107440" y="4961315"/>
            <a:ext cx="6019800" cy="461665"/>
          </a:xfrm>
          <a:prstGeom prst="rect">
            <a:avLst/>
          </a:prstGeom>
          <a:noFill/>
        </p:spPr>
        <p:txBody>
          <a:bodyPr wrap="square" rtlCol="0">
            <a:spAutoFit/>
          </a:bodyPr>
          <a:lstStyle/>
          <a:p>
            <a:r>
              <a:rPr lang="bn-IN" sz="2400" dirty="0" smtClean="0">
                <a:latin typeface="Nikosh" pitchFamily="2" charset="0"/>
                <a:cs typeface="Nikosh" pitchFamily="2" charset="0"/>
              </a:rPr>
              <a:t>৪।  রড ও কোন নামে দুই ধরনের কোষ রয়েছে- </a:t>
            </a:r>
            <a:endParaRPr lang="en-US" sz="2400" dirty="0">
              <a:latin typeface="Nikosh" pitchFamily="2" charset="0"/>
              <a:cs typeface="Nikosh" pitchFamily="2" charset="0"/>
            </a:endParaRPr>
          </a:p>
        </p:txBody>
      </p:sp>
      <p:sp>
        <p:nvSpPr>
          <p:cNvPr id="16" name="TextBox 15"/>
          <p:cNvSpPr txBox="1"/>
          <p:nvPr/>
        </p:nvSpPr>
        <p:spPr>
          <a:xfrm>
            <a:off x="1447800" y="4500265"/>
            <a:ext cx="990600" cy="461665"/>
          </a:xfrm>
          <a:prstGeom prst="rect">
            <a:avLst/>
          </a:prstGeom>
          <a:noFill/>
        </p:spPr>
        <p:txBody>
          <a:bodyPr wrap="square" rtlCol="0">
            <a:spAutoFit/>
          </a:bodyPr>
          <a:lstStyle/>
          <a:p>
            <a:r>
              <a:rPr lang="bn-IN" sz="2400" dirty="0" smtClean="0">
                <a:latin typeface="Nikosh" pitchFamily="2" charset="0"/>
                <a:cs typeface="Nikosh" pitchFamily="2" charset="0"/>
              </a:rPr>
              <a:t>(ক) ২ </a:t>
            </a:r>
            <a:endParaRPr lang="en-US" sz="2400" dirty="0">
              <a:latin typeface="Nikosh" pitchFamily="2" charset="0"/>
              <a:cs typeface="Nikosh" pitchFamily="2" charset="0"/>
            </a:endParaRPr>
          </a:p>
        </p:txBody>
      </p:sp>
      <p:sp>
        <p:nvSpPr>
          <p:cNvPr id="17" name="TextBox 16"/>
          <p:cNvSpPr txBox="1"/>
          <p:nvPr/>
        </p:nvSpPr>
        <p:spPr>
          <a:xfrm>
            <a:off x="2875280" y="4499650"/>
            <a:ext cx="1521460" cy="461665"/>
          </a:xfrm>
          <a:prstGeom prst="rect">
            <a:avLst/>
          </a:prstGeom>
          <a:noFill/>
        </p:spPr>
        <p:txBody>
          <a:bodyPr wrap="square" rtlCol="0">
            <a:spAutoFit/>
          </a:bodyPr>
          <a:lstStyle/>
          <a:p>
            <a:r>
              <a:rPr lang="bn-IN" sz="2400" dirty="0" smtClean="0">
                <a:latin typeface="Nikosh" pitchFamily="2" charset="0"/>
                <a:cs typeface="Nikosh" pitchFamily="2" charset="0"/>
              </a:rPr>
              <a:t>(খ) ৩ </a:t>
            </a:r>
            <a:endParaRPr lang="en-US" sz="2400" dirty="0">
              <a:latin typeface="Nikosh" pitchFamily="2" charset="0"/>
              <a:cs typeface="Nikosh" pitchFamily="2" charset="0"/>
            </a:endParaRPr>
          </a:p>
        </p:txBody>
      </p:sp>
      <p:sp>
        <p:nvSpPr>
          <p:cNvPr id="18" name="TextBox 17"/>
          <p:cNvSpPr txBox="1"/>
          <p:nvPr/>
        </p:nvSpPr>
        <p:spPr>
          <a:xfrm>
            <a:off x="4335780" y="4500265"/>
            <a:ext cx="1455420" cy="461665"/>
          </a:xfrm>
          <a:prstGeom prst="rect">
            <a:avLst/>
          </a:prstGeom>
          <a:noFill/>
        </p:spPr>
        <p:txBody>
          <a:bodyPr wrap="square" rtlCol="0">
            <a:spAutoFit/>
          </a:bodyPr>
          <a:lstStyle/>
          <a:p>
            <a:r>
              <a:rPr lang="bn-IN" sz="2400" dirty="0" smtClean="0">
                <a:latin typeface="Nikosh" pitchFamily="2" charset="0"/>
                <a:cs typeface="Nikosh" pitchFamily="2" charset="0"/>
              </a:rPr>
              <a:t>(গ) ৪ </a:t>
            </a:r>
            <a:endParaRPr lang="en-US" sz="2400" dirty="0">
              <a:latin typeface="Nikosh" pitchFamily="2" charset="0"/>
              <a:cs typeface="Nikosh" pitchFamily="2" charset="0"/>
            </a:endParaRPr>
          </a:p>
        </p:txBody>
      </p:sp>
      <p:sp>
        <p:nvSpPr>
          <p:cNvPr id="19" name="TextBox 18"/>
          <p:cNvSpPr txBox="1"/>
          <p:nvPr/>
        </p:nvSpPr>
        <p:spPr>
          <a:xfrm>
            <a:off x="5524500" y="4493853"/>
            <a:ext cx="1676400" cy="461665"/>
          </a:xfrm>
          <a:prstGeom prst="rect">
            <a:avLst/>
          </a:prstGeom>
          <a:noFill/>
        </p:spPr>
        <p:txBody>
          <a:bodyPr wrap="square" rtlCol="0">
            <a:spAutoFit/>
          </a:bodyPr>
          <a:lstStyle/>
          <a:p>
            <a:r>
              <a:rPr lang="bn-IN" sz="2400" dirty="0" smtClean="0">
                <a:latin typeface="Nikosh" pitchFamily="2" charset="0"/>
                <a:cs typeface="Nikosh" pitchFamily="2" charset="0"/>
              </a:rPr>
              <a:t>(ঘ) ৫ </a:t>
            </a:r>
            <a:endParaRPr lang="en-US" sz="2400" dirty="0">
              <a:latin typeface="Nikosh" pitchFamily="2" charset="0"/>
              <a:cs typeface="Nikosh" pitchFamily="2" charset="0"/>
            </a:endParaRPr>
          </a:p>
        </p:txBody>
      </p:sp>
      <p:sp>
        <p:nvSpPr>
          <p:cNvPr id="20" name="TextBox 19"/>
          <p:cNvSpPr txBox="1"/>
          <p:nvPr/>
        </p:nvSpPr>
        <p:spPr>
          <a:xfrm>
            <a:off x="1436370" y="5528826"/>
            <a:ext cx="2214880" cy="461665"/>
          </a:xfrm>
          <a:prstGeom prst="rect">
            <a:avLst/>
          </a:prstGeom>
          <a:noFill/>
        </p:spPr>
        <p:txBody>
          <a:bodyPr wrap="square" rtlCol="0">
            <a:spAutoFit/>
          </a:bodyPr>
          <a:lstStyle/>
          <a:p>
            <a:r>
              <a:rPr lang="bn-IN" sz="2400" dirty="0" smtClean="0">
                <a:latin typeface="Nikosh" pitchFamily="2" charset="0"/>
                <a:cs typeface="Nikosh" pitchFamily="2" charset="0"/>
              </a:rPr>
              <a:t>(ক) অক্ষি গোলকে </a:t>
            </a:r>
            <a:endParaRPr lang="en-US" sz="2400" dirty="0">
              <a:latin typeface="Nikosh" pitchFamily="2" charset="0"/>
              <a:cs typeface="Nikosh" pitchFamily="2" charset="0"/>
            </a:endParaRPr>
          </a:p>
        </p:txBody>
      </p:sp>
      <p:sp>
        <p:nvSpPr>
          <p:cNvPr id="21" name="TextBox 20"/>
          <p:cNvSpPr txBox="1"/>
          <p:nvPr/>
        </p:nvSpPr>
        <p:spPr>
          <a:xfrm>
            <a:off x="3594100" y="5514033"/>
            <a:ext cx="1905000" cy="461665"/>
          </a:xfrm>
          <a:prstGeom prst="rect">
            <a:avLst/>
          </a:prstGeom>
          <a:noFill/>
        </p:spPr>
        <p:txBody>
          <a:bodyPr wrap="square" rtlCol="0">
            <a:spAutoFit/>
          </a:bodyPr>
          <a:lstStyle/>
          <a:p>
            <a:r>
              <a:rPr lang="bn-IN" sz="2400" dirty="0" smtClean="0">
                <a:latin typeface="Nikosh" pitchFamily="2" charset="0"/>
                <a:cs typeface="Nikosh" pitchFamily="2" charset="0"/>
              </a:rPr>
              <a:t>(খ) রেটিনায় </a:t>
            </a:r>
            <a:endParaRPr lang="en-US" sz="2400" dirty="0">
              <a:latin typeface="Nikosh" pitchFamily="2" charset="0"/>
              <a:cs typeface="Nikosh" pitchFamily="2" charset="0"/>
            </a:endParaRPr>
          </a:p>
        </p:txBody>
      </p:sp>
      <p:sp>
        <p:nvSpPr>
          <p:cNvPr id="22" name="TextBox 21"/>
          <p:cNvSpPr txBox="1"/>
          <p:nvPr/>
        </p:nvSpPr>
        <p:spPr>
          <a:xfrm>
            <a:off x="5003800" y="5511185"/>
            <a:ext cx="2123440" cy="461665"/>
          </a:xfrm>
          <a:prstGeom prst="rect">
            <a:avLst/>
          </a:prstGeom>
          <a:noFill/>
        </p:spPr>
        <p:txBody>
          <a:bodyPr wrap="square" rtlCol="0">
            <a:spAutoFit/>
          </a:bodyPr>
          <a:lstStyle/>
          <a:p>
            <a:r>
              <a:rPr lang="bn-IN" sz="2400" dirty="0" smtClean="0">
                <a:latin typeface="Nikosh" pitchFamily="2" charset="0"/>
                <a:cs typeface="Nikosh" pitchFamily="2" charset="0"/>
              </a:rPr>
              <a:t>(গ) আইরিশে </a:t>
            </a:r>
            <a:endParaRPr lang="en-US" sz="2400" dirty="0">
              <a:latin typeface="Nikosh" pitchFamily="2" charset="0"/>
              <a:cs typeface="Nikosh" pitchFamily="2" charset="0"/>
            </a:endParaRPr>
          </a:p>
        </p:txBody>
      </p:sp>
      <p:sp>
        <p:nvSpPr>
          <p:cNvPr id="23" name="TextBox 22"/>
          <p:cNvSpPr txBox="1"/>
          <p:nvPr/>
        </p:nvSpPr>
        <p:spPr>
          <a:xfrm>
            <a:off x="6593840" y="5508725"/>
            <a:ext cx="1595120" cy="461665"/>
          </a:xfrm>
          <a:prstGeom prst="rect">
            <a:avLst/>
          </a:prstGeom>
          <a:noFill/>
        </p:spPr>
        <p:txBody>
          <a:bodyPr wrap="square" rtlCol="0">
            <a:spAutoFit/>
          </a:bodyPr>
          <a:lstStyle/>
          <a:p>
            <a:r>
              <a:rPr lang="bn-IN" sz="2400" dirty="0" smtClean="0">
                <a:latin typeface="Nikosh" pitchFamily="2" charset="0"/>
                <a:cs typeface="Nikosh" pitchFamily="2" charset="0"/>
              </a:rPr>
              <a:t>(ঘ) কর্নিয়ায় </a:t>
            </a:r>
            <a:endParaRPr lang="en-US" sz="2400" dirty="0">
              <a:latin typeface="Nikosh" pitchFamily="2" charset="0"/>
              <a:cs typeface="Nikosh" pitchFamily="2" charset="0"/>
            </a:endParaRPr>
          </a:p>
        </p:txBody>
      </p:sp>
      <p:sp>
        <p:nvSpPr>
          <p:cNvPr id="24" name="Flowchart: Connector 23"/>
          <p:cNvSpPr/>
          <p:nvPr/>
        </p:nvSpPr>
        <p:spPr>
          <a:xfrm>
            <a:off x="10363200" y="5396997"/>
            <a:ext cx="266700" cy="302566"/>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10355455" y="4192885"/>
            <a:ext cx="266700" cy="302566"/>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10363200" y="1451149"/>
            <a:ext cx="266700" cy="302566"/>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10388871" y="3353918"/>
            <a:ext cx="266700" cy="302566"/>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path" presetSubtype="0" accel="50000" decel="50000" fill="hold" grpId="0" nodeType="clickEffect">
                                  <p:stCondLst>
                                    <p:cond delay="0"/>
                                  </p:stCondLst>
                                  <p:childTnLst>
                                    <p:animMotion origin="layout" path="M 3.33333E-6 -4.81481E-6 L -0.97292 0.04422 " pathEditMode="relative" rAng="0" ptsTypes="AA">
                                      <p:cBhvr>
                                        <p:cTn id="39" dur="2000" fill="hold"/>
                                        <p:tgtEl>
                                          <p:spTgt spid="26"/>
                                        </p:tgtEl>
                                        <p:attrNameLst>
                                          <p:attrName>ppt_x</p:attrName>
                                          <p:attrName>ppt_y</p:attrName>
                                        </p:attrNameLst>
                                      </p:cBhvr>
                                      <p:rCtr x="-48646" y="2199"/>
                                    </p:animMotion>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arn(inVertic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arn(inVertical)">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barn(inVertical)">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barn(inVertical)">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barn(inVertical)">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path" presetSubtype="0" accel="50000" decel="50000" fill="hold" grpId="0" nodeType="clickEffect">
                                  <p:stCondLst>
                                    <p:cond delay="0"/>
                                  </p:stCondLst>
                                  <p:childTnLst>
                                    <p:animMotion origin="layout" path="M -4.44444E-6 -1.11111E-6 L -0.96736 0.03333 " pathEditMode="relative" rAng="0" ptsTypes="AA">
                                      <p:cBhvr>
                                        <p:cTn id="68" dur="2000" fill="hold"/>
                                        <p:tgtEl>
                                          <p:spTgt spid="27"/>
                                        </p:tgtEl>
                                        <p:attrNameLst>
                                          <p:attrName>ppt_x</p:attrName>
                                          <p:attrName>ppt_y</p:attrName>
                                        </p:attrNameLst>
                                      </p:cBhvr>
                                      <p:rCtr x="-48368" y="1667"/>
                                    </p:animMotion>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barn(inVertical)">
                                      <p:cBhvr>
                                        <p:cTn id="73" dur="500"/>
                                        <p:tgtEl>
                                          <p:spTgt spid="14"/>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barn(inVertical)">
                                      <p:cBhvr>
                                        <p:cTn id="78" dur="5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barn(inVertical)">
                                      <p:cBhvr>
                                        <p:cTn id="83" dur="5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barn(inVertical)">
                                      <p:cBhvr>
                                        <p:cTn id="88" dur="500"/>
                                        <p:tgtEl>
                                          <p:spTgt spid="18"/>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barn(inVertical)">
                                      <p:cBhvr>
                                        <p:cTn id="93" dur="500"/>
                                        <p:tgtEl>
                                          <p:spTgt spid="19"/>
                                        </p:tgtEl>
                                      </p:cBhvr>
                                    </p:animEffect>
                                  </p:childTnLst>
                                </p:cTn>
                              </p:par>
                            </p:childTnLst>
                          </p:cTn>
                        </p:par>
                      </p:childTnLst>
                    </p:cTn>
                  </p:par>
                  <p:par>
                    <p:cTn id="94" fill="hold">
                      <p:stCondLst>
                        <p:cond delay="indefinite"/>
                      </p:stCondLst>
                      <p:childTnLst>
                        <p:par>
                          <p:cTn id="95" fill="hold">
                            <p:stCondLst>
                              <p:cond delay="0"/>
                            </p:stCondLst>
                            <p:childTnLst>
                              <p:par>
                                <p:cTn id="96" presetID="42" presetClass="path" presetSubtype="0" accel="50000" decel="50000" fill="hold" grpId="0" nodeType="clickEffect">
                                  <p:stCondLst>
                                    <p:cond delay="0"/>
                                  </p:stCondLst>
                                  <p:childTnLst>
                                    <p:animMotion origin="layout" path="M 1.38889E-6 -3.33333E-6 L -0.96372 0.05556 " pathEditMode="relative" rAng="0" ptsTypes="AA">
                                      <p:cBhvr>
                                        <p:cTn id="97" dur="2000" fill="hold"/>
                                        <p:tgtEl>
                                          <p:spTgt spid="25"/>
                                        </p:tgtEl>
                                        <p:attrNameLst>
                                          <p:attrName>ppt_x</p:attrName>
                                          <p:attrName>ppt_y</p:attrName>
                                        </p:attrNameLst>
                                      </p:cBhvr>
                                      <p:rCtr x="-48194" y="2778"/>
                                    </p:animMotion>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Effect transition="in" filter="barn(inVertical)">
                                      <p:cBhvr>
                                        <p:cTn id="102" dur="500"/>
                                        <p:tgtEl>
                                          <p:spTgt spid="15"/>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20"/>
                                        </p:tgtEl>
                                        <p:attrNameLst>
                                          <p:attrName>style.visibility</p:attrName>
                                        </p:attrNameLst>
                                      </p:cBhvr>
                                      <p:to>
                                        <p:strVal val="visible"/>
                                      </p:to>
                                    </p:set>
                                    <p:animEffect transition="in" filter="barn(inVertical)">
                                      <p:cBhvr>
                                        <p:cTn id="107" dur="500"/>
                                        <p:tgtEl>
                                          <p:spTgt spid="20"/>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21"/>
                                        </p:tgtEl>
                                        <p:attrNameLst>
                                          <p:attrName>style.visibility</p:attrName>
                                        </p:attrNameLst>
                                      </p:cBhvr>
                                      <p:to>
                                        <p:strVal val="visible"/>
                                      </p:to>
                                    </p:set>
                                    <p:animEffect transition="in" filter="barn(inVertical)">
                                      <p:cBhvr>
                                        <p:cTn id="112" dur="500"/>
                                        <p:tgtEl>
                                          <p:spTgt spid="21"/>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barn(inVertical)">
                                      <p:cBhvr>
                                        <p:cTn id="117" dur="500"/>
                                        <p:tgtEl>
                                          <p:spTgt spid="22"/>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23"/>
                                        </p:tgtEl>
                                        <p:attrNameLst>
                                          <p:attrName>style.visibility</p:attrName>
                                        </p:attrNameLst>
                                      </p:cBhvr>
                                      <p:to>
                                        <p:strVal val="visible"/>
                                      </p:to>
                                    </p:set>
                                    <p:animEffect transition="in" filter="barn(inVertical)">
                                      <p:cBhvr>
                                        <p:cTn id="122" dur="500"/>
                                        <p:tgtEl>
                                          <p:spTgt spid="23"/>
                                        </p:tgtEl>
                                      </p:cBhvr>
                                    </p:animEffect>
                                  </p:childTnLst>
                                </p:cTn>
                              </p:par>
                            </p:childTnLst>
                          </p:cTn>
                        </p:par>
                      </p:childTnLst>
                    </p:cTn>
                  </p:par>
                  <p:par>
                    <p:cTn id="123" fill="hold">
                      <p:stCondLst>
                        <p:cond delay="indefinite"/>
                      </p:stCondLst>
                      <p:childTnLst>
                        <p:par>
                          <p:cTn id="124" fill="hold">
                            <p:stCondLst>
                              <p:cond delay="0"/>
                            </p:stCondLst>
                            <p:childTnLst>
                              <p:par>
                                <p:cTn id="125" presetID="42" presetClass="path" presetSubtype="0" accel="50000" decel="50000" fill="hold" grpId="0" nodeType="clickEffect">
                                  <p:stCondLst>
                                    <p:cond delay="0"/>
                                  </p:stCondLst>
                                  <p:childTnLst>
                                    <p:animMotion origin="layout" path="M 3.33333E-6 2.22222E-6 L -0.72292 0.0243 " pathEditMode="relative" rAng="0" ptsTypes="AA">
                                      <p:cBhvr>
                                        <p:cTn id="126" dur="2000" fill="hold"/>
                                        <p:tgtEl>
                                          <p:spTgt spid="24"/>
                                        </p:tgtEl>
                                        <p:attrNameLst>
                                          <p:attrName>ppt_x</p:attrName>
                                          <p:attrName>ppt_y</p:attrName>
                                        </p:attrNameLst>
                                      </p:cBhvr>
                                      <p:rCtr x="-36146" y="120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animBg="1"/>
      <p:bldP spid="25" grpId="0" animBg="1"/>
      <p:bldP spid="26"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5240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i\Desktop\images (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295400"/>
            <a:ext cx="2571750" cy="178117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5671457" y="1981200"/>
            <a:ext cx="1676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00674" y="2079171"/>
            <a:ext cx="1914525"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671457" y="2292803"/>
            <a:ext cx="1502228" cy="5381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800600" y="2231571"/>
            <a:ext cx="2133600" cy="11987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347857" y="1769906"/>
            <a:ext cx="500743" cy="461665"/>
          </a:xfrm>
          <a:prstGeom prst="rect">
            <a:avLst/>
          </a:prstGeom>
          <a:noFill/>
        </p:spPr>
        <p:txBody>
          <a:bodyPr wrap="square" rtlCol="0">
            <a:spAutoFit/>
          </a:bodyPr>
          <a:lstStyle/>
          <a:p>
            <a:r>
              <a:rPr lang="en-US" sz="2400" dirty="0">
                <a:latin typeface="Nikosh" pitchFamily="2" charset="0"/>
                <a:cs typeface="Nikosh" pitchFamily="2" charset="0"/>
              </a:rPr>
              <a:t>B</a:t>
            </a:r>
          </a:p>
        </p:txBody>
      </p:sp>
      <p:sp>
        <p:nvSpPr>
          <p:cNvPr id="22" name="TextBox 21"/>
          <p:cNvSpPr txBox="1"/>
          <p:nvPr/>
        </p:nvSpPr>
        <p:spPr>
          <a:xfrm>
            <a:off x="7391400" y="2231571"/>
            <a:ext cx="729343" cy="461665"/>
          </a:xfrm>
          <a:prstGeom prst="rect">
            <a:avLst/>
          </a:prstGeom>
          <a:noFill/>
        </p:spPr>
        <p:txBody>
          <a:bodyPr wrap="square" rtlCol="0">
            <a:spAutoFit/>
          </a:bodyPr>
          <a:lstStyle/>
          <a:p>
            <a:r>
              <a:rPr lang="en-US" sz="2400" dirty="0" smtClean="0">
                <a:latin typeface="Nikosh" pitchFamily="2" charset="0"/>
                <a:cs typeface="Nikosh" pitchFamily="2" charset="0"/>
              </a:rPr>
              <a:t>J</a:t>
            </a:r>
            <a:endParaRPr lang="en-US" sz="2400" dirty="0">
              <a:latin typeface="Nikosh" pitchFamily="2" charset="0"/>
              <a:cs typeface="Nikosh" pitchFamily="2" charset="0"/>
            </a:endParaRPr>
          </a:p>
        </p:txBody>
      </p:sp>
      <p:sp>
        <p:nvSpPr>
          <p:cNvPr id="23" name="TextBox 22"/>
          <p:cNvSpPr txBox="1"/>
          <p:nvPr/>
        </p:nvSpPr>
        <p:spPr>
          <a:xfrm>
            <a:off x="7315199" y="2715688"/>
            <a:ext cx="914401" cy="461665"/>
          </a:xfrm>
          <a:prstGeom prst="rect">
            <a:avLst/>
          </a:prstGeom>
          <a:noFill/>
        </p:spPr>
        <p:txBody>
          <a:bodyPr wrap="square" rtlCol="0">
            <a:spAutoFit/>
          </a:bodyPr>
          <a:lstStyle/>
          <a:p>
            <a:r>
              <a:rPr lang="en-US" sz="2400" dirty="0" smtClean="0">
                <a:latin typeface="Nikosh" pitchFamily="2" charset="0"/>
                <a:cs typeface="Nikosh" pitchFamily="2" charset="0"/>
              </a:rPr>
              <a:t>G</a:t>
            </a:r>
            <a:endParaRPr lang="en-US" sz="2400" dirty="0">
              <a:latin typeface="Nikosh" pitchFamily="2" charset="0"/>
              <a:cs typeface="Nikosh" pitchFamily="2" charset="0"/>
            </a:endParaRPr>
          </a:p>
        </p:txBody>
      </p:sp>
      <p:sp>
        <p:nvSpPr>
          <p:cNvPr id="24" name="TextBox 23"/>
          <p:cNvSpPr txBox="1"/>
          <p:nvPr/>
        </p:nvSpPr>
        <p:spPr>
          <a:xfrm>
            <a:off x="6934200" y="3276600"/>
            <a:ext cx="1186543" cy="461665"/>
          </a:xfrm>
          <a:prstGeom prst="rect">
            <a:avLst/>
          </a:prstGeom>
          <a:noFill/>
        </p:spPr>
        <p:txBody>
          <a:bodyPr wrap="square" rtlCol="0">
            <a:spAutoFit/>
          </a:bodyPr>
          <a:lstStyle/>
          <a:p>
            <a:r>
              <a:rPr lang="en-US" sz="2400" dirty="0" smtClean="0">
                <a:latin typeface="Nikosh" pitchFamily="2" charset="0"/>
                <a:cs typeface="Nikosh" pitchFamily="2" charset="0"/>
              </a:rPr>
              <a:t>F </a:t>
            </a:r>
            <a:endParaRPr lang="en-US" sz="2400" dirty="0">
              <a:latin typeface="Nikosh" pitchFamily="2" charset="0"/>
              <a:cs typeface="Nikosh" pitchFamily="2" charset="0"/>
            </a:endParaRPr>
          </a:p>
        </p:txBody>
      </p:sp>
      <p:sp>
        <p:nvSpPr>
          <p:cNvPr id="25" name="TextBox 24"/>
          <p:cNvSpPr txBox="1"/>
          <p:nvPr/>
        </p:nvSpPr>
        <p:spPr>
          <a:xfrm>
            <a:off x="2133600" y="457200"/>
            <a:ext cx="4376057" cy="646331"/>
          </a:xfrm>
          <a:prstGeom prst="rect">
            <a:avLst/>
          </a:prstGeom>
          <a:noFill/>
        </p:spPr>
        <p:txBody>
          <a:bodyPr wrap="square" rtlCol="0">
            <a:spAutoFit/>
          </a:bodyPr>
          <a:lstStyle/>
          <a:p>
            <a:pPr algn="ctr"/>
            <a:r>
              <a:rPr lang="bn-IN" sz="3600" b="1" u="sng" dirty="0" smtClean="0">
                <a:latin typeface="Nikosh" pitchFamily="2" charset="0"/>
                <a:cs typeface="Nikosh" pitchFamily="2" charset="0"/>
              </a:rPr>
              <a:t>বাড়ির কাজ </a:t>
            </a:r>
            <a:endParaRPr lang="en-US" sz="3600" b="1" u="sng" dirty="0">
              <a:latin typeface="Nikosh" pitchFamily="2" charset="0"/>
              <a:cs typeface="Nikosh" pitchFamily="2" charset="0"/>
            </a:endParaRPr>
          </a:p>
        </p:txBody>
      </p:sp>
      <p:sp>
        <p:nvSpPr>
          <p:cNvPr id="26" name="TextBox 25"/>
          <p:cNvSpPr txBox="1"/>
          <p:nvPr/>
        </p:nvSpPr>
        <p:spPr>
          <a:xfrm>
            <a:off x="1143000" y="2383971"/>
            <a:ext cx="2819400" cy="830997"/>
          </a:xfrm>
          <a:prstGeom prst="rect">
            <a:avLst/>
          </a:prstGeom>
          <a:noFill/>
        </p:spPr>
        <p:txBody>
          <a:bodyPr wrap="square" rtlCol="0">
            <a:spAutoFit/>
          </a:bodyPr>
          <a:lstStyle/>
          <a:p>
            <a:r>
              <a:rPr lang="bn-IN" sz="2400" dirty="0" smtClean="0">
                <a:latin typeface="Nikosh" pitchFamily="2" charset="0"/>
                <a:cs typeface="Nikosh" pitchFamily="2" charset="0"/>
              </a:rPr>
              <a:t>১। পাশের চিত্র দেখে নিম্নের প্রশ্নগুলোর উত্তর দাও । </a:t>
            </a:r>
            <a:endParaRPr lang="en-US" sz="2400" dirty="0">
              <a:latin typeface="Nikosh" pitchFamily="2" charset="0"/>
              <a:cs typeface="Nikosh" pitchFamily="2" charset="0"/>
            </a:endParaRPr>
          </a:p>
        </p:txBody>
      </p:sp>
      <p:sp>
        <p:nvSpPr>
          <p:cNvPr id="27" name="TextBox 26"/>
          <p:cNvSpPr txBox="1"/>
          <p:nvPr/>
        </p:nvSpPr>
        <p:spPr>
          <a:xfrm>
            <a:off x="1436915" y="3742730"/>
            <a:ext cx="5954485" cy="1938992"/>
          </a:xfrm>
          <a:prstGeom prst="rect">
            <a:avLst/>
          </a:prstGeom>
          <a:noFill/>
        </p:spPr>
        <p:txBody>
          <a:bodyPr wrap="square" rtlCol="0">
            <a:spAutoFit/>
          </a:bodyPr>
          <a:lstStyle/>
          <a:p>
            <a:r>
              <a:rPr lang="bn-IN" sz="2400" dirty="0" smtClean="0">
                <a:latin typeface="Nikosh" pitchFamily="2" charset="0"/>
                <a:cs typeface="Nikosh" pitchFamily="2" charset="0"/>
              </a:rPr>
              <a:t>(ক) স্ক্লেরা কী ?</a:t>
            </a:r>
          </a:p>
          <a:p>
            <a:r>
              <a:rPr lang="bn-IN" sz="2400" dirty="0" smtClean="0">
                <a:latin typeface="Nikosh" pitchFamily="2" charset="0"/>
                <a:cs typeface="Nikosh" pitchFamily="2" charset="0"/>
              </a:rPr>
              <a:t>(খ) চোখের </a:t>
            </a:r>
            <a:r>
              <a:rPr lang="en-US" sz="2400" dirty="0" smtClean="0">
                <a:latin typeface="Nikosh" pitchFamily="2" charset="0"/>
                <a:cs typeface="Nikosh" pitchFamily="2" charset="0"/>
              </a:rPr>
              <a:t>G </a:t>
            </a:r>
            <a:r>
              <a:rPr lang="bn-IN" sz="2400" dirty="0" smtClean="0">
                <a:latin typeface="Nikosh" pitchFamily="2" charset="0"/>
                <a:cs typeface="Nikosh" pitchFamily="2" charset="0"/>
              </a:rPr>
              <a:t>অংশ ক্ষতিগ্রস্ত হলে কী ঘটবে? </a:t>
            </a:r>
          </a:p>
          <a:p>
            <a:r>
              <a:rPr lang="bn-IN" sz="2400" dirty="0" smtClean="0">
                <a:latin typeface="Nikosh" pitchFamily="2" charset="0"/>
                <a:cs typeface="Nikosh" pitchFamily="2" charset="0"/>
              </a:rPr>
              <a:t>(গ)  অংশের কাজ ব্যাখ্যা কর। </a:t>
            </a:r>
          </a:p>
          <a:p>
            <a:r>
              <a:rPr lang="bn-IN" sz="2400" dirty="0" smtClean="0">
                <a:latin typeface="Nikosh" pitchFamily="2" charset="0"/>
                <a:cs typeface="Nikosh" pitchFamily="2" charset="0"/>
              </a:rPr>
              <a:t>(ঘ)  অংশ কীভাবে আমাদের দেখতে সাহায্য করে আলোচনা কর।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16840" y="152399"/>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mages (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186" y="1584960"/>
            <a:ext cx="7078263" cy="4267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30960" y="381000"/>
            <a:ext cx="6324600" cy="1219200"/>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সবাইকে ধন্যবাদ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3048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14600" y="685800"/>
            <a:ext cx="3200400" cy="523220"/>
          </a:xfrm>
          <a:prstGeom prst="rect">
            <a:avLst/>
          </a:prstGeom>
          <a:noFill/>
        </p:spPr>
        <p:txBody>
          <a:bodyPr wrap="square" rtlCol="0">
            <a:prstTxWarp prst="textPlain">
              <a:avLst/>
            </a:prstTxWarp>
            <a:spAutoFit/>
          </a:bodyPr>
          <a:lstStyle/>
          <a:p>
            <a:pPr algn="ctr"/>
            <a:r>
              <a:rPr lang="bn-IN" sz="2800" dirty="0" smtClean="0">
                <a:latin typeface="Nikosh" pitchFamily="2" charset="0"/>
                <a:cs typeface="Nikosh" pitchFamily="2" charset="0"/>
              </a:rPr>
              <a:t>পরিচিতি </a:t>
            </a:r>
            <a:endParaRPr lang="en-US" sz="2800" dirty="0">
              <a:latin typeface="Nikosh" pitchFamily="2" charset="0"/>
              <a:cs typeface="Nikosh" pitchFamily="2" charset="0"/>
            </a:endParaRPr>
          </a:p>
        </p:txBody>
      </p:sp>
      <p:sp>
        <p:nvSpPr>
          <p:cNvPr id="3" name="TextBox 2"/>
          <p:cNvSpPr txBox="1"/>
          <p:nvPr/>
        </p:nvSpPr>
        <p:spPr>
          <a:xfrm>
            <a:off x="1219200" y="2113280"/>
            <a:ext cx="2895600" cy="2677656"/>
          </a:xfrm>
          <a:prstGeom prst="rect">
            <a:avLst/>
          </a:prstGeom>
          <a:noFill/>
        </p:spPr>
        <p:txBody>
          <a:bodyPr wrap="square" rtlCol="0">
            <a:spAutoFit/>
          </a:bodyPr>
          <a:lstStyle/>
          <a:p>
            <a:r>
              <a:rPr lang="bn-IN" sz="2800" dirty="0" smtClean="0">
                <a:latin typeface="Nikosh" pitchFamily="2" charset="0"/>
                <a:cs typeface="Nikosh" pitchFamily="2" charset="0"/>
              </a:rPr>
              <a:t>দেলওয়ারা বেগম </a:t>
            </a:r>
          </a:p>
          <a:p>
            <a:r>
              <a:rPr lang="bn-IN" sz="2800" dirty="0" smtClean="0">
                <a:latin typeface="Nikosh" pitchFamily="2" charset="0"/>
                <a:cs typeface="Nikosh" pitchFamily="2" charset="0"/>
              </a:rPr>
              <a:t>সহকারি শিক্ষক (বি,এসসি) </a:t>
            </a:r>
          </a:p>
          <a:p>
            <a:r>
              <a:rPr lang="bn-IN" sz="2800" dirty="0" smtClean="0">
                <a:latin typeface="Nikosh" pitchFamily="2" charset="0"/>
                <a:cs typeface="Nikosh" pitchFamily="2" charset="0"/>
              </a:rPr>
              <a:t>আলতাদীঘি স্নাতক মাদরাসা,শেরপুর, বগুড়া। </a:t>
            </a:r>
          </a:p>
          <a:p>
            <a:r>
              <a:rPr lang="bn-IN" sz="2800" dirty="0" smtClean="0">
                <a:latin typeface="Nikosh" pitchFamily="2" charset="0"/>
                <a:cs typeface="Nikosh" pitchFamily="2" charset="0"/>
              </a:rPr>
              <a:t> </a:t>
            </a:r>
            <a:endParaRPr lang="en-US" sz="2800" dirty="0">
              <a:latin typeface="Nikosh" pitchFamily="2" charset="0"/>
              <a:cs typeface="Nikosh" pitchFamily="2" charset="0"/>
            </a:endParaRPr>
          </a:p>
        </p:txBody>
      </p:sp>
      <p:sp>
        <p:nvSpPr>
          <p:cNvPr id="5" name="TextBox 4"/>
          <p:cNvSpPr txBox="1"/>
          <p:nvPr/>
        </p:nvSpPr>
        <p:spPr>
          <a:xfrm>
            <a:off x="5029200" y="2133600"/>
            <a:ext cx="3276600" cy="2246769"/>
          </a:xfrm>
          <a:prstGeom prst="rect">
            <a:avLst/>
          </a:prstGeom>
          <a:noFill/>
        </p:spPr>
        <p:txBody>
          <a:bodyPr wrap="square" rtlCol="0">
            <a:spAutoFit/>
          </a:bodyPr>
          <a:lstStyle/>
          <a:p>
            <a:r>
              <a:rPr lang="bn-IN" sz="2800" dirty="0" smtClean="0">
                <a:latin typeface="Nikosh" pitchFamily="2" charset="0"/>
                <a:cs typeface="Nikosh" pitchFamily="2" charset="0"/>
              </a:rPr>
              <a:t>শ্রেণীঃ দাখিল ৬ষ্ঠ</a:t>
            </a:r>
          </a:p>
          <a:p>
            <a:r>
              <a:rPr lang="bn-IN" sz="2800" dirty="0" smtClean="0">
                <a:latin typeface="Nikosh" pitchFamily="2" charset="0"/>
                <a:cs typeface="Nikosh" pitchFamily="2" charset="0"/>
              </a:rPr>
              <a:t>বিষয়ঃ বিজ্ঞান </a:t>
            </a:r>
          </a:p>
          <a:p>
            <a:r>
              <a:rPr lang="bn-IN" sz="2800" dirty="0" smtClean="0">
                <a:latin typeface="Nikosh" pitchFamily="2" charset="0"/>
                <a:cs typeface="Nikosh" pitchFamily="2" charset="0"/>
              </a:rPr>
              <a:t>অধ্যায়ঃ ষষ্ঠ </a:t>
            </a:r>
          </a:p>
          <a:p>
            <a:r>
              <a:rPr lang="bn-IN" sz="2800" dirty="0" smtClean="0">
                <a:latin typeface="Nikosh" pitchFamily="2" charset="0"/>
                <a:cs typeface="Nikosh" pitchFamily="2" charset="0"/>
              </a:rPr>
              <a:t>সময়ঃ ৪৫মিনিট </a:t>
            </a:r>
          </a:p>
          <a:p>
            <a:r>
              <a:rPr lang="bn-IN" sz="2800" dirty="0" smtClean="0">
                <a:latin typeface="Nikosh" pitchFamily="2" charset="0"/>
                <a:cs typeface="Nikosh" pitchFamily="2" charset="0"/>
              </a:rPr>
              <a:t>তারিখঃ  ৮/১২/২০১৯ইং </a:t>
            </a:r>
            <a:endParaRPr lang="en-US" sz="2800" dirty="0">
              <a:latin typeface="Nikosh" pitchFamily="2" charset="0"/>
              <a:cs typeface="Nikosh" pitchFamily="2" charset="0"/>
            </a:endParaRPr>
          </a:p>
        </p:txBody>
      </p:sp>
      <p:cxnSp>
        <p:nvCxnSpPr>
          <p:cNvPr id="7" name="Straight Arrow Connector 6"/>
          <p:cNvCxnSpPr/>
          <p:nvPr/>
        </p:nvCxnSpPr>
        <p:spPr>
          <a:xfrm>
            <a:off x="4362450" y="1911226"/>
            <a:ext cx="57150" cy="271550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5240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912" y="1168400"/>
            <a:ext cx="3993776" cy="2286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images (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175589"/>
            <a:ext cx="3821735" cy="221531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images (1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912" y="3581400"/>
            <a:ext cx="3810000" cy="210685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60320" y="457200"/>
            <a:ext cx="3886200" cy="523220"/>
          </a:xfrm>
          <a:prstGeom prst="rect">
            <a:avLst/>
          </a:prstGeom>
          <a:noFill/>
        </p:spPr>
        <p:txBody>
          <a:bodyPr wrap="square" rtlCol="0">
            <a:prstTxWarp prst="textPlain">
              <a:avLst/>
            </a:prstTxWarp>
            <a:spAutoFit/>
          </a:bodyPr>
          <a:lstStyle/>
          <a:p>
            <a:r>
              <a:rPr lang="bn-IN" sz="2800" smtClean="0">
                <a:latin typeface="Nikosh" pitchFamily="2" charset="0"/>
                <a:cs typeface="Nikosh" pitchFamily="2" charset="0"/>
              </a:rPr>
              <a:t>চিত্রে </a:t>
            </a:r>
            <a:r>
              <a:rPr lang="bn-IN" sz="2800" dirty="0" smtClean="0">
                <a:latin typeface="Nikosh" pitchFamily="2" charset="0"/>
                <a:cs typeface="Nikosh" pitchFamily="2" charset="0"/>
              </a:rPr>
              <a:t>আমরা কি দেখতে পাচ্ছি? </a:t>
            </a:r>
            <a:endParaRPr lang="en-US" sz="2800" dirty="0">
              <a:latin typeface="Nikosh" pitchFamily="2" charset="0"/>
              <a:cs typeface="Nikosh" pitchFamily="2" charset="0"/>
            </a:endParaRPr>
          </a:p>
        </p:txBody>
      </p:sp>
      <p:sp>
        <p:nvSpPr>
          <p:cNvPr id="3" name="TextBox 2"/>
          <p:cNvSpPr txBox="1"/>
          <p:nvPr/>
        </p:nvSpPr>
        <p:spPr>
          <a:xfrm>
            <a:off x="5341620" y="4269432"/>
            <a:ext cx="2209800" cy="461665"/>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চোখ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5240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219200" y="1249680"/>
            <a:ext cx="6172200" cy="1219200"/>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আজকের পাঠ </a:t>
            </a:r>
            <a:endParaRPr lang="en-US" sz="2400" dirty="0">
              <a:latin typeface="Nikosh" pitchFamily="2" charset="0"/>
              <a:cs typeface="Nikosh" pitchFamily="2" charset="0"/>
            </a:endParaRPr>
          </a:p>
        </p:txBody>
      </p:sp>
      <p:sp>
        <p:nvSpPr>
          <p:cNvPr id="3" name="TextBox 2"/>
          <p:cNvSpPr txBox="1"/>
          <p:nvPr/>
        </p:nvSpPr>
        <p:spPr>
          <a:xfrm>
            <a:off x="1905000" y="3657600"/>
            <a:ext cx="4800600" cy="1066800"/>
          </a:xfrm>
          <a:prstGeom prst="rect">
            <a:avLst/>
          </a:prstGeom>
          <a:noFill/>
        </p:spPr>
        <p:txBody>
          <a:bodyPr wrap="square" rtlCol="0">
            <a:prstTxWarp prst="textPlain">
              <a:avLst/>
            </a:prstTxWarp>
            <a:spAutoFit/>
          </a:bodyPr>
          <a:lstStyle/>
          <a:p>
            <a:pPr algn="ctr"/>
            <a:r>
              <a:rPr lang="bn-IN" dirty="0" smtClean="0">
                <a:latin typeface="Nikosh" pitchFamily="2" charset="0"/>
                <a:cs typeface="Nikosh" pitchFamily="2" charset="0"/>
              </a:rPr>
              <a:t>চোখ </a:t>
            </a:r>
            <a:endParaRPr lang="en-US"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51460" y="190497"/>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endParaRPr lang="en-US" dirty="0"/>
          </a:p>
        </p:txBody>
      </p:sp>
      <p:sp>
        <p:nvSpPr>
          <p:cNvPr id="2" name="TextBox 1"/>
          <p:cNvSpPr txBox="1"/>
          <p:nvPr/>
        </p:nvSpPr>
        <p:spPr>
          <a:xfrm>
            <a:off x="1219200" y="1295400"/>
            <a:ext cx="4572000" cy="584775"/>
          </a:xfrm>
          <a:prstGeom prst="rect">
            <a:avLst/>
          </a:prstGeom>
          <a:noFill/>
        </p:spPr>
        <p:txBody>
          <a:bodyPr wrap="square" rtlCol="0">
            <a:spAutoFit/>
          </a:bodyPr>
          <a:lstStyle/>
          <a:p>
            <a:r>
              <a:rPr lang="bn-IN" sz="3200" dirty="0" smtClean="0">
                <a:latin typeface="Nikosh" pitchFamily="2" charset="0"/>
                <a:cs typeface="Nikosh" pitchFamily="2" charset="0"/>
              </a:rPr>
              <a:t>পাঠ শেষে শিক্ষার্থীরা...............</a:t>
            </a:r>
            <a:endParaRPr lang="en-US" sz="3200" dirty="0">
              <a:latin typeface="Nikosh" pitchFamily="2" charset="0"/>
              <a:cs typeface="Nikosh" pitchFamily="2" charset="0"/>
            </a:endParaRPr>
          </a:p>
        </p:txBody>
      </p:sp>
      <p:sp>
        <p:nvSpPr>
          <p:cNvPr id="3" name="TextBox 2"/>
          <p:cNvSpPr txBox="1"/>
          <p:nvPr/>
        </p:nvSpPr>
        <p:spPr>
          <a:xfrm>
            <a:off x="2362200" y="2662535"/>
            <a:ext cx="5029200" cy="461665"/>
          </a:xfrm>
          <a:prstGeom prst="rect">
            <a:avLst/>
          </a:prstGeom>
          <a:noFill/>
        </p:spPr>
        <p:txBody>
          <a:bodyPr wrap="square" rtlCol="0">
            <a:spAutoFit/>
          </a:bodyPr>
          <a:lstStyle/>
          <a:p>
            <a:pPr marL="342900" indent="-342900">
              <a:buFont typeface="Wingdings" pitchFamily="2" charset="2"/>
              <a:buChar char="Ø"/>
            </a:pPr>
            <a:r>
              <a:rPr lang="bn-IN" sz="2400" dirty="0" smtClean="0">
                <a:latin typeface="Nikosh" pitchFamily="2" charset="0"/>
                <a:cs typeface="Nikosh" pitchFamily="2" charset="0"/>
              </a:rPr>
              <a:t>চোখের বিভিন্ন অংশ সমহূ চিহ্নিত করতে পারবে;  </a:t>
            </a:r>
            <a:endParaRPr lang="en-US" sz="2400" dirty="0">
              <a:latin typeface="Nikosh" pitchFamily="2" charset="0"/>
              <a:cs typeface="Nikosh" pitchFamily="2" charset="0"/>
            </a:endParaRPr>
          </a:p>
        </p:txBody>
      </p:sp>
      <p:sp>
        <p:nvSpPr>
          <p:cNvPr id="5" name="TextBox 4"/>
          <p:cNvSpPr txBox="1"/>
          <p:nvPr/>
        </p:nvSpPr>
        <p:spPr>
          <a:xfrm>
            <a:off x="2362200" y="3198164"/>
            <a:ext cx="5334000" cy="461665"/>
          </a:xfrm>
          <a:prstGeom prst="rect">
            <a:avLst/>
          </a:prstGeom>
          <a:noFill/>
        </p:spPr>
        <p:txBody>
          <a:bodyPr wrap="square" rtlCol="0">
            <a:spAutoFit/>
          </a:bodyPr>
          <a:lstStyle/>
          <a:p>
            <a:pPr marL="342900" indent="-342900">
              <a:buFont typeface="Wingdings" pitchFamily="2" charset="2"/>
              <a:buChar char="Ø"/>
            </a:pPr>
            <a:r>
              <a:rPr lang="bn-IN" sz="2400" dirty="0" smtClean="0">
                <a:latin typeface="Nikosh" pitchFamily="2" charset="0"/>
                <a:cs typeface="Nikosh" pitchFamily="2" charset="0"/>
              </a:rPr>
              <a:t>চোখের বিভিন্ন অংশের </a:t>
            </a:r>
            <a:r>
              <a:rPr lang="bn-IN" sz="2400" dirty="0" smtClean="0">
                <a:latin typeface="Nikosh" pitchFamily="2" charset="0"/>
                <a:cs typeface="Nikosh" pitchFamily="2" charset="0"/>
              </a:rPr>
              <a:t>বর্ণনা করতে  পারবে; </a:t>
            </a:r>
            <a:endParaRPr lang="en-US" sz="2400" dirty="0">
              <a:latin typeface="Nikosh" pitchFamily="2" charset="0"/>
              <a:cs typeface="Nikosh" pitchFamily="2" charset="0"/>
            </a:endParaRPr>
          </a:p>
        </p:txBody>
      </p:sp>
      <p:sp>
        <p:nvSpPr>
          <p:cNvPr id="7" name="TextBox 6"/>
          <p:cNvSpPr txBox="1"/>
          <p:nvPr/>
        </p:nvSpPr>
        <p:spPr>
          <a:xfrm>
            <a:off x="2362200" y="2124670"/>
            <a:ext cx="3733800" cy="461665"/>
          </a:xfrm>
          <a:prstGeom prst="rect">
            <a:avLst/>
          </a:prstGeom>
          <a:noFill/>
        </p:spPr>
        <p:txBody>
          <a:bodyPr wrap="square" rtlCol="0">
            <a:spAutoFit/>
          </a:bodyPr>
          <a:lstStyle/>
          <a:p>
            <a:pPr marL="342900" indent="-342900">
              <a:buFont typeface="Wingdings" pitchFamily="2" charset="2"/>
              <a:buChar char="Ø"/>
            </a:pPr>
            <a:r>
              <a:rPr lang="bn-IN" sz="2400" dirty="0" smtClean="0">
                <a:latin typeface="Nikosh" pitchFamily="2" charset="0"/>
                <a:cs typeface="Nikosh" pitchFamily="2" charset="0"/>
              </a:rPr>
              <a:t>চোখ কী তা বলতে পারবে;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15900" y="85437"/>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mages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4401"/>
            <a:ext cx="17526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images (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990600"/>
            <a:ext cx="2275100" cy="16764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images (10).jpg"/>
          <p:cNvPicPr>
            <a:picLocks noChangeAspect="1" noChangeArrowheads="1"/>
          </p:cNvPicPr>
          <p:nvPr/>
        </p:nvPicPr>
        <p:blipFill rotWithShape="1">
          <a:blip r:embed="rId4">
            <a:extLst>
              <a:ext uri="{28A0092B-C50C-407E-A947-70E740481C1C}">
                <a14:useLocalDpi xmlns:a14="http://schemas.microsoft.com/office/drawing/2010/main" val="0"/>
              </a:ext>
            </a:extLst>
          </a:blip>
          <a:srcRect l="16526" t="7647" r="15389"/>
          <a:stretch/>
        </p:blipFill>
        <p:spPr bwMode="auto">
          <a:xfrm>
            <a:off x="5867400" y="1104900"/>
            <a:ext cx="1899662" cy="14478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638300" y="152400"/>
            <a:ext cx="5257800"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চিত্রগুলো লক্ষ্য কর </a:t>
            </a:r>
            <a:endParaRPr lang="en-US" sz="3600" u="sng" dirty="0">
              <a:latin typeface="Nikosh" pitchFamily="2" charset="0"/>
              <a:cs typeface="Nikosh" pitchFamily="2" charset="0"/>
            </a:endParaRPr>
          </a:p>
        </p:txBody>
      </p:sp>
      <p:sp>
        <p:nvSpPr>
          <p:cNvPr id="3" name="TextBox 2"/>
          <p:cNvSpPr txBox="1"/>
          <p:nvPr/>
        </p:nvSpPr>
        <p:spPr>
          <a:xfrm>
            <a:off x="990600" y="2819400"/>
            <a:ext cx="19812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চোখের পাতা </a:t>
            </a:r>
            <a:endParaRPr lang="en-US" sz="2400" dirty="0">
              <a:latin typeface="Nikosh" pitchFamily="2" charset="0"/>
              <a:cs typeface="Nikosh" pitchFamily="2" charset="0"/>
            </a:endParaRPr>
          </a:p>
        </p:txBody>
      </p:sp>
      <p:sp>
        <p:nvSpPr>
          <p:cNvPr id="5" name="TextBox 4"/>
          <p:cNvSpPr txBox="1"/>
          <p:nvPr/>
        </p:nvSpPr>
        <p:spPr>
          <a:xfrm>
            <a:off x="3276600" y="2819400"/>
            <a:ext cx="20574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কনজাংকটিভ </a:t>
            </a:r>
            <a:endParaRPr lang="en-US" sz="2400" dirty="0">
              <a:latin typeface="Nikosh" pitchFamily="2" charset="0"/>
              <a:cs typeface="Nikosh" pitchFamily="2" charset="0"/>
            </a:endParaRPr>
          </a:p>
        </p:txBody>
      </p:sp>
      <p:sp>
        <p:nvSpPr>
          <p:cNvPr id="6" name="TextBox 5"/>
          <p:cNvSpPr txBox="1"/>
          <p:nvPr/>
        </p:nvSpPr>
        <p:spPr>
          <a:xfrm>
            <a:off x="5867400" y="2819400"/>
            <a:ext cx="21336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অক্ষিগোলক </a:t>
            </a:r>
            <a:endParaRPr lang="en-US" sz="2400" dirty="0">
              <a:latin typeface="Nikosh" pitchFamily="2" charset="0"/>
              <a:cs typeface="Nikosh" pitchFamily="2" charset="0"/>
            </a:endParaRPr>
          </a:p>
        </p:txBody>
      </p:sp>
      <p:cxnSp>
        <p:nvCxnSpPr>
          <p:cNvPr id="8" name="Straight Arrow Connector 7"/>
          <p:cNvCxnSpPr/>
          <p:nvPr/>
        </p:nvCxnSpPr>
        <p:spPr>
          <a:xfrm flipH="1">
            <a:off x="5887720" y="3094444"/>
            <a:ext cx="533400" cy="75976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848981" y="3170366"/>
            <a:ext cx="38100" cy="79426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426315" y="3170366"/>
            <a:ext cx="375662" cy="76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185940" y="3733800"/>
            <a:ext cx="11430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স্ক্লেরা </a:t>
            </a:r>
            <a:endParaRPr lang="en-US" sz="2400" dirty="0">
              <a:latin typeface="Nikosh" pitchFamily="2" charset="0"/>
              <a:cs typeface="Nikosh" pitchFamily="2" charset="0"/>
            </a:endParaRPr>
          </a:p>
        </p:txBody>
      </p:sp>
      <p:sp>
        <p:nvSpPr>
          <p:cNvPr id="14" name="TextBox 13"/>
          <p:cNvSpPr txBox="1"/>
          <p:nvPr/>
        </p:nvSpPr>
        <p:spPr>
          <a:xfrm>
            <a:off x="6305550" y="3893064"/>
            <a:ext cx="12573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কোরয়েড</a:t>
            </a:r>
            <a:r>
              <a:rPr lang="bn-IN" dirty="0" smtClean="0"/>
              <a:t> </a:t>
            </a:r>
            <a:endParaRPr lang="en-US" dirty="0"/>
          </a:p>
        </p:txBody>
      </p:sp>
      <p:sp>
        <p:nvSpPr>
          <p:cNvPr id="16" name="TextBox 15"/>
          <p:cNvSpPr txBox="1"/>
          <p:nvPr/>
        </p:nvSpPr>
        <p:spPr>
          <a:xfrm>
            <a:off x="7494141" y="3832552"/>
            <a:ext cx="9144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রেটিনা</a:t>
            </a:r>
            <a:r>
              <a:rPr lang="bn-IN" dirty="0" smtClean="0"/>
              <a:t> </a:t>
            </a:r>
            <a:endParaRPr lang="en-US" dirty="0"/>
          </a:p>
        </p:txBody>
      </p:sp>
      <p:sp>
        <p:nvSpPr>
          <p:cNvPr id="19" name="TextBox 18"/>
          <p:cNvSpPr txBox="1"/>
          <p:nvPr/>
        </p:nvSpPr>
        <p:spPr>
          <a:xfrm>
            <a:off x="1066800" y="3964632"/>
            <a:ext cx="3962400" cy="830997"/>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চোখের পাতা বন্ধ করে চোখকে ধুলিবালি থেকে রক্ষা করা যায়। </a:t>
            </a:r>
            <a:endParaRPr lang="en-US" sz="2400" dirty="0">
              <a:latin typeface="Nikosh" pitchFamily="2" charset="0"/>
              <a:cs typeface="Nikosh" pitchFamily="2" charset="0"/>
            </a:endParaRPr>
          </a:p>
        </p:txBody>
      </p:sp>
      <p:sp>
        <p:nvSpPr>
          <p:cNvPr id="20" name="TextBox 19"/>
          <p:cNvSpPr txBox="1"/>
          <p:nvPr/>
        </p:nvSpPr>
        <p:spPr>
          <a:xfrm>
            <a:off x="1104900" y="5181600"/>
            <a:ext cx="6781800" cy="830997"/>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চোখের পাতা খুললেই চোখের যে অংশ আমরা দেখতে পাই, সে অংশ টুকু পাতলা পর্দা দ্বারা ঢাকা থাকে তার নামই কনজাংটিভ।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barn(inVertical)">
                                      <p:cBhvr>
                                        <p:cTn id="14" dur="5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barn(inVertical)">
                                      <p:cBhvr>
                                        <p:cTn id="19" dur="500"/>
                                        <p:tgtEl>
                                          <p:spTgt spid="102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barn(inVertical)">
                                      <p:cBhvr>
                                        <p:cTn id="24" dur="500"/>
                                        <p:tgtEl>
                                          <p:spTgt spid="102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arn(inVertical)">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inVertical)">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barn(inVertical)">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barn(inVertical)">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barn(inVertical)">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barn(inVertical)">
                                      <p:cBhvr>
                                        <p:cTn id="59" dur="500"/>
                                        <p:tgtEl>
                                          <p:spTgt spid="14"/>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barn(inVertical)">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barn(inVertical)">
                                      <p:cBhvr>
                                        <p:cTn id="69" dur="5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barn(inVertical)">
                                      <p:cBhvr>
                                        <p:cTn id="74" dur="500"/>
                                        <p:tgtEl>
                                          <p:spTgt spid="19"/>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barn(inVertical)">
                                      <p:cBhvr>
                                        <p:cTn id="7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13" grpId="0"/>
      <p:bldP spid="14" grpId="0"/>
      <p:bldP spid="16"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5240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828800" y="393412"/>
            <a:ext cx="5181600" cy="584775"/>
          </a:xfrm>
          <a:prstGeom prst="rect">
            <a:avLst/>
          </a:prstGeom>
          <a:noFill/>
        </p:spPr>
        <p:txBody>
          <a:bodyPr wrap="square" rtlCol="0">
            <a:prstTxWarp prst="textPlain">
              <a:avLst/>
            </a:prstTxWarp>
            <a:spAutoFit/>
          </a:bodyPr>
          <a:lstStyle/>
          <a:p>
            <a:pPr algn="ctr"/>
            <a:r>
              <a:rPr lang="bn-IN" sz="3200" dirty="0" smtClean="0">
                <a:latin typeface="Nikosh" pitchFamily="2" charset="0"/>
                <a:cs typeface="Nikosh" pitchFamily="2" charset="0"/>
              </a:rPr>
              <a:t>একক কাজ </a:t>
            </a:r>
            <a:endParaRPr lang="en-US" sz="3200" dirty="0">
              <a:latin typeface="Nikosh" pitchFamily="2" charset="0"/>
              <a:cs typeface="Nikosh" pitchFamily="2" charset="0"/>
            </a:endParaRPr>
          </a:p>
        </p:txBody>
      </p:sp>
      <p:pic>
        <p:nvPicPr>
          <p:cNvPr id="2050" name="Picture 2" descr="D:\Image\images (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1071880"/>
            <a:ext cx="4648200" cy="309316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905000" y="4648200"/>
            <a:ext cx="5943600" cy="1384995"/>
          </a:xfrm>
          <a:prstGeom prst="rect">
            <a:avLst/>
          </a:prstGeom>
          <a:noFill/>
        </p:spPr>
        <p:txBody>
          <a:bodyPr wrap="square" rtlCol="0">
            <a:spAutoFit/>
          </a:bodyPr>
          <a:lstStyle/>
          <a:p>
            <a:pPr marL="285750" indent="-285750">
              <a:buFont typeface="Wingdings" pitchFamily="2" charset="2"/>
              <a:buChar char="q"/>
            </a:pPr>
            <a:r>
              <a:rPr lang="bn-IN" sz="2800" dirty="0" smtClean="0">
                <a:latin typeface="Nikosh" pitchFamily="2" charset="0"/>
                <a:cs typeface="Nikosh" pitchFamily="2" charset="0"/>
              </a:rPr>
              <a:t>চোখ কী? চোখের পাতা বন্ধ করলে আমরা কী কী  সুবিধা পাই তা তোমার নিজের ভাষায় লেখ। </a:t>
            </a:r>
          </a:p>
          <a:p>
            <a:r>
              <a:rPr lang="bn-IN" sz="2800" dirty="0" smtClean="0">
                <a:latin typeface="Nikosh" pitchFamily="2" charset="0"/>
                <a:cs typeface="Nikosh" pitchFamily="2" charset="0"/>
              </a:rPr>
              <a:t>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8600" y="20828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i\Downloads\80603446_562195761234799_4770655801868025856_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1906">
            <a:off x="2573896" y="1732805"/>
            <a:ext cx="2895600" cy="2410902"/>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p:cNvCxnSpPr/>
          <p:nvPr/>
        </p:nvCxnSpPr>
        <p:spPr>
          <a:xfrm>
            <a:off x="5562600" y="1510777"/>
            <a:ext cx="52410" cy="3200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000500" y="1838960"/>
            <a:ext cx="15621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88805" y="1597967"/>
            <a:ext cx="1547789" cy="461665"/>
          </a:xfrm>
          <a:prstGeom prst="rect">
            <a:avLst/>
          </a:prstGeom>
          <a:noFill/>
        </p:spPr>
        <p:txBody>
          <a:bodyPr wrap="square" rtlCol="0">
            <a:spAutoFit/>
          </a:bodyPr>
          <a:lstStyle/>
          <a:p>
            <a:r>
              <a:rPr lang="bn-IN" sz="2400" dirty="0" smtClean="0">
                <a:latin typeface="Nikosh" pitchFamily="2" charset="0"/>
                <a:cs typeface="Nikosh" pitchFamily="2" charset="0"/>
              </a:rPr>
              <a:t> স্ক্লেরা </a:t>
            </a:r>
            <a:endParaRPr lang="en-US" sz="2400" dirty="0">
              <a:latin typeface="Nikosh" pitchFamily="2" charset="0"/>
              <a:cs typeface="Nikosh" pitchFamily="2" charset="0"/>
            </a:endParaRPr>
          </a:p>
        </p:txBody>
      </p:sp>
      <p:cxnSp>
        <p:nvCxnSpPr>
          <p:cNvPr id="10" name="Straight Arrow Connector 9"/>
          <p:cNvCxnSpPr/>
          <p:nvPr/>
        </p:nvCxnSpPr>
        <p:spPr>
          <a:xfrm>
            <a:off x="3124200" y="2438400"/>
            <a:ext cx="2438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540616" y="2207567"/>
            <a:ext cx="1371600" cy="461665"/>
          </a:xfrm>
          <a:prstGeom prst="rect">
            <a:avLst/>
          </a:prstGeom>
          <a:noFill/>
        </p:spPr>
        <p:txBody>
          <a:bodyPr wrap="square" rtlCol="0">
            <a:spAutoFit/>
          </a:bodyPr>
          <a:lstStyle/>
          <a:p>
            <a:r>
              <a:rPr lang="bn-IN" sz="2400" dirty="0" smtClean="0">
                <a:latin typeface="Nikosh" pitchFamily="2" charset="0"/>
                <a:cs typeface="Nikosh" pitchFamily="2" charset="0"/>
              </a:rPr>
              <a:t>  আইরিস</a:t>
            </a:r>
            <a:r>
              <a:rPr lang="bn-IN" dirty="0" smtClean="0"/>
              <a:t> </a:t>
            </a:r>
            <a:endParaRPr lang="en-US" dirty="0"/>
          </a:p>
        </p:txBody>
      </p:sp>
      <p:cxnSp>
        <p:nvCxnSpPr>
          <p:cNvPr id="14" name="Straight Arrow Connector 13"/>
          <p:cNvCxnSpPr/>
          <p:nvPr/>
        </p:nvCxnSpPr>
        <p:spPr>
          <a:xfrm>
            <a:off x="3259696" y="3048000"/>
            <a:ext cx="228092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615010" y="2880144"/>
            <a:ext cx="1371600" cy="461665"/>
          </a:xfrm>
          <a:prstGeom prst="rect">
            <a:avLst/>
          </a:prstGeom>
          <a:noFill/>
        </p:spPr>
        <p:txBody>
          <a:bodyPr wrap="square" rtlCol="0">
            <a:spAutoFit/>
          </a:bodyPr>
          <a:lstStyle/>
          <a:p>
            <a:r>
              <a:rPr lang="bn-IN" sz="2400" dirty="0" smtClean="0">
                <a:latin typeface="Nikosh" pitchFamily="2" charset="0"/>
                <a:cs typeface="Nikosh" pitchFamily="2" charset="0"/>
              </a:rPr>
              <a:t> লেন্স</a:t>
            </a:r>
            <a:r>
              <a:rPr lang="bn-IN" dirty="0" smtClean="0"/>
              <a:t> </a:t>
            </a:r>
            <a:endParaRPr lang="en-US" dirty="0"/>
          </a:p>
        </p:txBody>
      </p:sp>
      <p:grpSp>
        <p:nvGrpSpPr>
          <p:cNvPr id="5" name="Group 4"/>
          <p:cNvGrpSpPr/>
          <p:nvPr/>
        </p:nvGrpSpPr>
        <p:grpSpPr>
          <a:xfrm>
            <a:off x="2971800" y="2794396"/>
            <a:ext cx="2632245" cy="1244204"/>
            <a:chOff x="2971800" y="2794396"/>
            <a:chExt cx="2632245" cy="1244204"/>
          </a:xfrm>
        </p:grpSpPr>
        <p:cxnSp>
          <p:nvCxnSpPr>
            <p:cNvPr id="20" name="Straight Arrow Connector 19"/>
            <p:cNvCxnSpPr/>
            <p:nvPr/>
          </p:nvCxnSpPr>
          <p:spPr>
            <a:xfrm>
              <a:off x="3048000" y="4038600"/>
              <a:ext cx="255604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971800" y="2794396"/>
              <a:ext cx="76200" cy="12442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5676900" y="3861414"/>
            <a:ext cx="1752600" cy="461665"/>
          </a:xfrm>
          <a:prstGeom prst="rect">
            <a:avLst/>
          </a:prstGeom>
          <a:noFill/>
        </p:spPr>
        <p:txBody>
          <a:bodyPr wrap="square" rtlCol="0">
            <a:spAutoFit/>
          </a:bodyPr>
          <a:lstStyle/>
          <a:p>
            <a:r>
              <a:rPr lang="bn-IN" sz="2400" dirty="0" smtClean="0">
                <a:latin typeface="Nikosh" pitchFamily="2" charset="0"/>
                <a:cs typeface="Nikosh" pitchFamily="2" charset="0"/>
              </a:rPr>
              <a:t>পিউপিল </a:t>
            </a:r>
            <a:endParaRPr lang="en-US" sz="2400" dirty="0">
              <a:latin typeface="Nikosh" pitchFamily="2" charset="0"/>
              <a:cs typeface="Nikosh" pitchFamily="2" charset="0"/>
            </a:endParaRPr>
          </a:p>
        </p:txBody>
      </p:sp>
      <p:grpSp>
        <p:nvGrpSpPr>
          <p:cNvPr id="2" name="Group 1"/>
          <p:cNvGrpSpPr/>
          <p:nvPr/>
        </p:nvGrpSpPr>
        <p:grpSpPr>
          <a:xfrm>
            <a:off x="2773680" y="2840115"/>
            <a:ext cx="2865925" cy="1528683"/>
            <a:chOff x="2773680" y="2840115"/>
            <a:chExt cx="2865925" cy="1528683"/>
          </a:xfrm>
        </p:grpSpPr>
        <p:cxnSp>
          <p:nvCxnSpPr>
            <p:cNvPr id="1024" name="Straight Arrow Connector 1023"/>
            <p:cNvCxnSpPr/>
            <p:nvPr/>
          </p:nvCxnSpPr>
          <p:spPr>
            <a:xfrm>
              <a:off x="2854960" y="4368798"/>
              <a:ext cx="278464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3" name="Straight Connector 1032"/>
            <p:cNvCxnSpPr/>
            <p:nvPr/>
          </p:nvCxnSpPr>
          <p:spPr>
            <a:xfrm>
              <a:off x="2773680" y="2840115"/>
              <a:ext cx="81280" cy="15286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9" name="TextBox 1038"/>
          <p:cNvSpPr txBox="1"/>
          <p:nvPr/>
        </p:nvSpPr>
        <p:spPr>
          <a:xfrm>
            <a:off x="5686656" y="4137965"/>
            <a:ext cx="1352086" cy="461665"/>
          </a:xfrm>
          <a:prstGeom prst="rect">
            <a:avLst/>
          </a:prstGeom>
          <a:noFill/>
        </p:spPr>
        <p:txBody>
          <a:bodyPr wrap="square" rtlCol="0">
            <a:spAutoFit/>
          </a:bodyPr>
          <a:lstStyle/>
          <a:p>
            <a:r>
              <a:rPr lang="bn-IN" sz="2400" dirty="0" smtClean="0">
                <a:latin typeface="Nikosh" pitchFamily="2" charset="0"/>
                <a:cs typeface="Nikosh" pitchFamily="2" charset="0"/>
              </a:rPr>
              <a:t>কর্নিয়া </a:t>
            </a:r>
            <a:endParaRPr lang="en-US" sz="2400" dirty="0">
              <a:latin typeface="Nikosh" pitchFamily="2" charset="0"/>
              <a:cs typeface="Nikosh" pitchFamily="2" charset="0"/>
            </a:endParaRPr>
          </a:p>
        </p:txBody>
      </p:sp>
      <p:cxnSp>
        <p:nvCxnSpPr>
          <p:cNvPr id="1041" name="Straight Arrow Connector 1040"/>
          <p:cNvCxnSpPr/>
          <p:nvPr/>
        </p:nvCxnSpPr>
        <p:spPr>
          <a:xfrm>
            <a:off x="4953000" y="3416498"/>
            <a:ext cx="686605" cy="302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4" name="TextBox 1043"/>
          <p:cNvSpPr txBox="1"/>
          <p:nvPr/>
        </p:nvSpPr>
        <p:spPr>
          <a:xfrm>
            <a:off x="5644685" y="3262114"/>
            <a:ext cx="1491909" cy="461665"/>
          </a:xfrm>
          <a:prstGeom prst="rect">
            <a:avLst/>
          </a:prstGeom>
          <a:noFill/>
        </p:spPr>
        <p:txBody>
          <a:bodyPr wrap="square" rtlCol="0">
            <a:spAutoFit/>
          </a:bodyPr>
          <a:lstStyle/>
          <a:p>
            <a:r>
              <a:rPr lang="bn-IN" sz="2400" dirty="0" smtClean="0">
                <a:latin typeface="Nikosh" pitchFamily="2" charset="0"/>
                <a:cs typeface="Nikosh" pitchFamily="2" charset="0"/>
              </a:rPr>
              <a:t> অপটিক স্নায় </a:t>
            </a:r>
            <a:endParaRPr lang="en-US" sz="2400" dirty="0">
              <a:latin typeface="Nikosh" pitchFamily="2" charset="0"/>
              <a:cs typeface="Nikosh" pitchFamily="2" charset="0"/>
            </a:endParaRPr>
          </a:p>
        </p:txBody>
      </p:sp>
      <p:cxnSp>
        <p:nvCxnSpPr>
          <p:cNvPr id="1046" name="Straight Arrow Connector 1045"/>
          <p:cNvCxnSpPr/>
          <p:nvPr/>
        </p:nvCxnSpPr>
        <p:spPr>
          <a:xfrm>
            <a:off x="4079187" y="2683857"/>
            <a:ext cx="15409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50" name="TextBox 1049"/>
          <p:cNvSpPr txBox="1"/>
          <p:nvPr/>
        </p:nvSpPr>
        <p:spPr>
          <a:xfrm>
            <a:off x="5579451" y="2504223"/>
            <a:ext cx="1195410" cy="461665"/>
          </a:xfrm>
          <a:prstGeom prst="rect">
            <a:avLst/>
          </a:prstGeom>
          <a:noFill/>
        </p:spPr>
        <p:txBody>
          <a:bodyPr wrap="square" rtlCol="0">
            <a:spAutoFit/>
          </a:bodyPr>
          <a:lstStyle/>
          <a:p>
            <a:r>
              <a:rPr lang="bn-IN" sz="2400" dirty="0" smtClean="0">
                <a:latin typeface="Nikosh" pitchFamily="2" charset="0"/>
                <a:cs typeface="Nikosh" pitchFamily="2" charset="0"/>
              </a:rPr>
              <a:t> রেটিনা</a:t>
            </a:r>
            <a:r>
              <a:rPr lang="bn-IN" dirty="0" smtClean="0"/>
              <a:t> </a:t>
            </a:r>
            <a:endParaRPr lang="en-US" dirty="0"/>
          </a:p>
        </p:txBody>
      </p:sp>
      <p:sp>
        <p:nvSpPr>
          <p:cNvPr id="1051" name="TextBox 1050"/>
          <p:cNvSpPr txBox="1"/>
          <p:nvPr/>
        </p:nvSpPr>
        <p:spPr>
          <a:xfrm>
            <a:off x="2405380" y="438834"/>
            <a:ext cx="3876039" cy="646331"/>
          </a:xfrm>
          <a:prstGeom prst="rect">
            <a:avLst/>
          </a:prstGeom>
          <a:noFill/>
        </p:spPr>
        <p:txBody>
          <a:bodyPr wrap="square" rtlCol="0">
            <a:spAutoFit/>
          </a:bodyPr>
          <a:lstStyle/>
          <a:p>
            <a:pPr algn="ctr"/>
            <a:r>
              <a:rPr lang="bn-IN" sz="3600" u="sng" dirty="0" smtClean="0">
                <a:latin typeface="Nikosh" pitchFamily="2" charset="0"/>
                <a:cs typeface="Nikosh" pitchFamily="2" charset="0"/>
              </a:rPr>
              <a:t>চোখের অন্তঃগঠন </a:t>
            </a:r>
            <a:endParaRPr lang="en-US" sz="3600" u="sng" dirty="0">
              <a:latin typeface="Nikosh" pitchFamily="2" charset="0"/>
              <a:cs typeface="Nikosh" pitchFamily="2" charset="0"/>
            </a:endParaRPr>
          </a:p>
        </p:txBody>
      </p:sp>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51"/>
                                        </p:tgtEl>
                                        <p:attrNameLst>
                                          <p:attrName>style.visibility</p:attrName>
                                        </p:attrNameLst>
                                      </p:cBhvr>
                                      <p:to>
                                        <p:strVal val="visible"/>
                                      </p:to>
                                    </p:set>
                                    <p:animEffect transition="in" filter="fade">
                                      <p:cBhvr>
                                        <p:cTn id="7" dur="1000"/>
                                        <p:tgtEl>
                                          <p:spTgt spid="1051"/>
                                        </p:tgtEl>
                                      </p:cBhvr>
                                    </p:animEffect>
                                    <p:anim calcmode="lin" valueType="num">
                                      <p:cBhvr>
                                        <p:cTn id="8" dur="1000" fill="hold"/>
                                        <p:tgtEl>
                                          <p:spTgt spid="1051"/>
                                        </p:tgtEl>
                                        <p:attrNameLst>
                                          <p:attrName>ppt_x</p:attrName>
                                        </p:attrNameLst>
                                      </p:cBhvr>
                                      <p:tavLst>
                                        <p:tav tm="0">
                                          <p:val>
                                            <p:strVal val="#ppt_x"/>
                                          </p:val>
                                        </p:tav>
                                        <p:tav tm="100000">
                                          <p:val>
                                            <p:strVal val="#ppt_x"/>
                                          </p:val>
                                        </p:tav>
                                      </p:tavLst>
                                    </p:anim>
                                    <p:anim calcmode="lin" valueType="num">
                                      <p:cBhvr>
                                        <p:cTn id="9" dur="1000" fill="hold"/>
                                        <p:tgtEl>
                                          <p:spTgt spid="10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1000" fill="hold"/>
                                        <p:tgtEl>
                                          <p:spTgt spid="1026"/>
                                        </p:tgtEl>
                                        <p:attrNameLst>
                                          <p:attrName>ppt_w</p:attrName>
                                        </p:attrNameLst>
                                      </p:cBhvr>
                                      <p:tavLst>
                                        <p:tav tm="0">
                                          <p:val>
                                            <p:fltVal val="0"/>
                                          </p:val>
                                        </p:tav>
                                        <p:tav tm="100000">
                                          <p:val>
                                            <p:strVal val="#ppt_w"/>
                                          </p:val>
                                        </p:tav>
                                      </p:tavLst>
                                    </p:anim>
                                    <p:anim calcmode="lin" valueType="num">
                                      <p:cBhvr>
                                        <p:cTn id="15" dur="1000" fill="hold"/>
                                        <p:tgtEl>
                                          <p:spTgt spid="1026"/>
                                        </p:tgtEl>
                                        <p:attrNameLst>
                                          <p:attrName>ppt_h</p:attrName>
                                        </p:attrNameLst>
                                      </p:cBhvr>
                                      <p:tavLst>
                                        <p:tav tm="0">
                                          <p:val>
                                            <p:fltVal val="0"/>
                                          </p:val>
                                        </p:tav>
                                        <p:tav tm="100000">
                                          <p:val>
                                            <p:strVal val="#ppt_h"/>
                                          </p:val>
                                        </p:tav>
                                      </p:tavLst>
                                    </p:anim>
                                    <p:anim calcmode="lin" valueType="num">
                                      <p:cBhvr>
                                        <p:cTn id="16" dur="1000" fill="hold"/>
                                        <p:tgtEl>
                                          <p:spTgt spid="1026"/>
                                        </p:tgtEl>
                                        <p:attrNameLst>
                                          <p:attrName>style.rotation</p:attrName>
                                        </p:attrNameLst>
                                      </p:cBhvr>
                                      <p:tavLst>
                                        <p:tav tm="0">
                                          <p:val>
                                            <p:fltVal val="90"/>
                                          </p:val>
                                        </p:tav>
                                        <p:tav tm="100000">
                                          <p:val>
                                            <p:fltVal val="0"/>
                                          </p:val>
                                        </p:tav>
                                      </p:tavLst>
                                    </p:anim>
                                    <p:animEffect transition="in" filter="fade">
                                      <p:cBhvr>
                                        <p:cTn id="17" dur="10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1000" fill="hold"/>
                                        <p:tgtEl>
                                          <p:spTgt spid="8"/>
                                        </p:tgtEl>
                                        <p:attrNameLst>
                                          <p:attrName>ppt_w</p:attrName>
                                        </p:attrNameLst>
                                      </p:cBhvr>
                                      <p:tavLst>
                                        <p:tav tm="0">
                                          <p:val>
                                            <p:fltVal val="0"/>
                                          </p:val>
                                        </p:tav>
                                        <p:tav tm="100000">
                                          <p:val>
                                            <p:strVal val="#ppt_w"/>
                                          </p:val>
                                        </p:tav>
                                      </p:tavLst>
                                    </p:anim>
                                    <p:anim calcmode="lin" valueType="num">
                                      <p:cBhvr>
                                        <p:cTn id="37" dur="1000" fill="hold"/>
                                        <p:tgtEl>
                                          <p:spTgt spid="8"/>
                                        </p:tgtEl>
                                        <p:attrNameLst>
                                          <p:attrName>ppt_h</p:attrName>
                                        </p:attrNameLst>
                                      </p:cBhvr>
                                      <p:tavLst>
                                        <p:tav tm="0">
                                          <p:val>
                                            <p:fltVal val="0"/>
                                          </p:val>
                                        </p:tav>
                                        <p:tav tm="100000">
                                          <p:val>
                                            <p:strVal val="#ppt_h"/>
                                          </p:val>
                                        </p:tav>
                                      </p:tavLst>
                                    </p:anim>
                                    <p:anim calcmode="lin" valueType="num">
                                      <p:cBhvr>
                                        <p:cTn id="38" dur="1000" fill="hold"/>
                                        <p:tgtEl>
                                          <p:spTgt spid="8"/>
                                        </p:tgtEl>
                                        <p:attrNameLst>
                                          <p:attrName>style.rotation</p:attrName>
                                        </p:attrNameLst>
                                      </p:cBhvr>
                                      <p:tavLst>
                                        <p:tav tm="0">
                                          <p:val>
                                            <p:fltVal val="90"/>
                                          </p:val>
                                        </p:tav>
                                        <p:tav tm="100000">
                                          <p:val>
                                            <p:fltVal val="0"/>
                                          </p:val>
                                        </p:tav>
                                      </p:tavLst>
                                    </p:anim>
                                    <p:animEffect transition="in" filter="fade">
                                      <p:cBhvr>
                                        <p:cTn id="39" dur="10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1000" fill="hold"/>
                                        <p:tgtEl>
                                          <p:spTgt spid="10"/>
                                        </p:tgtEl>
                                        <p:attrNameLst>
                                          <p:attrName>ppt_w</p:attrName>
                                        </p:attrNameLst>
                                      </p:cBhvr>
                                      <p:tavLst>
                                        <p:tav tm="0">
                                          <p:val>
                                            <p:fltVal val="0"/>
                                          </p:val>
                                        </p:tav>
                                        <p:tav tm="100000">
                                          <p:val>
                                            <p:strVal val="#ppt_w"/>
                                          </p:val>
                                        </p:tav>
                                      </p:tavLst>
                                    </p:anim>
                                    <p:anim calcmode="lin" valueType="num">
                                      <p:cBhvr>
                                        <p:cTn id="45" dur="1000" fill="hold"/>
                                        <p:tgtEl>
                                          <p:spTgt spid="10"/>
                                        </p:tgtEl>
                                        <p:attrNameLst>
                                          <p:attrName>ppt_h</p:attrName>
                                        </p:attrNameLst>
                                      </p:cBhvr>
                                      <p:tavLst>
                                        <p:tav tm="0">
                                          <p:val>
                                            <p:fltVal val="0"/>
                                          </p:val>
                                        </p:tav>
                                        <p:tav tm="100000">
                                          <p:val>
                                            <p:strVal val="#ppt_h"/>
                                          </p:val>
                                        </p:tav>
                                      </p:tavLst>
                                    </p:anim>
                                    <p:anim calcmode="lin" valueType="num">
                                      <p:cBhvr>
                                        <p:cTn id="46" dur="1000" fill="hold"/>
                                        <p:tgtEl>
                                          <p:spTgt spid="10"/>
                                        </p:tgtEl>
                                        <p:attrNameLst>
                                          <p:attrName>style.rotation</p:attrName>
                                        </p:attrNameLst>
                                      </p:cBhvr>
                                      <p:tavLst>
                                        <p:tav tm="0">
                                          <p:val>
                                            <p:fltVal val="90"/>
                                          </p:val>
                                        </p:tav>
                                        <p:tav tm="100000">
                                          <p:val>
                                            <p:fltVal val="0"/>
                                          </p:val>
                                        </p:tav>
                                      </p:tavLst>
                                    </p:anim>
                                    <p:animEffect transition="in" filter="fade">
                                      <p:cBhvr>
                                        <p:cTn id="47" dur="1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1000" fill="hold"/>
                                        <p:tgtEl>
                                          <p:spTgt spid="12"/>
                                        </p:tgtEl>
                                        <p:attrNameLst>
                                          <p:attrName>ppt_w</p:attrName>
                                        </p:attrNameLst>
                                      </p:cBhvr>
                                      <p:tavLst>
                                        <p:tav tm="0">
                                          <p:val>
                                            <p:fltVal val="0"/>
                                          </p:val>
                                        </p:tav>
                                        <p:tav tm="100000">
                                          <p:val>
                                            <p:strVal val="#ppt_w"/>
                                          </p:val>
                                        </p:tav>
                                      </p:tavLst>
                                    </p:anim>
                                    <p:anim calcmode="lin" valueType="num">
                                      <p:cBhvr>
                                        <p:cTn id="53" dur="1000" fill="hold"/>
                                        <p:tgtEl>
                                          <p:spTgt spid="12"/>
                                        </p:tgtEl>
                                        <p:attrNameLst>
                                          <p:attrName>ppt_h</p:attrName>
                                        </p:attrNameLst>
                                      </p:cBhvr>
                                      <p:tavLst>
                                        <p:tav tm="0">
                                          <p:val>
                                            <p:fltVal val="0"/>
                                          </p:val>
                                        </p:tav>
                                        <p:tav tm="100000">
                                          <p:val>
                                            <p:strVal val="#ppt_h"/>
                                          </p:val>
                                        </p:tav>
                                      </p:tavLst>
                                    </p:anim>
                                    <p:anim calcmode="lin" valueType="num">
                                      <p:cBhvr>
                                        <p:cTn id="54" dur="1000" fill="hold"/>
                                        <p:tgtEl>
                                          <p:spTgt spid="12"/>
                                        </p:tgtEl>
                                        <p:attrNameLst>
                                          <p:attrName>style.rotation</p:attrName>
                                        </p:attrNameLst>
                                      </p:cBhvr>
                                      <p:tavLst>
                                        <p:tav tm="0">
                                          <p:val>
                                            <p:fltVal val="90"/>
                                          </p:val>
                                        </p:tav>
                                        <p:tav tm="100000">
                                          <p:val>
                                            <p:fltVal val="0"/>
                                          </p:val>
                                        </p:tav>
                                      </p:tavLst>
                                    </p:anim>
                                    <p:animEffect transition="in" filter="fade">
                                      <p:cBhvr>
                                        <p:cTn id="55" dur="10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1046"/>
                                        </p:tgtEl>
                                        <p:attrNameLst>
                                          <p:attrName>style.visibility</p:attrName>
                                        </p:attrNameLst>
                                      </p:cBhvr>
                                      <p:to>
                                        <p:strVal val="visible"/>
                                      </p:to>
                                    </p:set>
                                    <p:anim calcmode="lin" valueType="num">
                                      <p:cBhvr>
                                        <p:cTn id="60" dur="1000" fill="hold"/>
                                        <p:tgtEl>
                                          <p:spTgt spid="1046"/>
                                        </p:tgtEl>
                                        <p:attrNameLst>
                                          <p:attrName>ppt_w</p:attrName>
                                        </p:attrNameLst>
                                      </p:cBhvr>
                                      <p:tavLst>
                                        <p:tav tm="0">
                                          <p:val>
                                            <p:fltVal val="0"/>
                                          </p:val>
                                        </p:tav>
                                        <p:tav tm="100000">
                                          <p:val>
                                            <p:strVal val="#ppt_w"/>
                                          </p:val>
                                        </p:tav>
                                      </p:tavLst>
                                    </p:anim>
                                    <p:anim calcmode="lin" valueType="num">
                                      <p:cBhvr>
                                        <p:cTn id="61" dur="1000" fill="hold"/>
                                        <p:tgtEl>
                                          <p:spTgt spid="1046"/>
                                        </p:tgtEl>
                                        <p:attrNameLst>
                                          <p:attrName>ppt_h</p:attrName>
                                        </p:attrNameLst>
                                      </p:cBhvr>
                                      <p:tavLst>
                                        <p:tav tm="0">
                                          <p:val>
                                            <p:fltVal val="0"/>
                                          </p:val>
                                        </p:tav>
                                        <p:tav tm="100000">
                                          <p:val>
                                            <p:strVal val="#ppt_h"/>
                                          </p:val>
                                        </p:tav>
                                      </p:tavLst>
                                    </p:anim>
                                    <p:anim calcmode="lin" valueType="num">
                                      <p:cBhvr>
                                        <p:cTn id="62" dur="1000" fill="hold"/>
                                        <p:tgtEl>
                                          <p:spTgt spid="1046"/>
                                        </p:tgtEl>
                                        <p:attrNameLst>
                                          <p:attrName>style.rotation</p:attrName>
                                        </p:attrNameLst>
                                      </p:cBhvr>
                                      <p:tavLst>
                                        <p:tav tm="0">
                                          <p:val>
                                            <p:fltVal val="90"/>
                                          </p:val>
                                        </p:tav>
                                        <p:tav tm="100000">
                                          <p:val>
                                            <p:fltVal val="0"/>
                                          </p:val>
                                        </p:tav>
                                      </p:tavLst>
                                    </p:anim>
                                    <p:animEffect transition="in" filter="fade">
                                      <p:cBhvr>
                                        <p:cTn id="63" dur="1000"/>
                                        <p:tgtEl>
                                          <p:spTgt spid="1046"/>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1050"/>
                                        </p:tgtEl>
                                        <p:attrNameLst>
                                          <p:attrName>style.visibility</p:attrName>
                                        </p:attrNameLst>
                                      </p:cBhvr>
                                      <p:to>
                                        <p:strVal val="visible"/>
                                      </p:to>
                                    </p:set>
                                    <p:anim calcmode="lin" valueType="num">
                                      <p:cBhvr>
                                        <p:cTn id="68" dur="1000" fill="hold"/>
                                        <p:tgtEl>
                                          <p:spTgt spid="1050"/>
                                        </p:tgtEl>
                                        <p:attrNameLst>
                                          <p:attrName>ppt_w</p:attrName>
                                        </p:attrNameLst>
                                      </p:cBhvr>
                                      <p:tavLst>
                                        <p:tav tm="0">
                                          <p:val>
                                            <p:fltVal val="0"/>
                                          </p:val>
                                        </p:tav>
                                        <p:tav tm="100000">
                                          <p:val>
                                            <p:strVal val="#ppt_w"/>
                                          </p:val>
                                        </p:tav>
                                      </p:tavLst>
                                    </p:anim>
                                    <p:anim calcmode="lin" valueType="num">
                                      <p:cBhvr>
                                        <p:cTn id="69" dur="1000" fill="hold"/>
                                        <p:tgtEl>
                                          <p:spTgt spid="1050"/>
                                        </p:tgtEl>
                                        <p:attrNameLst>
                                          <p:attrName>ppt_h</p:attrName>
                                        </p:attrNameLst>
                                      </p:cBhvr>
                                      <p:tavLst>
                                        <p:tav tm="0">
                                          <p:val>
                                            <p:fltVal val="0"/>
                                          </p:val>
                                        </p:tav>
                                        <p:tav tm="100000">
                                          <p:val>
                                            <p:strVal val="#ppt_h"/>
                                          </p:val>
                                        </p:tav>
                                      </p:tavLst>
                                    </p:anim>
                                    <p:anim calcmode="lin" valueType="num">
                                      <p:cBhvr>
                                        <p:cTn id="70" dur="1000" fill="hold"/>
                                        <p:tgtEl>
                                          <p:spTgt spid="1050"/>
                                        </p:tgtEl>
                                        <p:attrNameLst>
                                          <p:attrName>style.rotation</p:attrName>
                                        </p:attrNameLst>
                                      </p:cBhvr>
                                      <p:tavLst>
                                        <p:tav tm="0">
                                          <p:val>
                                            <p:fltVal val="90"/>
                                          </p:val>
                                        </p:tav>
                                        <p:tav tm="100000">
                                          <p:val>
                                            <p:fltVal val="0"/>
                                          </p:val>
                                        </p:tav>
                                      </p:tavLst>
                                    </p:anim>
                                    <p:animEffect transition="in" filter="fade">
                                      <p:cBhvr>
                                        <p:cTn id="71" dur="1000"/>
                                        <p:tgtEl>
                                          <p:spTgt spid="1050"/>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nodeType="click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1000" fill="hold"/>
                                        <p:tgtEl>
                                          <p:spTgt spid="14"/>
                                        </p:tgtEl>
                                        <p:attrNameLst>
                                          <p:attrName>ppt_w</p:attrName>
                                        </p:attrNameLst>
                                      </p:cBhvr>
                                      <p:tavLst>
                                        <p:tav tm="0">
                                          <p:val>
                                            <p:fltVal val="0"/>
                                          </p:val>
                                        </p:tav>
                                        <p:tav tm="100000">
                                          <p:val>
                                            <p:strVal val="#ppt_w"/>
                                          </p:val>
                                        </p:tav>
                                      </p:tavLst>
                                    </p:anim>
                                    <p:anim calcmode="lin" valueType="num">
                                      <p:cBhvr>
                                        <p:cTn id="77" dur="1000" fill="hold"/>
                                        <p:tgtEl>
                                          <p:spTgt spid="14"/>
                                        </p:tgtEl>
                                        <p:attrNameLst>
                                          <p:attrName>ppt_h</p:attrName>
                                        </p:attrNameLst>
                                      </p:cBhvr>
                                      <p:tavLst>
                                        <p:tav tm="0">
                                          <p:val>
                                            <p:fltVal val="0"/>
                                          </p:val>
                                        </p:tav>
                                        <p:tav tm="100000">
                                          <p:val>
                                            <p:strVal val="#ppt_h"/>
                                          </p:val>
                                        </p:tav>
                                      </p:tavLst>
                                    </p:anim>
                                    <p:anim calcmode="lin" valueType="num">
                                      <p:cBhvr>
                                        <p:cTn id="78" dur="1000" fill="hold"/>
                                        <p:tgtEl>
                                          <p:spTgt spid="14"/>
                                        </p:tgtEl>
                                        <p:attrNameLst>
                                          <p:attrName>style.rotation</p:attrName>
                                        </p:attrNameLst>
                                      </p:cBhvr>
                                      <p:tavLst>
                                        <p:tav tm="0">
                                          <p:val>
                                            <p:fltVal val="90"/>
                                          </p:val>
                                        </p:tav>
                                        <p:tav tm="100000">
                                          <p:val>
                                            <p:fltVal val="0"/>
                                          </p:val>
                                        </p:tav>
                                      </p:tavLst>
                                    </p:anim>
                                    <p:animEffect transition="in" filter="fade">
                                      <p:cBhvr>
                                        <p:cTn id="79" dur="1000"/>
                                        <p:tgtEl>
                                          <p:spTgt spid="14"/>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 calcmode="lin" valueType="num">
                                      <p:cBhvr>
                                        <p:cTn id="84" dur="1000" fill="hold"/>
                                        <p:tgtEl>
                                          <p:spTgt spid="18"/>
                                        </p:tgtEl>
                                        <p:attrNameLst>
                                          <p:attrName>ppt_w</p:attrName>
                                        </p:attrNameLst>
                                      </p:cBhvr>
                                      <p:tavLst>
                                        <p:tav tm="0">
                                          <p:val>
                                            <p:fltVal val="0"/>
                                          </p:val>
                                        </p:tav>
                                        <p:tav tm="100000">
                                          <p:val>
                                            <p:strVal val="#ppt_w"/>
                                          </p:val>
                                        </p:tav>
                                      </p:tavLst>
                                    </p:anim>
                                    <p:anim calcmode="lin" valueType="num">
                                      <p:cBhvr>
                                        <p:cTn id="85" dur="1000" fill="hold"/>
                                        <p:tgtEl>
                                          <p:spTgt spid="18"/>
                                        </p:tgtEl>
                                        <p:attrNameLst>
                                          <p:attrName>ppt_h</p:attrName>
                                        </p:attrNameLst>
                                      </p:cBhvr>
                                      <p:tavLst>
                                        <p:tav tm="0">
                                          <p:val>
                                            <p:fltVal val="0"/>
                                          </p:val>
                                        </p:tav>
                                        <p:tav tm="100000">
                                          <p:val>
                                            <p:strVal val="#ppt_h"/>
                                          </p:val>
                                        </p:tav>
                                      </p:tavLst>
                                    </p:anim>
                                    <p:anim calcmode="lin" valueType="num">
                                      <p:cBhvr>
                                        <p:cTn id="86" dur="1000" fill="hold"/>
                                        <p:tgtEl>
                                          <p:spTgt spid="18"/>
                                        </p:tgtEl>
                                        <p:attrNameLst>
                                          <p:attrName>style.rotation</p:attrName>
                                        </p:attrNameLst>
                                      </p:cBhvr>
                                      <p:tavLst>
                                        <p:tav tm="0">
                                          <p:val>
                                            <p:fltVal val="90"/>
                                          </p:val>
                                        </p:tav>
                                        <p:tav tm="100000">
                                          <p:val>
                                            <p:fltVal val="0"/>
                                          </p:val>
                                        </p:tav>
                                      </p:tavLst>
                                    </p:anim>
                                    <p:animEffect transition="in" filter="fade">
                                      <p:cBhvr>
                                        <p:cTn id="87" dur="10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nodeType="clickEffect">
                                  <p:stCondLst>
                                    <p:cond delay="0"/>
                                  </p:stCondLst>
                                  <p:childTnLst>
                                    <p:set>
                                      <p:cBhvr>
                                        <p:cTn id="91" dur="1" fill="hold">
                                          <p:stCondLst>
                                            <p:cond delay="0"/>
                                          </p:stCondLst>
                                        </p:cTn>
                                        <p:tgtEl>
                                          <p:spTgt spid="1041"/>
                                        </p:tgtEl>
                                        <p:attrNameLst>
                                          <p:attrName>style.visibility</p:attrName>
                                        </p:attrNameLst>
                                      </p:cBhvr>
                                      <p:to>
                                        <p:strVal val="visible"/>
                                      </p:to>
                                    </p:set>
                                    <p:anim calcmode="lin" valueType="num">
                                      <p:cBhvr>
                                        <p:cTn id="92" dur="1000" fill="hold"/>
                                        <p:tgtEl>
                                          <p:spTgt spid="1041"/>
                                        </p:tgtEl>
                                        <p:attrNameLst>
                                          <p:attrName>ppt_w</p:attrName>
                                        </p:attrNameLst>
                                      </p:cBhvr>
                                      <p:tavLst>
                                        <p:tav tm="0">
                                          <p:val>
                                            <p:fltVal val="0"/>
                                          </p:val>
                                        </p:tav>
                                        <p:tav tm="100000">
                                          <p:val>
                                            <p:strVal val="#ppt_w"/>
                                          </p:val>
                                        </p:tav>
                                      </p:tavLst>
                                    </p:anim>
                                    <p:anim calcmode="lin" valueType="num">
                                      <p:cBhvr>
                                        <p:cTn id="93" dur="1000" fill="hold"/>
                                        <p:tgtEl>
                                          <p:spTgt spid="1041"/>
                                        </p:tgtEl>
                                        <p:attrNameLst>
                                          <p:attrName>ppt_h</p:attrName>
                                        </p:attrNameLst>
                                      </p:cBhvr>
                                      <p:tavLst>
                                        <p:tav tm="0">
                                          <p:val>
                                            <p:fltVal val="0"/>
                                          </p:val>
                                        </p:tav>
                                        <p:tav tm="100000">
                                          <p:val>
                                            <p:strVal val="#ppt_h"/>
                                          </p:val>
                                        </p:tav>
                                      </p:tavLst>
                                    </p:anim>
                                    <p:anim calcmode="lin" valueType="num">
                                      <p:cBhvr>
                                        <p:cTn id="94" dur="1000" fill="hold"/>
                                        <p:tgtEl>
                                          <p:spTgt spid="1041"/>
                                        </p:tgtEl>
                                        <p:attrNameLst>
                                          <p:attrName>style.rotation</p:attrName>
                                        </p:attrNameLst>
                                      </p:cBhvr>
                                      <p:tavLst>
                                        <p:tav tm="0">
                                          <p:val>
                                            <p:fltVal val="90"/>
                                          </p:val>
                                        </p:tav>
                                        <p:tav tm="100000">
                                          <p:val>
                                            <p:fltVal val="0"/>
                                          </p:val>
                                        </p:tav>
                                      </p:tavLst>
                                    </p:anim>
                                    <p:animEffect transition="in" filter="fade">
                                      <p:cBhvr>
                                        <p:cTn id="95" dur="1000"/>
                                        <p:tgtEl>
                                          <p:spTgt spid="1041"/>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1044"/>
                                        </p:tgtEl>
                                        <p:attrNameLst>
                                          <p:attrName>style.visibility</p:attrName>
                                        </p:attrNameLst>
                                      </p:cBhvr>
                                      <p:to>
                                        <p:strVal val="visible"/>
                                      </p:to>
                                    </p:set>
                                    <p:anim calcmode="lin" valueType="num">
                                      <p:cBhvr>
                                        <p:cTn id="100" dur="1000" fill="hold"/>
                                        <p:tgtEl>
                                          <p:spTgt spid="1044"/>
                                        </p:tgtEl>
                                        <p:attrNameLst>
                                          <p:attrName>ppt_w</p:attrName>
                                        </p:attrNameLst>
                                      </p:cBhvr>
                                      <p:tavLst>
                                        <p:tav tm="0">
                                          <p:val>
                                            <p:fltVal val="0"/>
                                          </p:val>
                                        </p:tav>
                                        <p:tav tm="100000">
                                          <p:val>
                                            <p:strVal val="#ppt_w"/>
                                          </p:val>
                                        </p:tav>
                                      </p:tavLst>
                                    </p:anim>
                                    <p:anim calcmode="lin" valueType="num">
                                      <p:cBhvr>
                                        <p:cTn id="101" dur="1000" fill="hold"/>
                                        <p:tgtEl>
                                          <p:spTgt spid="1044"/>
                                        </p:tgtEl>
                                        <p:attrNameLst>
                                          <p:attrName>ppt_h</p:attrName>
                                        </p:attrNameLst>
                                      </p:cBhvr>
                                      <p:tavLst>
                                        <p:tav tm="0">
                                          <p:val>
                                            <p:fltVal val="0"/>
                                          </p:val>
                                        </p:tav>
                                        <p:tav tm="100000">
                                          <p:val>
                                            <p:strVal val="#ppt_h"/>
                                          </p:val>
                                        </p:tav>
                                      </p:tavLst>
                                    </p:anim>
                                    <p:anim calcmode="lin" valueType="num">
                                      <p:cBhvr>
                                        <p:cTn id="102" dur="1000" fill="hold"/>
                                        <p:tgtEl>
                                          <p:spTgt spid="1044"/>
                                        </p:tgtEl>
                                        <p:attrNameLst>
                                          <p:attrName>style.rotation</p:attrName>
                                        </p:attrNameLst>
                                      </p:cBhvr>
                                      <p:tavLst>
                                        <p:tav tm="0">
                                          <p:val>
                                            <p:fltVal val="90"/>
                                          </p:val>
                                        </p:tav>
                                        <p:tav tm="100000">
                                          <p:val>
                                            <p:fltVal val="0"/>
                                          </p:val>
                                        </p:tav>
                                      </p:tavLst>
                                    </p:anim>
                                    <p:animEffect transition="in" filter="fade">
                                      <p:cBhvr>
                                        <p:cTn id="103" dur="1000"/>
                                        <p:tgtEl>
                                          <p:spTgt spid="1044"/>
                                        </p:tgtEl>
                                      </p:cBhvr>
                                    </p:animEffect>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nodeType="clickEffect">
                                  <p:stCondLst>
                                    <p:cond delay="0"/>
                                  </p:stCondLst>
                                  <p:childTnLst>
                                    <p:set>
                                      <p:cBhvr>
                                        <p:cTn id="107" dur="1" fill="hold">
                                          <p:stCondLst>
                                            <p:cond delay="0"/>
                                          </p:stCondLst>
                                        </p:cTn>
                                        <p:tgtEl>
                                          <p:spTgt spid="5"/>
                                        </p:tgtEl>
                                        <p:attrNameLst>
                                          <p:attrName>style.visibility</p:attrName>
                                        </p:attrNameLst>
                                      </p:cBhvr>
                                      <p:to>
                                        <p:strVal val="visible"/>
                                      </p:to>
                                    </p:set>
                                    <p:anim calcmode="lin" valueType="num">
                                      <p:cBhvr>
                                        <p:cTn id="108" dur="1000" fill="hold"/>
                                        <p:tgtEl>
                                          <p:spTgt spid="5"/>
                                        </p:tgtEl>
                                        <p:attrNameLst>
                                          <p:attrName>ppt_w</p:attrName>
                                        </p:attrNameLst>
                                      </p:cBhvr>
                                      <p:tavLst>
                                        <p:tav tm="0">
                                          <p:val>
                                            <p:fltVal val="0"/>
                                          </p:val>
                                        </p:tav>
                                        <p:tav tm="100000">
                                          <p:val>
                                            <p:strVal val="#ppt_w"/>
                                          </p:val>
                                        </p:tav>
                                      </p:tavLst>
                                    </p:anim>
                                    <p:anim calcmode="lin" valueType="num">
                                      <p:cBhvr>
                                        <p:cTn id="109" dur="1000" fill="hold"/>
                                        <p:tgtEl>
                                          <p:spTgt spid="5"/>
                                        </p:tgtEl>
                                        <p:attrNameLst>
                                          <p:attrName>ppt_h</p:attrName>
                                        </p:attrNameLst>
                                      </p:cBhvr>
                                      <p:tavLst>
                                        <p:tav tm="0">
                                          <p:val>
                                            <p:fltVal val="0"/>
                                          </p:val>
                                        </p:tav>
                                        <p:tav tm="100000">
                                          <p:val>
                                            <p:strVal val="#ppt_h"/>
                                          </p:val>
                                        </p:tav>
                                      </p:tavLst>
                                    </p:anim>
                                    <p:anim calcmode="lin" valueType="num">
                                      <p:cBhvr>
                                        <p:cTn id="110" dur="1000" fill="hold"/>
                                        <p:tgtEl>
                                          <p:spTgt spid="5"/>
                                        </p:tgtEl>
                                        <p:attrNameLst>
                                          <p:attrName>style.rotation</p:attrName>
                                        </p:attrNameLst>
                                      </p:cBhvr>
                                      <p:tavLst>
                                        <p:tav tm="0">
                                          <p:val>
                                            <p:fltVal val="90"/>
                                          </p:val>
                                        </p:tav>
                                        <p:tav tm="100000">
                                          <p:val>
                                            <p:fltVal val="0"/>
                                          </p:val>
                                        </p:tav>
                                      </p:tavLst>
                                    </p:anim>
                                    <p:animEffect transition="in" filter="fade">
                                      <p:cBhvr>
                                        <p:cTn id="111" dur="1000"/>
                                        <p:tgtEl>
                                          <p:spTgt spid="5"/>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grpId="0" nodeType="clickEffect">
                                  <p:stCondLst>
                                    <p:cond delay="0"/>
                                  </p:stCondLst>
                                  <p:childTnLst>
                                    <p:set>
                                      <p:cBhvr>
                                        <p:cTn id="115" dur="1" fill="hold">
                                          <p:stCondLst>
                                            <p:cond delay="0"/>
                                          </p:stCondLst>
                                        </p:cTn>
                                        <p:tgtEl>
                                          <p:spTgt spid="27"/>
                                        </p:tgtEl>
                                        <p:attrNameLst>
                                          <p:attrName>style.visibility</p:attrName>
                                        </p:attrNameLst>
                                      </p:cBhvr>
                                      <p:to>
                                        <p:strVal val="visible"/>
                                      </p:to>
                                    </p:set>
                                    <p:anim calcmode="lin" valueType="num">
                                      <p:cBhvr>
                                        <p:cTn id="116" dur="1000" fill="hold"/>
                                        <p:tgtEl>
                                          <p:spTgt spid="27"/>
                                        </p:tgtEl>
                                        <p:attrNameLst>
                                          <p:attrName>ppt_w</p:attrName>
                                        </p:attrNameLst>
                                      </p:cBhvr>
                                      <p:tavLst>
                                        <p:tav tm="0">
                                          <p:val>
                                            <p:fltVal val="0"/>
                                          </p:val>
                                        </p:tav>
                                        <p:tav tm="100000">
                                          <p:val>
                                            <p:strVal val="#ppt_w"/>
                                          </p:val>
                                        </p:tav>
                                      </p:tavLst>
                                    </p:anim>
                                    <p:anim calcmode="lin" valueType="num">
                                      <p:cBhvr>
                                        <p:cTn id="117" dur="1000" fill="hold"/>
                                        <p:tgtEl>
                                          <p:spTgt spid="27"/>
                                        </p:tgtEl>
                                        <p:attrNameLst>
                                          <p:attrName>ppt_h</p:attrName>
                                        </p:attrNameLst>
                                      </p:cBhvr>
                                      <p:tavLst>
                                        <p:tav tm="0">
                                          <p:val>
                                            <p:fltVal val="0"/>
                                          </p:val>
                                        </p:tav>
                                        <p:tav tm="100000">
                                          <p:val>
                                            <p:strVal val="#ppt_h"/>
                                          </p:val>
                                        </p:tav>
                                      </p:tavLst>
                                    </p:anim>
                                    <p:anim calcmode="lin" valueType="num">
                                      <p:cBhvr>
                                        <p:cTn id="118" dur="1000" fill="hold"/>
                                        <p:tgtEl>
                                          <p:spTgt spid="27"/>
                                        </p:tgtEl>
                                        <p:attrNameLst>
                                          <p:attrName>style.rotation</p:attrName>
                                        </p:attrNameLst>
                                      </p:cBhvr>
                                      <p:tavLst>
                                        <p:tav tm="0">
                                          <p:val>
                                            <p:fltVal val="90"/>
                                          </p:val>
                                        </p:tav>
                                        <p:tav tm="100000">
                                          <p:val>
                                            <p:fltVal val="0"/>
                                          </p:val>
                                        </p:tav>
                                      </p:tavLst>
                                    </p:anim>
                                    <p:animEffect transition="in" filter="fade">
                                      <p:cBhvr>
                                        <p:cTn id="119" dur="1000"/>
                                        <p:tgtEl>
                                          <p:spTgt spid="27"/>
                                        </p:tgtEl>
                                      </p:cBhvr>
                                    </p:animEffect>
                                  </p:childTnLst>
                                </p:cTn>
                              </p:par>
                            </p:childTnLst>
                          </p:cTn>
                        </p:par>
                      </p:childTnLst>
                    </p:cTn>
                  </p:par>
                  <p:par>
                    <p:cTn id="120" fill="hold">
                      <p:stCondLst>
                        <p:cond delay="indefinite"/>
                      </p:stCondLst>
                      <p:childTnLst>
                        <p:par>
                          <p:cTn id="121" fill="hold">
                            <p:stCondLst>
                              <p:cond delay="0"/>
                            </p:stCondLst>
                            <p:childTnLst>
                              <p:par>
                                <p:cTn id="122" presetID="31" presetClass="entr" presetSubtype="0" fill="hold" nodeType="clickEffect">
                                  <p:stCondLst>
                                    <p:cond delay="0"/>
                                  </p:stCondLst>
                                  <p:childTnLst>
                                    <p:set>
                                      <p:cBhvr>
                                        <p:cTn id="123" dur="1" fill="hold">
                                          <p:stCondLst>
                                            <p:cond delay="0"/>
                                          </p:stCondLst>
                                        </p:cTn>
                                        <p:tgtEl>
                                          <p:spTgt spid="2"/>
                                        </p:tgtEl>
                                        <p:attrNameLst>
                                          <p:attrName>style.visibility</p:attrName>
                                        </p:attrNameLst>
                                      </p:cBhvr>
                                      <p:to>
                                        <p:strVal val="visible"/>
                                      </p:to>
                                    </p:set>
                                    <p:anim calcmode="lin" valueType="num">
                                      <p:cBhvr>
                                        <p:cTn id="124" dur="1000" fill="hold"/>
                                        <p:tgtEl>
                                          <p:spTgt spid="2"/>
                                        </p:tgtEl>
                                        <p:attrNameLst>
                                          <p:attrName>ppt_w</p:attrName>
                                        </p:attrNameLst>
                                      </p:cBhvr>
                                      <p:tavLst>
                                        <p:tav tm="0">
                                          <p:val>
                                            <p:fltVal val="0"/>
                                          </p:val>
                                        </p:tav>
                                        <p:tav tm="100000">
                                          <p:val>
                                            <p:strVal val="#ppt_w"/>
                                          </p:val>
                                        </p:tav>
                                      </p:tavLst>
                                    </p:anim>
                                    <p:anim calcmode="lin" valueType="num">
                                      <p:cBhvr>
                                        <p:cTn id="125" dur="1000" fill="hold"/>
                                        <p:tgtEl>
                                          <p:spTgt spid="2"/>
                                        </p:tgtEl>
                                        <p:attrNameLst>
                                          <p:attrName>ppt_h</p:attrName>
                                        </p:attrNameLst>
                                      </p:cBhvr>
                                      <p:tavLst>
                                        <p:tav tm="0">
                                          <p:val>
                                            <p:fltVal val="0"/>
                                          </p:val>
                                        </p:tav>
                                        <p:tav tm="100000">
                                          <p:val>
                                            <p:strVal val="#ppt_h"/>
                                          </p:val>
                                        </p:tav>
                                      </p:tavLst>
                                    </p:anim>
                                    <p:anim calcmode="lin" valueType="num">
                                      <p:cBhvr>
                                        <p:cTn id="126" dur="1000" fill="hold"/>
                                        <p:tgtEl>
                                          <p:spTgt spid="2"/>
                                        </p:tgtEl>
                                        <p:attrNameLst>
                                          <p:attrName>style.rotation</p:attrName>
                                        </p:attrNameLst>
                                      </p:cBhvr>
                                      <p:tavLst>
                                        <p:tav tm="0">
                                          <p:val>
                                            <p:fltVal val="90"/>
                                          </p:val>
                                        </p:tav>
                                        <p:tav tm="100000">
                                          <p:val>
                                            <p:fltVal val="0"/>
                                          </p:val>
                                        </p:tav>
                                      </p:tavLst>
                                    </p:anim>
                                    <p:animEffect transition="in" filter="fade">
                                      <p:cBhvr>
                                        <p:cTn id="127" dur="1000"/>
                                        <p:tgtEl>
                                          <p:spTgt spid="2"/>
                                        </p:tgtEl>
                                      </p:cBhvr>
                                    </p:animEffect>
                                  </p:childTnLst>
                                </p:cTn>
                              </p:par>
                            </p:childTnLst>
                          </p:cTn>
                        </p:par>
                      </p:childTnLst>
                    </p:cTn>
                  </p:par>
                  <p:par>
                    <p:cTn id="128" fill="hold">
                      <p:stCondLst>
                        <p:cond delay="indefinite"/>
                      </p:stCondLst>
                      <p:childTnLst>
                        <p:par>
                          <p:cTn id="129" fill="hold">
                            <p:stCondLst>
                              <p:cond delay="0"/>
                            </p:stCondLst>
                            <p:childTnLst>
                              <p:par>
                                <p:cTn id="130" presetID="31" presetClass="entr" presetSubtype="0" fill="hold" grpId="0" nodeType="clickEffect">
                                  <p:stCondLst>
                                    <p:cond delay="0"/>
                                  </p:stCondLst>
                                  <p:childTnLst>
                                    <p:set>
                                      <p:cBhvr>
                                        <p:cTn id="131" dur="1" fill="hold">
                                          <p:stCondLst>
                                            <p:cond delay="0"/>
                                          </p:stCondLst>
                                        </p:cTn>
                                        <p:tgtEl>
                                          <p:spTgt spid="1039"/>
                                        </p:tgtEl>
                                        <p:attrNameLst>
                                          <p:attrName>style.visibility</p:attrName>
                                        </p:attrNameLst>
                                      </p:cBhvr>
                                      <p:to>
                                        <p:strVal val="visible"/>
                                      </p:to>
                                    </p:set>
                                    <p:anim calcmode="lin" valueType="num">
                                      <p:cBhvr>
                                        <p:cTn id="132" dur="1000" fill="hold"/>
                                        <p:tgtEl>
                                          <p:spTgt spid="1039"/>
                                        </p:tgtEl>
                                        <p:attrNameLst>
                                          <p:attrName>ppt_w</p:attrName>
                                        </p:attrNameLst>
                                      </p:cBhvr>
                                      <p:tavLst>
                                        <p:tav tm="0">
                                          <p:val>
                                            <p:fltVal val="0"/>
                                          </p:val>
                                        </p:tav>
                                        <p:tav tm="100000">
                                          <p:val>
                                            <p:strVal val="#ppt_w"/>
                                          </p:val>
                                        </p:tav>
                                      </p:tavLst>
                                    </p:anim>
                                    <p:anim calcmode="lin" valueType="num">
                                      <p:cBhvr>
                                        <p:cTn id="133" dur="1000" fill="hold"/>
                                        <p:tgtEl>
                                          <p:spTgt spid="1039"/>
                                        </p:tgtEl>
                                        <p:attrNameLst>
                                          <p:attrName>ppt_h</p:attrName>
                                        </p:attrNameLst>
                                      </p:cBhvr>
                                      <p:tavLst>
                                        <p:tav tm="0">
                                          <p:val>
                                            <p:fltVal val="0"/>
                                          </p:val>
                                        </p:tav>
                                        <p:tav tm="100000">
                                          <p:val>
                                            <p:strVal val="#ppt_h"/>
                                          </p:val>
                                        </p:tav>
                                      </p:tavLst>
                                    </p:anim>
                                    <p:anim calcmode="lin" valueType="num">
                                      <p:cBhvr>
                                        <p:cTn id="134" dur="1000" fill="hold"/>
                                        <p:tgtEl>
                                          <p:spTgt spid="1039"/>
                                        </p:tgtEl>
                                        <p:attrNameLst>
                                          <p:attrName>style.rotation</p:attrName>
                                        </p:attrNameLst>
                                      </p:cBhvr>
                                      <p:tavLst>
                                        <p:tav tm="0">
                                          <p:val>
                                            <p:fltVal val="90"/>
                                          </p:val>
                                        </p:tav>
                                        <p:tav tm="100000">
                                          <p:val>
                                            <p:fltVal val="0"/>
                                          </p:val>
                                        </p:tav>
                                      </p:tavLst>
                                    </p:anim>
                                    <p:animEffect transition="in" filter="fade">
                                      <p:cBhvr>
                                        <p:cTn id="135" dur="1000"/>
                                        <p:tgtEl>
                                          <p:spTgt spid="1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8" grpId="0"/>
      <p:bldP spid="27" grpId="0"/>
      <p:bldP spid="1039" grpId="0"/>
      <p:bldP spid="1044" grpId="0"/>
      <p:bldP spid="1050" grpId="0"/>
      <p:bldP spid="10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 y="152400"/>
            <a:ext cx="8763000" cy="6477000"/>
          </a:xfrm>
          <a:prstGeom prst="beve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38400" y="457200"/>
            <a:ext cx="3886200" cy="584775"/>
          </a:xfrm>
          <a:prstGeom prst="rect">
            <a:avLst/>
          </a:prstGeom>
          <a:noFill/>
        </p:spPr>
        <p:txBody>
          <a:bodyPr wrap="square" rtlCol="0">
            <a:spAutoFit/>
          </a:bodyPr>
          <a:lstStyle/>
          <a:p>
            <a:pPr algn="ctr"/>
            <a:r>
              <a:rPr lang="bn-IN" sz="3200" u="sng" dirty="0" smtClean="0">
                <a:latin typeface="Nikosh" pitchFamily="2" charset="0"/>
                <a:cs typeface="Nikosh" pitchFamily="2" charset="0"/>
              </a:rPr>
              <a:t>চোখের বিভিন্ন অংশ </a:t>
            </a:r>
            <a:endParaRPr lang="en-US" sz="3200" u="sng" dirty="0">
              <a:latin typeface="Nikosh" pitchFamily="2" charset="0"/>
              <a:cs typeface="Nikosh" pitchFamily="2" charset="0"/>
            </a:endParaRPr>
          </a:p>
        </p:txBody>
      </p:sp>
      <p:sp>
        <p:nvSpPr>
          <p:cNvPr id="3" name="TextBox 2"/>
          <p:cNvSpPr txBox="1"/>
          <p:nvPr/>
        </p:nvSpPr>
        <p:spPr>
          <a:xfrm>
            <a:off x="1066800" y="1828800"/>
            <a:ext cx="4724400" cy="1631216"/>
          </a:xfrm>
          <a:prstGeom prst="rect">
            <a:avLst/>
          </a:prstGeom>
          <a:noFill/>
        </p:spPr>
        <p:txBody>
          <a:bodyPr wrap="square" rtlCol="0">
            <a:spAutoFit/>
          </a:bodyPr>
          <a:lstStyle/>
          <a:p>
            <a:r>
              <a:rPr lang="bn-IN" sz="2800" b="1" u="sng" dirty="0" smtClean="0">
                <a:latin typeface="Nikosh" pitchFamily="2" charset="0"/>
                <a:cs typeface="Nikosh" pitchFamily="2" charset="0"/>
              </a:rPr>
              <a:t>স্ক্লেরাঃ</a:t>
            </a:r>
            <a:r>
              <a:rPr lang="bn-IN" sz="2400" dirty="0" smtClean="0">
                <a:latin typeface="Nikosh" pitchFamily="2" charset="0"/>
                <a:cs typeface="Nikosh" pitchFamily="2" charset="0"/>
              </a:rPr>
              <a:t>অক্ষি গোলকের বাইরের সাদা, শক্ত ও পাতলা স্তরটি হলো স্ক্লেরা ।এটি চোখের আকৃতি রক্ষা করে।এর ভিত্তর  দিয়ে কোন আলো প্রবেশ করতে পারে না।  </a:t>
            </a:r>
            <a:endParaRPr lang="en-US" sz="2400" dirty="0">
              <a:latin typeface="Nikosh" pitchFamily="2" charset="0"/>
              <a:cs typeface="Nikosh" pitchFamily="2" charset="0"/>
            </a:endParaRPr>
          </a:p>
        </p:txBody>
      </p:sp>
      <p:sp>
        <p:nvSpPr>
          <p:cNvPr id="5" name="TextBox 4"/>
          <p:cNvSpPr txBox="1"/>
          <p:nvPr/>
        </p:nvSpPr>
        <p:spPr>
          <a:xfrm>
            <a:off x="1036320" y="3437652"/>
            <a:ext cx="6096000" cy="1261884"/>
          </a:xfrm>
          <a:prstGeom prst="rect">
            <a:avLst/>
          </a:prstGeom>
          <a:noFill/>
        </p:spPr>
        <p:txBody>
          <a:bodyPr wrap="square" rtlCol="0">
            <a:spAutoFit/>
          </a:bodyPr>
          <a:lstStyle/>
          <a:p>
            <a:r>
              <a:rPr lang="bn-IN" sz="2800" b="1" u="sng" dirty="0" smtClean="0">
                <a:latin typeface="Nikosh" pitchFamily="2" charset="0"/>
                <a:cs typeface="Nikosh" pitchFamily="2" charset="0"/>
              </a:rPr>
              <a:t>কোরয়েডঃ</a:t>
            </a:r>
            <a:r>
              <a:rPr lang="bn-IN" sz="2400" dirty="0" smtClean="0">
                <a:latin typeface="Nikosh" pitchFamily="2" charset="0"/>
                <a:cs typeface="Nikosh" pitchFamily="2" charset="0"/>
              </a:rPr>
              <a:t> স্ক্লেরা স্তরের নিচের স্তরটি কোরয়েড। </a:t>
            </a:r>
          </a:p>
          <a:p>
            <a:r>
              <a:rPr lang="bn-IN" sz="2400" dirty="0" smtClean="0">
                <a:latin typeface="Nikosh" pitchFamily="2" charset="0"/>
                <a:cs typeface="Nikosh" pitchFamily="2" charset="0"/>
              </a:rPr>
              <a:t>এটা একটি ঘন রঞ্জিত পদার্থের স্তর। এখানে বহু রক্ত নালি প্রবেশ করে।  </a:t>
            </a:r>
            <a:endParaRPr lang="en-US" sz="2400" dirty="0">
              <a:latin typeface="Nikosh" pitchFamily="2" charset="0"/>
              <a:cs typeface="Nikosh" pitchFamily="2" charset="0"/>
            </a:endParaRPr>
          </a:p>
        </p:txBody>
      </p:sp>
      <p:sp>
        <p:nvSpPr>
          <p:cNvPr id="6" name="TextBox 5"/>
          <p:cNvSpPr txBox="1"/>
          <p:nvPr/>
        </p:nvSpPr>
        <p:spPr>
          <a:xfrm>
            <a:off x="1112520" y="4719856"/>
            <a:ext cx="4714240" cy="1261884"/>
          </a:xfrm>
          <a:prstGeom prst="rect">
            <a:avLst/>
          </a:prstGeom>
          <a:noFill/>
        </p:spPr>
        <p:txBody>
          <a:bodyPr wrap="square" rtlCol="0">
            <a:spAutoFit/>
          </a:bodyPr>
          <a:lstStyle/>
          <a:p>
            <a:r>
              <a:rPr lang="bn-IN" sz="2800" b="1" u="sng" dirty="0" smtClean="0">
                <a:latin typeface="Nikosh" pitchFamily="2" charset="0"/>
                <a:cs typeface="Nikosh" pitchFamily="2" charset="0"/>
              </a:rPr>
              <a:t>কর্নিয়াঃ</a:t>
            </a:r>
            <a:r>
              <a:rPr lang="bn-IN" sz="2400" dirty="0" smtClean="0">
                <a:latin typeface="Nikosh" pitchFamily="2" charset="0"/>
                <a:cs typeface="Nikosh" pitchFamily="2" charset="0"/>
              </a:rPr>
              <a:t> স্ক্লেরার সামনের চকচকে অংশটি হলো কর্নিয়া। এ অংশটি একেবারেই স্বচ্ছ। এর ভিতর দিয়েই আলো চোখের ভিতর ঢোকে।  </a:t>
            </a:r>
            <a:endParaRPr lang="en-US" sz="2400" dirty="0">
              <a:latin typeface="Nikosh" pitchFamily="2" charset="0"/>
              <a:cs typeface="Nikosh" pitchFamily="2" charset="0"/>
            </a:endParaRPr>
          </a:p>
        </p:txBody>
      </p:sp>
      <p:pic>
        <p:nvPicPr>
          <p:cNvPr id="1027" name="Picture 3" descr="C:\Users\i\Desktop\images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632585"/>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402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1000" fill="hold"/>
                                        <p:tgtEl>
                                          <p:spTgt spid="1027"/>
                                        </p:tgtEl>
                                        <p:attrNameLst>
                                          <p:attrName>ppt_w</p:attrName>
                                        </p:attrNameLst>
                                      </p:cBhvr>
                                      <p:tavLst>
                                        <p:tav tm="0">
                                          <p:val>
                                            <p:fltVal val="0"/>
                                          </p:val>
                                        </p:tav>
                                        <p:tav tm="100000">
                                          <p:val>
                                            <p:strVal val="#ppt_w"/>
                                          </p:val>
                                        </p:tav>
                                      </p:tavLst>
                                    </p:anim>
                                    <p:anim calcmode="lin" valueType="num">
                                      <p:cBhvr>
                                        <p:cTn id="15" dur="1000" fill="hold"/>
                                        <p:tgtEl>
                                          <p:spTgt spid="1027"/>
                                        </p:tgtEl>
                                        <p:attrNameLst>
                                          <p:attrName>ppt_h</p:attrName>
                                        </p:attrNameLst>
                                      </p:cBhvr>
                                      <p:tavLst>
                                        <p:tav tm="0">
                                          <p:val>
                                            <p:fltVal val="0"/>
                                          </p:val>
                                        </p:tav>
                                        <p:tav tm="100000">
                                          <p:val>
                                            <p:strVal val="#ppt_h"/>
                                          </p:val>
                                        </p:tav>
                                      </p:tavLst>
                                    </p:anim>
                                    <p:anim calcmode="lin" valueType="num">
                                      <p:cBhvr>
                                        <p:cTn id="16" dur="1000" fill="hold"/>
                                        <p:tgtEl>
                                          <p:spTgt spid="1027"/>
                                        </p:tgtEl>
                                        <p:attrNameLst>
                                          <p:attrName>style.rotation</p:attrName>
                                        </p:attrNameLst>
                                      </p:cBhvr>
                                      <p:tavLst>
                                        <p:tav tm="0">
                                          <p:val>
                                            <p:fltVal val="90"/>
                                          </p:val>
                                        </p:tav>
                                        <p:tav tm="100000">
                                          <p:val>
                                            <p:fltVal val="0"/>
                                          </p:val>
                                        </p:tav>
                                      </p:tavLst>
                                    </p:anim>
                                    <p:animEffect transition="in" filter="fade">
                                      <p:cBhvr>
                                        <p:cTn id="17" dur="10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579</Words>
  <Application>Microsoft Office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c:creator>
  <cp:lastModifiedBy>i</cp:lastModifiedBy>
  <cp:revision>72</cp:revision>
  <dcterms:created xsi:type="dcterms:W3CDTF">2006-08-16T00:00:00Z</dcterms:created>
  <dcterms:modified xsi:type="dcterms:W3CDTF">2019-12-27T09:56:43Z</dcterms:modified>
</cp:coreProperties>
</file>