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jpeg"/>
  <Override PartName="/ppt/media/image12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67" r:id="rId2"/>
    <p:sldId id="268" r:id="rId3"/>
    <p:sldId id="257" r:id="rId4"/>
    <p:sldId id="272" r:id="rId5"/>
    <p:sldId id="273" r:id="rId6"/>
    <p:sldId id="256" r:id="rId7"/>
    <p:sldId id="274" r:id="rId8"/>
    <p:sldId id="258" r:id="rId9"/>
    <p:sldId id="259" r:id="rId10"/>
    <p:sldId id="260" r:id="rId11"/>
    <p:sldId id="264" r:id="rId12"/>
    <p:sldId id="265" r:id="rId13"/>
    <p:sldId id="263" r:id="rId14"/>
    <p:sldId id="266" r:id="rId15"/>
    <p:sldId id="271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2B"/>
    <a:srgbClr val="5B2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046BB-A167-499F-AD36-59E1B4F5213F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C7984-46BE-427A-AA5F-25BBB50B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5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7984-46BE-427A-AA5F-25BBB50B83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3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7984-46BE-427A-AA5F-25BBB50B83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4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17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1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84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0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51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32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89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9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3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5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4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4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90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18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4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62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2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2FBB1D-F166-4A7E-9697-C575C2773F9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FF0000"/>
            </a:gs>
            <a:gs pos="74000">
              <a:srgbClr val="FFFF00"/>
            </a:gs>
            <a:gs pos="75000">
              <a:srgbClr val="02882B"/>
            </a:gs>
            <a:gs pos="100000">
              <a:srgbClr val="0288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9885" y="993394"/>
            <a:ext cx="3120571" cy="280076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71" y="1128485"/>
            <a:ext cx="6096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72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1200" y="1204686"/>
                <a:ext cx="87502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u="sng" dirty="0">
                    <a:latin typeface="Nikosh" panose="02000000000000000000" pitchFamily="2" charset="0"/>
                    <a:cs typeface="Nikosh" panose="02000000000000000000" pitchFamily="2" charset="0"/>
                  </a:rPr>
                  <a:t>বিশেষ </a:t>
                </a:r>
                <a:r>
                  <a:rPr lang="en-US" sz="2400" i="1" u="sng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নির্বচনঃ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ABC-এ     B ও    C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সমদ্বিখণ্ডকদ্বয়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O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বিন্দুতে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মিলিত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হয়েছে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		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প্রমাণ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করতে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,    BOC=90˙+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sz="20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pt-BR" sz="2000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a:rPr lang="en-US" sz="2000" b="1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  A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1204686"/>
                <a:ext cx="8750280" cy="830997"/>
              </a:xfrm>
              <a:prstGeom prst="rect">
                <a:avLst/>
              </a:prstGeom>
              <a:blipFill>
                <a:blip r:embed="rId3"/>
                <a:stretch>
                  <a:fillRect l="-111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/>
          <p:cNvSpPr/>
          <p:nvPr/>
        </p:nvSpPr>
        <p:spPr>
          <a:xfrm>
            <a:off x="2388426" y="1305574"/>
            <a:ext cx="269823" cy="224852"/>
          </a:xfrm>
          <a:prstGeom prst="triangl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621029" y="1283798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06513" y="1506388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36517" y="3439174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36517" y="3661764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686361" y="1668426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86361" y="1891016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631264" y="1668426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31264" y="1891016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97426" y="2264238"/>
            <a:ext cx="86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err="1">
                <a:latin typeface="Nikosh" panose="02000000000000000000" pitchFamily="2" charset="0"/>
                <a:cs typeface="Nikosh" panose="02000000000000000000" pitchFamily="2" charset="0"/>
              </a:rPr>
              <a:t>প্রমাণঃ</a:t>
            </a:r>
            <a:endParaRPr lang="en-US" sz="2400" i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1931218" y="2909396"/>
            <a:ext cx="269823" cy="224852"/>
          </a:xfrm>
          <a:prstGeom prst="triangl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6858" y="2802834"/>
            <a:ext cx="332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   ABC-এ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972176" y="3468201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72176" y="3690791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74481" y="3352796"/>
            <a:ext cx="297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A+    B+   C=180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˙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639834" y="3453688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39834" y="3676278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06090" y="3859216"/>
                <a:ext cx="4825174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A+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B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C =90˙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090" y="3859216"/>
                <a:ext cx="4825174" cy="497637"/>
              </a:xfrm>
              <a:prstGeom prst="rect">
                <a:avLst/>
              </a:prstGeom>
              <a:blipFill>
                <a:blip r:embed="rId4"/>
                <a:stretch>
                  <a:fillRect l="-1894" t="-4878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3830000" y="1291058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30000" y="1513648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278464" y="3976193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63948" y="4198783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429369" y="3968940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14853" y="4191530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149323" y="3990712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134807" y="4213302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93371" y="4262827"/>
            <a:ext cx="913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2308598" y="4868840"/>
            <a:ext cx="269823" cy="224852"/>
          </a:xfrm>
          <a:prstGeom prst="triangl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92895" y="4731839"/>
            <a:ext cx="1583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    BOC-এ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32364" y="5336874"/>
            <a:ext cx="449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  BOC+   OBC+    OCB =180˙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2276973" y="5427625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62457" y="5650215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336514" y="5442142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21998" y="5664732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468632" y="5427625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454116" y="5650215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066529" y="5939365"/>
            <a:ext cx="638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   BOC+      A+       B+      C=180˙+       A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523714" y="6037224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9198" y="6259814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540728" y="5942911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28" y="5942911"/>
                <a:ext cx="335348" cy="415050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426102" y="5986450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102" y="5986450"/>
                <a:ext cx="335348" cy="415050"/>
              </a:xfrm>
              <a:prstGeom prst="rect">
                <a:avLst/>
              </a:prstGeom>
              <a:blipFill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311470" y="5942907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70" y="5942907"/>
                <a:ext cx="335348" cy="415050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7106503" y="5985735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503" y="5985735"/>
                <a:ext cx="335348" cy="415050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/>
          <p:cNvCxnSpPr/>
          <p:nvPr/>
        </p:nvCxnSpPr>
        <p:spPr>
          <a:xfrm flipH="1">
            <a:off x="3859031" y="6051744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44515" y="6274334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802458" y="6022705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787942" y="6245295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615255" y="6037230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600739" y="6259820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502118" y="6051745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487602" y="6274335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758491" y="138599"/>
            <a:ext cx="2851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4000" b="1" u="sng" dirty="0">
                <a:latin typeface="Nikosh" panose="02000000000000000000" pitchFamily="2" charset="0"/>
                <a:cs typeface="Nikosh" panose="02000000000000000000" pitchFamily="2" charset="0"/>
              </a:rPr>
              <a:t> +(খ)</a:t>
            </a:r>
          </a:p>
        </p:txBody>
      </p:sp>
      <p:sp>
        <p:nvSpPr>
          <p:cNvPr id="72" name="Isosceles Triangle 71"/>
          <p:cNvSpPr/>
          <p:nvPr/>
        </p:nvSpPr>
        <p:spPr>
          <a:xfrm>
            <a:off x="7430322" y="2278039"/>
            <a:ext cx="3792511" cy="2998032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7427924" y="4178792"/>
            <a:ext cx="1896255" cy="1105525"/>
          </a:xfrm>
          <a:prstGeom prst="line">
            <a:avLst/>
          </a:prstGeom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9324179" y="4178792"/>
            <a:ext cx="1896256" cy="1126307"/>
          </a:xfrm>
          <a:prstGeom prst="line">
            <a:avLst/>
          </a:prstGeom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/>
          <p:nvPr/>
        </p:nvSpPr>
        <p:spPr>
          <a:xfrm>
            <a:off x="7427924" y="4656774"/>
            <a:ext cx="813216" cy="1184563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/>
          <p:cNvSpPr/>
          <p:nvPr/>
        </p:nvSpPr>
        <p:spPr>
          <a:xfrm rot="14713690">
            <a:off x="10552123" y="4414316"/>
            <a:ext cx="813216" cy="1184563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/>
          <p:cNvSpPr/>
          <p:nvPr/>
        </p:nvSpPr>
        <p:spPr>
          <a:xfrm rot="20183025">
            <a:off x="7957128" y="4382602"/>
            <a:ext cx="1052944" cy="1188568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/>
          <p:cNvSpPr/>
          <p:nvPr/>
        </p:nvSpPr>
        <p:spPr>
          <a:xfrm rot="2704742">
            <a:off x="7719113" y="4097567"/>
            <a:ext cx="1094909" cy="1012021"/>
          </a:xfrm>
          <a:prstGeom prst="arc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 rot="16473747">
            <a:off x="9803385" y="4299934"/>
            <a:ext cx="807814" cy="1162846"/>
          </a:xfrm>
          <a:prstGeom prst="arc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/>
          <p:cNvSpPr/>
          <p:nvPr/>
        </p:nvSpPr>
        <p:spPr>
          <a:xfrm rot="14762502">
            <a:off x="9941049" y="3965516"/>
            <a:ext cx="1052944" cy="1188568"/>
          </a:xfrm>
          <a:prstGeom prst="arc">
            <a:avLst>
              <a:gd name="adj1" fmla="val 16200000"/>
              <a:gd name="adj2" fmla="val 2027372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853479" y="5276584"/>
            <a:ext cx="85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994391" y="5336874"/>
            <a:ext cx="85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132548" y="1695192"/>
            <a:ext cx="85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066057" y="3629212"/>
            <a:ext cx="42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2101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5" grpId="0"/>
      <p:bldP spid="19" grpId="0" animBg="1"/>
      <p:bldP spid="17" grpId="0"/>
      <p:bldP spid="24" grpId="0"/>
      <p:bldP spid="27" grpId="0"/>
      <p:bldP spid="40" grpId="0"/>
      <p:bldP spid="43" grpId="0" animBg="1"/>
      <p:bldP spid="44" grpId="0"/>
      <p:bldP spid="45" grpId="0"/>
      <p:bldP spid="52" grpId="0"/>
      <p:bldP spid="56" grpId="0"/>
      <p:bldP spid="57" grpId="0"/>
      <p:bldP spid="58" grpId="0"/>
      <p:bldP spid="59" grpId="0"/>
      <p:bldP spid="68" grpId="0"/>
      <p:bldP spid="72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7324" y="1652924"/>
            <a:ext cx="400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    BOC + 90˙=180˙+         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6529" y="947399"/>
            <a:ext cx="638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   BOC+      A+       B+      C=180˙+       A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523714" y="1015278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09198" y="1237868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40728" y="920965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28" y="920965"/>
                <a:ext cx="335348" cy="415050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26102" y="964504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102" y="964504"/>
                <a:ext cx="335348" cy="415050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11470" y="920961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70" y="920961"/>
                <a:ext cx="335348" cy="415050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106503" y="963789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503" y="963789"/>
                <a:ext cx="335348" cy="415050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3859031" y="1029798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44515" y="1252388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802458" y="1000759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87942" y="1223349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615255" y="1015284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00739" y="1237874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502118" y="1029799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72612" y="1252389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45421" y="1685014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421" y="1685014"/>
                <a:ext cx="335348" cy="415050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2603544" y="1748251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89028" y="1970841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143544" y="1748253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29028" y="1970843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48117" y="2336802"/>
            <a:ext cx="564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    BOC=180˙+        A </a:t>
            </a:r>
            <a:r>
              <a:rPr lang="el-GR" sz="2400" dirty="0">
                <a:latin typeface="Nikosh" panose="02000000000000000000" pitchFamily="2" charset="0"/>
                <a:cs typeface="Nikosh" panose="02000000000000000000" pitchFamily="2" charset="0"/>
              </a:rPr>
              <a:t>μ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90˙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36562" y="2350622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562" y="2350622"/>
                <a:ext cx="335348" cy="415050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H="1">
            <a:off x="2639831" y="2423173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5315" y="2645763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020172" y="2423173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05656" y="2645763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66529" y="3107428"/>
            <a:ext cx="382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সুতরাং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     BOC=90˙+        A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803470" y="3127133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70" y="3127133"/>
                <a:ext cx="335348" cy="415050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H="1">
            <a:off x="3017194" y="3206944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02678" y="3429534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237883" y="3206941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23367" y="3429531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38644" y="3542183"/>
            <a:ext cx="304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প্রমাণিত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27725" y="67057"/>
            <a:ext cx="2851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4000" b="1" u="sng" dirty="0">
                <a:latin typeface="Nikosh" panose="02000000000000000000" pitchFamily="2" charset="0"/>
                <a:cs typeface="Nikosh" panose="02000000000000000000" pitchFamily="2" charset="0"/>
              </a:rPr>
              <a:t> +(খ)</a:t>
            </a:r>
          </a:p>
        </p:txBody>
      </p:sp>
      <p:sp>
        <p:nvSpPr>
          <p:cNvPr id="56" name="Isosceles Triangle 55"/>
          <p:cNvSpPr/>
          <p:nvPr/>
        </p:nvSpPr>
        <p:spPr>
          <a:xfrm>
            <a:off x="6705564" y="1633228"/>
            <a:ext cx="3792511" cy="2998032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6703166" y="3533981"/>
            <a:ext cx="1896255" cy="1105525"/>
          </a:xfrm>
          <a:prstGeom prst="line">
            <a:avLst/>
          </a:prstGeom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8599421" y="3533981"/>
            <a:ext cx="1896256" cy="1126307"/>
          </a:xfrm>
          <a:prstGeom prst="line">
            <a:avLst/>
          </a:prstGeom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>
            <a:off x="6703166" y="4011963"/>
            <a:ext cx="813216" cy="1184563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14713690">
            <a:off x="9827365" y="3769505"/>
            <a:ext cx="813216" cy="1184563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rot="20183025">
            <a:off x="7232370" y="3737791"/>
            <a:ext cx="1052944" cy="1188568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rot="2704742">
            <a:off x="6994355" y="3452756"/>
            <a:ext cx="1094909" cy="1012021"/>
          </a:xfrm>
          <a:prstGeom prst="arc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rot="16473747">
            <a:off x="9078627" y="3655123"/>
            <a:ext cx="807814" cy="1162846"/>
          </a:xfrm>
          <a:prstGeom prst="arc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14762502">
            <a:off x="9216291" y="3320705"/>
            <a:ext cx="1052944" cy="1188568"/>
          </a:xfrm>
          <a:prstGeom prst="arc">
            <a:avLst>
              <a:gd name="adj1" fmla="val 16200000"/>
              <a:gd name="adj2" fmla="val 2027372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113321" y="4530307"/>
            <a:ext cx="85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525270" y="4346968"/>
            <a:ext cx="85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407790" y="1050381"/>
            <a:ext cx="85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341299" y="2984401"/>
            <a:ext cx="42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66368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9" grpId="0"/>
      <p:bldP spid="27" grpId="0"/>
      <p:bldP spid="29" grpId="0"/>
      <p:bldP spid="34" grpId="0"/>
      <p:bldP spid="35" grpId="0"/>
      <p:bldP spid="40" grpId="0"/>
      <p:bldP spid="42" grpId="0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122057" y="1175657"/>
            <a:ext cx="1785257" cy="1349829"/>
          </a:xfrm>
          <a:prstGeom prst="triangl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338286" y="2496457"/>
            <a:ext cx="798283" cy="1320799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00052" y="2547259"/>
            <a:ext cx="776519" cy="1269997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4696856">
            <a:off x="3858510" y="2215786"/>
            <a:ext cx="705560" cy="684351"/>
          </a:xfrm>
          <a:prstGeom prst="arc">
            <a:avLst>
              <a:gd name="adj1" fmla="val 17006989"/>
              <a:gd name="adj2" fmla="val 2996353"/>
            </a:avLst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Arc 11"/>
          <p:cNvSpPr/>
          <p:nvPr/>
        </p:nvSpPr>
        <p:spPr>
          <a:xfrm rot="8513614">
            <a:off x="5585701" y="2288355"/>
            <a:ext cx="705560" cy="684351"/>
          </a:xfrm>
          <a:prstGeom prst="arc">
            <a:avLst>
              <a:gd name="adj1" fmla="val 17006989"/>
              <a:gd name="adj2" fmla="val 2996353"/>
            </a:avLst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4627" y="2598056"/>
            <a:ext cx="957943" cy="14514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142335" y="2656114"/>
            <a:ext cx="706523" cy="139337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6572649">
            <a:off x="4272571" y="2669202"/>
            <a:ext cx="506352" cy="602209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4113666">
            <a:off x="4156287" y="2772734"/>
            <a:ext cx="506352" cy="602209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7594026">
            <a:off x="5308293" y="2706917"/>
            <a:ext cx="506352" cy="602209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9780156">
            <a:off x="5437169" y="2753822"/>
            <a:ext cx="506352" cy="602209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64231" y="843731"/>
            <a:ext cx="25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10448" y="2311791"/>
            <a:ext cx="29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81587" y="2358791"/>
            <a:ext cx="37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73924" y="4049484"/>
            <a:ext cx="33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76571" y="3817256"/>
            <a:ext cx="44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9943" y="3817256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53384" y="189119"/>
            <a:ext cx="25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4000" u="sng" dirty="0">
                <a:latin typeface="Nikosh" panose="02000000000000000000" pitchFamily="2" charset="0"/>
                <a:cs typeface="Nikosh" panose="02000000000000000000" pitchFamily="2" charset="0"/>
              </a:rPr>
              <a:t> + (গ)</a:t>
            </a:r>
          </a:p>
        </p:txBody>
      </p:sp>
    </p:spTree>
    <p:extLst>
      <p:ext uri="{BB962C8B-B14F-4D97-AF65-F5344CB8AC3E}">
        <p14:creationId xmlns:p14="http://schemas.microsoft.com/office/powerpoint/2010/main" val="3655865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73713" y="232229"/>
            <a:ext cx="249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4000" u="sng" dirty="0">
                <a:latin typeface="Nikosh" panose="02000000000000000000" pitchFamily="2" charset="0"/>
                <a:cs typeface="Nikosh" panose="02000000000000000000" pitchFamily="2" charset="0"/>
              </a:rPr>
              <a:t> + (গ)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7028" y="1357894"/>
                <a:ext cx="1011645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ধরি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,    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ABCএ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AB ও AC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বাহুকে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যথাক্রমে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E ও F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পর্যন্ত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বর্ধিত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করায়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বহিঃস্তকোণ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EBC ও  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FCBএর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সমদ্বিখণ্ডকদ্বয়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O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বিন্দুতে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মিলিত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হয়েছে।প্রমাণ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করতে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BOC=90˙</a:t>
                </a:r>
                <a:r>
                  <a:rPr lang="el-GR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μ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sz="24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pt-BR" sz="2400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a:rPr lang="en-US" sz="2400" b="1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  A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8" y="1357894"/>
                <a:ext cx="10116458" cy="892552"/>
              </a:xfrm>
              <a:prstGeom prst="rect">
                <a:avLst/>
              </a:prstGeom>
              <a:blipFill>
                <a:blip r:embed="rId3"/>
                <a:stretch>
                  <a:fillRect l="-904" t="-5479" r="-1024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 flipH="1">
            <a:off x="9635717" y="1450713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621201" y="1673303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25538" y="1857111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1022" y="2079701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908516" y="1886140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94000" y="2108730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940518" y="1871626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26002" y="2094216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1074882" y="1472484"/>
            <a:ext cx="269823" cy="224852"/>
          </a:xfrm>
          <a:prstGeom prst="triangl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796" y="2331383"/>
            <a:ext cx="94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err="1">
                <a:latin typeface="Nikosh" panose="02000000000000000000" pitchFamily="2" charset="0"/>
                <a:cs typeface="Nikosh" panose="02000000000000000000" pitchFamily="2" charset="0"/>
              </a:rPr>
              <a:t>প্রমাণঃ</a:t>
            </a:r>
            <a:endParaRPr lang="en-US" sz="2400" i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4883" y="2902470"/>
            <a:ext cx="442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ABC-এ     A+    B+    C=180˙</a:t>
            </a:r>
            <a:endParaRPr lang="en-US" sz="2400" dirty="0"/>
          </a:p>
        </p:txBody>
      </p:sp>
      <p:sp>
        <p:nvSpPr>
          <p:cNvPr id="33" name="Isosceles Triangle 32"/>
          <p:cNvSpPr/>
          <p:nvPr/>
        </p:nvSpPr>
        <p:spPr>
          <a:xfrm>
            <a:off x="1125684" y="2974710"/>
            <a:ext cx="269823" cy="224852"/>
          </a:xfrm>
          <a:prstGeom prst="triangl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480169" y="2989231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465653" y="3211821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249427" y="2989231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34911" y="3211821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917088" y="2989228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02572" y="3211818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74882" y="3538416"/>
            <a:ext cx="443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সুতরাং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        A+       B+       C=90˙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944150" y="3565475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150" y="3565475"/>
                <a:ext cx="335348" cy="415050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858555" y="3555658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555" y="3555658"/>
                <a:ext cx="335348" cy="415050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729413" y="3584686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413" y="3584686"/>
                <a:ext cx="335348" cy="415050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 flipH="1">
            <a:off x="2247942" y="3635466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33426" y="3858056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205885" y="3635475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191369" y="3858065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076739" y="3635474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62223" y="3858064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24212" y="4099213"/>
            <a:ext cx="273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BOC - এ</a:t>
            </a:r>
          </a:p>
        </p:txBody>
      </p:sp>
      <p:sp>
        <p:nvSpPr>
          <p:cNvPr id="52" name="Isosceles Triangle 51"/>
          <p:cNvSpPr/>
          <p:nvPr/>
        </p:nvSpPr>
        <p:spPr>
          <a:xfrm>
            <a:off x="1974130" y="4186194"/>
            <a:ext cx="274946" cy="252004"/>
          </a:xfrm>
          <a:prstGeom prst="triangl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4882" y="5281159"/>
            <a:ext cx="5310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    BOC+       EBC+       FCB=180˙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0053" y="4712671"/>
            <a:ext cx="4566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    BOC+   OBC+   OCB=180˙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1623828" y="4811127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09312" y="5033717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2712397" y="4796609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697881" y="5019199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800972" y="4796613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786456" y="5019203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623829" y="5377184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609313" y="5599774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017207" y="5362673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002691" y="5585263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4396061" y="5362674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381545" y="5585264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713406" y="5307116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406" y="5307116"/>
                <a:ext cx="335348" cy="415050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4063238" y="5278084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238" y="5278084"/>
                <a:ext cx="335348" cy="415050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1074883" y="5935536"/>
            <a:ext cx="5906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    BOC+   (    A+    C)+   (   A+   B)=180˙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1580283" y="6033660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565767" y="6256250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3757430" y="6048172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742914" y="6270762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3075255" y="6048172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060739" y="6270762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4860519" y="6033649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846003" y="6256239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5513658" y="6019142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499142" y="6241732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2655350" y="5990453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50" y="5990453"/>
                <a:ext cx="335348" cy="415050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4455122" y="5975931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122" y="5975931"/>
                <a:ext cx="335348" cy="415050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Isosceles Triangle 84"/>
          <p:cNvSpPr/>
          <p:nvPr/>
        </p:nvSpPr>
        <p:spPr>
          <a:xfrm>
            <a:off x="8563431" y="2946398"/>
            <a:ext cx="1785257" cy="1349829"/>
          </a:xfrm>
          <a:prstGeom prst="triangl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7779660" y="4267198"/>
            <a:ext cx="798283" cy="1320799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0341426" y="4318000"/>
            <a:ext cx="776519" cy="1269997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rc 87"/>
          <p:cNvSpPr/>
          <p:nvPr/>
        </p:nvSpPr>
        <p:spPr>
          <a:xfrm rot="4696856">
            <a:off x="8299884" y="3986527"/>
            <a:ext cx="705560" cy="684351"/>
          </a:xfrm>
          <a:prstGeom prst="arc">
            <a:avLst>
              <a:gd name="adj1" fmla="val 17006989"/>
              <a:gd name="adj2" fmla="val 2996353"/>
            </a:avLst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9" name="Arc 88"/>
          <p:cNvSpPr/>
          <p:nvPr/>
        </p:nvSpPr>
        <p:spPr>
          <a:xfrm rot="8513614">
            <a:off x="10027075" y="4059096"/>
            <a:ext cx="705560" cy="684351"/>
          </a:xfrm>
          <a:prstGeom prst="arc">
            <a:avLst>
              <a:gd name="adj1" fmla="val 17006989"/>
              <a:gd name="adj2" fmla="val 2996353"/>
            </a:avLst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8636001" y="4368797"/>
            <a:ext cx="957943" cy="14514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9583709" y="4426855"/>
            <a:ext cx="706523" cy="139337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rc 91"/>
          <p:cNvSpPr/>
          <p:nvPr/>
        </p:nvSpPr>
        <p:spPr>
          <a:xfrm rot="6572649">
            <a:off x="8713945" y="4439943"/>
            <a:ext cx="506352" cy="602209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c 92"/>
          <p:cNvSpPr/>
          <p:nvPr/>
        </p:nvSpPr>
        <p:spPr>
          <a:xfrm rot="4113666">
            <a:off x="8597661" y="4543475"/>
            <a:ext cx="506352" cy="602209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c 93"/>
          <p:cNvSpPr/>
          <p:nvPr/>
        </p:nvSpPr>
        <p:spPr>
          <a:xfrm rot="7594026">
            <a:off x="9749667" y="4477658"/>
            <a:ext cx="506352" cy="602209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c 94"/>
          <p:cNvSpPr/>
          <p:nvPr/>
        </p:nvSpPr>
        <p:spPr>
          <a:xfrm rot="9780156">
            <a:off x="9878543" y="4524563"/>
            <a:ext cx="506352" cy="602209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9335573" y="2554512"/>
            <a:ext cx="25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151820" y="4082532"/>
            <a:ext cx="29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507969" y="4129532"/>
            <a:ext cx="37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9415298" y="5820225"/>
            <a:ext cx="33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1117945" y="5587997"/>
            <a:ext cx="44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431317" y="5587997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6411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9" grpId="0" animBg="1"/>
      <p:bldP spid="30" grpId="0"/>
      <p:bldP spid="32" grpId="0"/>
      <p:bldP spid="33" grpId="0" animBg="1"/>
      <p:bldP spid="40" grpId="0"/>
      <p:bldP spid="42" grpId="0"/>
      <p:bldP spid="43" grpId="0"/>
      <p:bldP spid="44" grpId="0"/>
      <p:bldP spid="51" grpId="0"/>
      <p:bldP spid="52" grpId="0" animBg="1"/>
      <p:bldP spid="54" grpId="0"/>
      <p:bldP spid="57" grpId="0"/>
      <p:bldP spid="70" grpId="0"/>
      <p:bldP spid="71" grpId="0"/>
      <p:bldP spid="72" grpId="0"/>
      <p:bldP spid="83" grpId="0"/>
      <p:bldP spid="84" grpId="0"/>
      <p:bldP spid="85" grpId="0" animBg="1"/>
      <p:bldP spid="88" grpId="0" animBg="1"/>
      <p:bldP spid="89" grpId="0" animBg="1"/>
      <p:bldP spid="92" grpId="0" animBg="1"/>
      <p:bldP spid="93" grpId="0" animBg="1"/>
      <p:bldP spid="94" grpId="0" animBg="1"/>
      <p:bldP spid="95" grpId="0" animBg="1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1339" y="1076821"/>
            <a:ext cx="668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    BOC+   (    A+    C)+   (   A+   B)=180˙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36740" y="1174945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2224" y="1397535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713887" y="1189457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99371" y="1412047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031712" y="1189457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17196" y="1412047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816976" y="1174934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2460" y="1397524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70115" y="1160427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55599" y="1383017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611807" y="1131738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807" y="1131738"/>
                <a:ext cx="335348" cy="415050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11579" y="1117216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79" y="1117216"/>
                <a:ext cx="335348" cy="415050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169155" y="1635263"/>
            <a:ext cx="584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    BOC +      A+     C+     A+     B =180˙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258176" y="3489970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43660" y="3712560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81884" y="1740996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67368" y="1963586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499146" y="1726485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4630" y="1949075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771466" y="1668758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466" y="1668758"/>
                <a:ext cx="335348" cy="415050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3060744" y="1755516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46228" y="1978106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613292" y="1654244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292" y="1654244"/>
                <a:ext cx="335348" cy="415050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3888058" y="1755513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73542" y="1978103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11577" y="1654246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77" y="1654246"/>
                <a:ext cx="335348" cy="415050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 flipH="1">
            <a:off x="4700860" y="1741000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86344" y="1963590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95352" y="1654244"/>
                <a:ext cx="335348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352" y="1654244"/>
                <a:ext cx="335348" cy="415050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138381" y="2243907"/>
            <a:ext cx="418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   BOC+      A+90˙=  180˙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609314" y="2350597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94798" y="2573187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554510" y="2293254"/>
                <a:ext cx="363231" cy="415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510" y="2293254"/>
                <a:ext cx="363231" cy="415050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 flipH="1">
            <a:off x="2901086" y="2365114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86570" y="2587704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75484" y="2902468"/>
            <a:ext cx="519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    BOC =180˙</a:t>
            </a:r>
            <a:r>
              <a:rPr lang="el-GR" sz="2400" dirty="0">
                <a:latin typeface="Nikosh" panose="02000000000000000000" pitchFamily="2" charset="0"/>
                <a:cs typeface="Nikosh" panose="02000000000000000000" pitchFamily="2" charset="0"/>
              </a:rPr>
              <a:t>μ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90˙</a:t>
            </a:r>
            <a:r>
              <a:rPr lang="el-GR" sz="2400" dirty="0">
                <a:latin typeface="Nikosh" panose="02000000000000000000" pitchFamily="2" charset="0"/>
                <a:cs typeface="Nikosh" panose="02000000000000000000" pitchFamily="2" charset="0"/>
              </a:rPr>
              <a:t>μ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     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361537" y="2939144"/>
                <a:ext cx="363231" cy="415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537" y="2939144"/>
                <a:ext cx="363231" cy="415050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 flipH="1">
            <a:off x="4744399" y="2989229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29883" y="3211819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783485" y="2989227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768969" y="3211817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99782" y="3388697"/>
            <a:ext cx="361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সুতরাং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     BOC=90˙</a:t>
            </a:r>
            <a:r>
              <a:rPr lang="el-GR" sz="2400" dirty="0">
                <a:latin typeface="Nikosh" panose="02000000000000000000" pitchFamily="2" charset="0"/>
                <a:cs typeface="Nikosh" panose="02000000000000000000" pitchFamily="2" charset="0"/>
              </a:rPr>
              <a:t>μ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    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911599" y="3447143"/>
                <a:ext cx="363231" cy="415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599" y="3447143"/>
                <a:ext cx="363231" cy="415050"/>
              </a:xfrm>
              <a:prstGeom prst="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 flipH="1">
            <a:off x="2262451" y="3468199"/>
            <a:ext cx="160189" cy="222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47935" y="3690789"/>
            <a:ext cx="18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985670" y="3780323"/>
            <a:ext cx="422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ণি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</p:txBody>
      </p:sp>
      <p:sp>
        <p:nvSpPr>
          <p:cNvPr id="54" name="Isosceles Triangle 53"/>
          <p:cNvSpPr/>
          <p:nvPr/>
        </p:nvSpPr>
        <p:spPr>
          <a:xfrm>
            <a:off x="8142516" y="1364343"/>
            <a:ext cx="1785257" cy="1349829"/>
          </a:xfrm>
          <a:prstGeom prst="triangl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7358745" y="2685143"/>
            <a:ext cx="798283" cy="1320799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9920511" y="2735945"/>
            <a:ext cx="776519" cy="1269997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56"/>
          <p:cNvSpPr/>
          <p:nvPr/>
        </p:nvSpPr>
        <p:spPr>
          <a:xfrm rot="4696856">
            <a:off x="7878969" y="2404472"/>
            <a:ext cx="705560" cy="684351"/>
          </a:xfrm>
          <a:prstGeom prst="arc">
            <a:avLst>
              <a:gd name="adj1" fmla="val 17006989"/>
              <a:gd name="adj2" fmla="val 2996353"/>
            </a:avLst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8" name="Arc 57"/>
          <p:cNvSpPr/>
          <p:nvPr/>
        </p:nvSpPr>
        <p:spPr>
          <a:xfrm rot="8513614">
            <a:off x="9606160" y="2477041"/>
            <a:ext cx="705560" cy="684351"/>
          </a:xfrm>
          <a:prstGeom prst="arc">
            <a:avLst>
              <a:gd name="adj1" fmla="val 17006989"/>
              <a:gd name="adj2" fmla="val 2996353"/>
            </a:avLst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8215086" y="2786742"/>
            <a:ext cx="957943" cy="14514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9162794" y="2844800"/>
            <a:ext cx="706523" cy="139337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/>
          <p:cNvSpPr/>
          <p:nvPr/>
        </p:nvSpPr>
        <p:spPr>
          <a:xfrm rot="6572649">
            <a:off x="8293030" y="2857888"/>
            <a:ext cx="506352" cy="602209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rot="4113666">
            <a:off x="8176746" y="2961420"/>
            <a:ext cx="506352" cy="602209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rot="7594026">
            <a:off x="9328752" y="2895603"/>
            <a:ext cx="506352" cy="602209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9780156">
            <a:off x="9457628" y="2942508"/>
            <a:ext cx="506352" cy="602209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914658" y="972457"/>
            <a:ext cx="25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30905" y="2500477"/>
            <a:ext cx="29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087054" y="2547477"/>
            <a:ext cx="37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994383" y="4238170"/>
            <a:ext cx="33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697030" y="4005942"/>
            <a:ext cx="44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10402" y="4005942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773713" y="232229"/>
            <a:ext cx="249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4000" u="sng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+ (গ)</a:t>
            </a:r>
          </a:p>
        </p:txBody>
      </p:sp>
    </p:spTree>
    <p:extLst>
      <p:ext uri="{BB962C8B-B14F-4D97-AF65-F5344CB8AC3E}">
        <p14:creationId xmlns:p14="http://schemas.microsoft.com/office/powerpoint/2010/main" val="2082053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9" grpId="0"/>
      <p:bldP spid="27" grpId="0"/>
      <p:bldP spid="30" grpId="0"/>
      <p:bldP spid="33" grpId="0"/>
      <p:bldP spid="36" grpId="0"/>
      <p:bldP spid="37" grpId="0"/>
      <p:bldP spid="40" grpId="0"/>
      <p:bldP spid="43" grpId="0"/>
      <p:bldP spid="44" grpId="0"/>
      <p:bldP spid="49" grpId="0"/>
      <p:bldP spid="50" grpId="0"/>
      <p:bldP spid="53" grpId="0"/>
      <p:bldP spid="54" grpId="0" animBg="1"/>
      <p:bldP spid="57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5">
                <a:lumMod val="75000"/>
              </a:schemeClr>
            </a:gs>
            <a:gs pos="46000">
              <a:srgbClr val="FF0000"/>
            </a:gs>
            <a:gs pos="22000">
              <a:srgbClr val="5B2ABC"/>
            </a:gs>
            <a:gs pos="74000">
              <a:srgbClr val="FFFF00"/>
            </a:gs>
            <a:gs pos="75000">
              <a:srgbClr val="02882B"/>
            </a:gs>
            <a:gs pos="100000">
              <a:srgbClr val="0288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2453" y="329784"/>
            <a:ext cx="2895718" cy="9233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5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অভীক্ষা</a:t>
            </a:r>
            <a:endParaRPr lang="en-US" sz="54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6438" y="3522327"/>
            <a:ext cx="640179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বাহুগুলো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পরস্পর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6438" y="1800159"/>
            <a:ext cx="76925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ত্রিভুজে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প্রত্যেকটা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কোণের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পরিমাণ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৯০˙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অপেক্ষা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6438" y="4401012"/>
            <a:ext cx="444137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কোণভেদে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6438" y="2675581"/>
            <a:ext cx="724262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বাহুভেদে</a:t>
            </a:r>
            <a:r>
              <a:rPr lang="en-US" sz="36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ত্রিভুজকে</a:t>
            </a:r>
            <a:r>
              <a:rPr lang="en-US" sz="36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কয়ভাগে</a:t>
            </a:r>
            <a:r>
              <a:rPr lang="en-US" sz="36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36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6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121492" y="5221167"/>
            <a:ext cx="5746943" cy="1275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জানার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ক্লিক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করুন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0" name="Left Arrow 9"/>
          <p:cNvSpPr/>
          <p:nvPr/>
        </p:nvSpPr>
        <p:spPr>
          <a:xfrm>
            <a:off x="9114020" y="1627851"/>
            <a:ext cx="2703226" cy="92939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সূক্ষ্মকোণী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9402998" y="2523607"/>
            <a:ext cx="2413416" cy="9502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 </a:t>
            </a:r>
            <a:r>
              <a:rPr lang="en-US" sz="40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ভাগে</a:t>
            </a:r>
            <a:endParaRPr lang="en-US" sz="40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9402998" y="3612450"/>
            <a:ext cx="2413416" cy="893493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সমবাহু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9114020" y="4401012"/>
            <a:ext cx="2413416" cy="8167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 </a:t>
            </a:r>
            <a:r>
              <a:rPr lang="en-US" sz="40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ভাগে</a:t>
            </a:r>
            <a:endParaRPr lang="en-US" sz="40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95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882B"/>
            </a:gs>
            <a:gs pos="46000">
              <a:srgbClr val="FF0000"/>
            </a:gs>
            <a:gs pos="73000">
              <a:srgbClr val="02882B"/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403" y="299803"/>
            <a:ext cx="290809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5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1952" y="1645920"/>
            <a:ext cx="9107424" cy="258532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ত্রিভুজের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দুইটি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কোণ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পরস্পর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হয়,তবে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প্রমাণ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বিপরীত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বাহু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দুটিও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পরস্পর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000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75000">
              <a:srgbClr val="02882B"/>
            </a:gs>
            <a:gs pos="100000">
              <a:srgbClr val="0288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867" y="2143594"/>
            <a:ext cx="86493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জানিয়ে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মতো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সমাপ্তি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05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980">
              <a:srgbClr val="FF0000"/>
            </a:gs>
            <a:gs pos="22000">
              <a:srgbClr val="FFFF00"/>
            </a:gs>
            <a:gs pos="74000">
              <a:srgbClr val="FFFF00"/>
            </a:gs>
            <a:gs pos="75000">
              <a:srgbClr val="02882B"/>
            </a:gs>
            <a:gs pos="100000">
              <a:srgbClr val="0288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1143" y="145142"/>
            <a:ext cx="280125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5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828" y="2235201"/>
            <a:ext cx="6662057" cy="4154984"/>
          </a:xfrm>
          <a:prstGeom prst="rect">
            <a:avLst/>
          </a:prstGeom>
          <a:ln>
            <a:solidFill>
              <a:srgbClr val="5B2AB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জিয়াউর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রহমান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সিনিয়র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কালাপাহাড়িয়া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ইউনিয়ন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আড়াইহাজার,নারায়ণগঞ্জ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শ্রেণিঃ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    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অধ্যায়ঃ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ষষ্ঠ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মোবাইলঃ০১৮১৩</a:t>
            </a:r>
            <a:r>
              <a:rPr lang="bn-I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০৩৭৪১১</a:t>
            </a:r>
            <a:r>
              <a:rPr lang="bn-I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ই-মেইলঃziaur192@gmail.com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FA79D-1145-4BDE-931F-3207BDD19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02" y="2391508"/>
            <a:ext cx="2968283" cy="24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51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5">
                <a:lumMod val="75000"/>
              </a:schemeClr>
            </a:gs>
            <a:gs pos="53980">
              <a:srgbClr val="FF0000"/>
            </a:gs>
            <a:gs pos="22000">
              <a:schemeClr val="accent5">
                <a:lumMod val="60000"/>
                <a:lumOff val="40000"/>
              </a:schemeClr>
            </a:gs>
            <a:gs pos="74000">
              <a:srgbClr val="FFFF00"/>
            </a:gs>
            <a:gs pos="75000">
              <a:srgbClr val="02882B"/>
            </a:gs>
            <a:gs pos="100000">
              <a:srgbClr val="0288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67086" y="435098"/>
            <a:ext cx="81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2902528"/>
            <a:ext cx="34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5" y="2917041"/>
            <a:ext cx="34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9350" y="3732208"/>
            <a:ext cx="3282845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ABC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7473" y="4421892"/>
            <a:ext cx="5186597" cy="707886"/>
          </a:xfrm>
          <a:prstGeom prst="rect">
            <a:avLst/>
          </a:prstGeom>
          <a:noFill/>
          <a:ln>
            <a:solidFill>
              <a:srgbClr val="02882B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কেউ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সঙ্গা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33D0EB-A5AE-4058-A3DD-550AE63C052D}"/>
              </a:ext>
            </a:extLst>
          </p:cNvPr>
          <p:cNvSpPr txBox="1"/>
          <p:nvPr/>
        </p:nvSpPr>
        <p:spPr>
          <a:xfrm>
            <a:off x="4895557" y="1434905"/>
            <a:ext cx="2116638" cy="13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67F6C8-6D1A-4E46-89CD-B9BD9011A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1" y="956603"/>
            <a:ext cx="2828135" cy="19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25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77682" y="615820"/>
            <a:ext cx="559836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জ্যামিতিক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করো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5075852" y="3379234"/>
            <a:ext cx="1320276" cy="1491345"/>
          </a:xfrm>
          <a:prstGeom prst="triangle">
            <a:avLst>
              <a:gd name="adj" fmla="val 47619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8266914" y="3397895"/>
            <a:ext cx="2575249" cy="1472684"/>
          </a:xfrm>
          <a:prstGeom prst="triangle">
            <a:avLst>
              <a:gd name="adj" fmla="val 69323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।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1415921" y="3435217"/>
            <a:ext cx="2164703" cy="1472684"/>
          </a:xfrm>
          <a:prstGeom prst="triangle">
            <a:avLst>
              <a:gd name="adj" fmla="val 49138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92625" y="2805364"/>
            <a:ext cx="4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343" y="2920446"/>
            <a:ext cx="4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7677" y="4935856"/>
            <a:ext cx="4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9697" y="4935856"/>
            <a:ext cx="4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3498" y="4932742"/>
            <a:ext cx="4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1140" y="4919898"/>
            <a:ext cx="4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58742" y="2806282"/>
            <a:ext cx="4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14948" y="4904912"/>
            <a:ext cx="4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78280" y="4934889"/>
            <a:ext cx="4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17790" y="5904959"/>
            <a:ext cx="1836414" cy="523220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সমবাহু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5992" y="5904959"/>
            <a:ext cx="1987408" cy="52322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সমদ্বিবাহু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67725" y="5904959"/>
            <a:ext cx="2022047" cy="523220"/>
          </a:xfrm>
          <a:prstGeom prst="rect">
            <a:avLst/>
          </a:prstGeom>
          <a:solidFill>
            <a:srgbClr val="02882B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বিষমবাহু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342" y="1708879"/>
            <a:ext cx="831093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ত্রিভুজগুলো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কিরূপ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জানার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ক্লিক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 animBg="1"/>
      <p:bldP spid="21" grpId="0" animBg="1"/>
      <p:bldP spid="2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433821" y="2146037"/>
            <a:ext cx="2369976" cy="2082580"/>
          </a:xfrm>
          <a:prstGeom prst="triangl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758612" y="2220685"/>
            <a:ext cx="2295331" cy="190344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20228005">
            <a:off x="1508453" y="3710473"/>
            <a:ext cx="578498" cy="597159"/>
          </a:xfrm>
          <a:prstGeom prst="arc">
            <a:avLst>
              <a:gd name="adj1" fmla="val 17014598"/>
              <a:gd name="adj2" fmla="val 3776099"/>
            </a:avLst>
          </a:prstGeom>
          <a:ln w="57150">
            <a:solidFill>
              <a:srgbClr val="02882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2740304">
            <a:off x="3153749" y="3694922"/>
            <a:ext cx="578498" cy="597159"/>
          </a:xfrm>
          <a:prstGeom prst="arc">
            <a:avLst>
              <a:gd name="adj1" fmla="val 17014598"/>
              <a:gd name="adj2" fmla="val 3776099"/>
            </a:avLst>
          </a:prstGeom>
          <a:ln w="57150">
            <a:solidFill>
              <a:srgbClr val="02882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5892947">
            <a:off x="2332656" y="2295338"/>
            <a:ext cx="578498" cy="597159"/>
          </a:xfrm>
          <a:prstGeom prst="arc">
            <a:avLst>
              <a:gd name="adj1" fmla="val 17014598"/>
              <a:gd name="adj2" fmla="val 3776099"/>
            </a:avLst>
          </a:prstGeom>
          <a:ln w="57150">
            <a:solidFill>
              <a:srgbClr val="02882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Elbow Connector 32"/>
          <p:cNvCxnSpPr/>
          <p:nvPr/>
        </p:nvCxnSpPr>
        <p:spPr>
          <a:xfrm>
            <a:off x="4758612" y="3621539"/>
            <a:ext cx="1147665" cy="502587"/>
          </a:xfrm>
          <a:prstGeom prst="bentConnector3">
            <a:avLst>
              <a:gd name="adj1" fmla="val 50001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94858" y="1586200"/>
            <a:ext cx="487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2882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36296" y="4295189"/>
            <a:ext cx="583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2882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25423" y="4335621"/>
            <a:ext cx="495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2882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22244" y="1667034"/>
            <a:ext cx="4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83356" y="4133431"/>
            <a:ext cx="37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03106" y="4173861"/>
            <a:ext cx="36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22886" y="4120478"/>
            <a:ext cx="4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315674" y="1682592"/>
            <a:ext cx="4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153533" y="4117877"/>
            <a:ext cx="4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3312" y="5109029"/>
            <a:ext cx="2003789" cy="523220"/>
          </a:xfrm>
          <a:prstGeom prst="rect">
            <a:avLst/>
          </a:prstGeom>
          <a:solidFill>
            <a:srgbClr val="02882B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সূক্ষ্মকোণী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1748" y="5109029"/>
            <a:ext cx="1949057" cy="52322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সমকোণী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835" y="5109029"/>
            <a:ext cx="2006166" cy="52322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স্থূলকোণী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027046" y="2251783"/>
            <a:ext cx="3594609" cy="1910131"/>
          </a:xfrm>
          <a:custGeom>
            <a:avLst/>
            <a:gdLst>
              <a:gd name="connsiteX0" fmla="*/ 0 w 3086833"/>
              <a:gd name="connsiteY0" fmla="*/ 2459184 h 2459184"/>
              <a:gd name="connsiteX1" fmla="*/ 1975104 w 3086833"/>
              <a:gd name="connsiteY1" fmla="*/ 2459184 h 2459184"/>
              <a:gd name="connsiteX2" fmla="*/ 1975104 w 3086833"/>
              <a:gd name="connsiteY2" fmla="*/ 2459184 h 2459184"/>
              <a:gd name="connsiteX3" fmla="*/ 2962656 w 3086833"/>
              <a:gd name="connsiteY3" fmla="*/ 282912 h 2459184"/>
              <a:gd name="connsiteX4" fmla="*/ 3072384 w 3086833"/>
              <a:gd name="connsiteY4" fmla="*/ 26880 h 2459184"/>
              <a:gd name="connsiteX5" fmla="*/ 3072384 w 3086833"/>
              <a:gd name="connsiteY5" fmla="*/ 26880 h 2459184"/>
              <a:gd name="connsiteX6" fmla="*/ 0 w 3086833"/>
              <a:gd name="connsiteY6" fmla="*/ 2459184 h 245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6833" h="2459184">
                <a:moveTo>
                  <a:pt x="0" y="2459184"/>
                </a:moveTo>
                <a:lnTo>
                  <a:pt x="1975104" y="2459184"/>
                </a:lnTo>
                <a:lnTo>
                  <a:pt x="1975104" y="2459184"/>
                </a:lnTo>
                <a:lnTo>
                  <a:pt x="2962656" y="282912"/>
                </a:lnTo>
                <a:cubicBezTo>
                  <a:pt x="3145536" y="-122472"/>
                  <a:pt x="3072384" y="26880"/>
                  <a:pt x="3072384" y="26880"/>
                </a:cubicBezTo>
                <a:lnTo>
                  <a:pt x="3072384" y="26880"/>
                </a:lnTo>
                <a:lnTo>
                  <a:pt x="0" y="2459184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4422008">
            <a:off x="10005945" y="3599310"/>
            <a:ext cx="773789" cy="839087"/>
          </a:xfrm>
          <a:prstGeom prst="arc">
            <a:avLst>
              <a:gd name="adj1" fmla="val 17014598"/>
              <a:gd name="adj2" fmla="val 3776099"/>
            </a:avLst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" grpId="0" animBg="1"/>
      <p:bldP spid="27" grpId="0" animBg="1"/>
      <p:bldP spid="28" grpId="0" animBg="1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2" grpId="0" animBg="1"/>
      <p:bldP spid="3" grpId="0" animBg="1"/>
      <p:bldP spid="6" grpId="0" animBg="1"/>
      <p:bldP spid="14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8112" y="499072"/>
            <a:ext cx="5268687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……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2028" y="3425373"/>
            <a:ext cx="5239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সংক্রান্ত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উপপাদ্য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2999514" y="2235200"/>
            <a:ext cx="1045029" cy="1059543"/>
          </a:xfrm>
          <a:prstGeom prst="triangle">
            <a:avLst/>
          </a:prstGeom>
          <a:solidFill>
            <a:srgbClr val="02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4298540" y="2235199"/>
            <a:ext cx="1045029" cy="105954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597566" y="2235198"/>
            <a:ext cx="1045029" cy="1059543"/>
          </a:xfrm>
          <a:prstGeom prst="triangle">
            <a:avLst/>
          </a:prstGeom>
          <a:solidFill>
            <a:srgbClr val="02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6896592" y="2235198"/>
            <a:ext cx="1045029" cy="105954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8195618" y="2235197"/>
            <a:ext cx="1045029" cy="1059543"/>
          </a:xfrm>
          <a:prstGeom prst="triangle">
            <a:avLst/>
          </a:prstGeom>
          <a:solidFill>
            <a:srgbClr val="02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970481" y="4450301"/>
            <a:ext cx="1045029" cy="1059543"/>
          </a:xfrm>
          <a:prstGeom prst="triangle">
            <a:avLst/>
          </a:prstGeom>
          <a:solidFill>
            <a:srgbClr val="02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4269507" y="4450300"/>
            <a:ext cx="1045029" cy="105954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0800000">
            <a:off x="5568533" y="4450299"/>
            <a:ext cx="1045029" cy="1059543"/>
          </a:xfrm>
          <a:prstGeom prst="triangle">
            <a:avLst/>
          </a:prstGeom>
          <a:solidFill>
            <a:srgbClr val="02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6867559" y="4450299"/>
            <a:ext cx="1045029" cy="105954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0800000">
            <a:off x="8166585" y="4450298"/>
            <a:ext cx="1045029" cy="1059543"/>
          </a:xfrm>
          <a:prstGeom prst="triangle">
            <a:avLst/>
          </a:prstGeom>
          <a:solidFill>
            <a:srgbClr val="02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16200000">
            <a:off x="1736769" y="3248407"/>
            <a:ext cx="1509486" cy="1248229"/>
          </a:xfrm>
          <a:prstGeom prst="triangle">
            <a:avLst/>
          </a:prstGeom>
          <a:solidFill>
            <a:srgbClr val="02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5400000">
            <a:off x="9001142" y="3262924"/>
            <a:ext cx="1509486" cy="1248229"/>
          </a:xfrm>
          <a:prstGeom prst="triangle">
            <a:avLst/>
          </a:prstGeom>
          <a:solidFill>
            <a:srgbClr val="02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81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0F1E-305A-4656-A34C-E6F36206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6FBA1-9D3D-464D-BD5E-EA3DF5207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ও </a:t>
            </a: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অন্তঃস্থ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বহিঃস্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্বিখণ্ডক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bn-IN" sz="36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 উপপাদ্য ও অনুসিদ্ধান্ত ব্যবহার করে সৃজনশীল সমস্যার সমাধান করতে পারবে।  </a:t>
            </a:r>
            <a:r>
              <a:rPr lang="en-US" sz="36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881" y="554636"/>
            <a:ext cx="194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সৃজনশীল</a:t>
            </a:r>
            <a:r>
              <a:rPr lang="en-US" sz="32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2212" y="1458729"/>
            <a:ext cx="8484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**     ABC-এ    A ও    B </a:t>
            </a:r>
            <a:r>
              <a:rPr lang="en-US" sz="24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সমদ্বিখণ্ডকদ্বয়</a:t>
            </a:r>
            <a:r>
              <a:rPr lang="en-US" sz="24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4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পরস্পর</a:t>
            </a:r>
            <a:r>
              <a:rPr lang="en-US" sz="24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O </a:t>
            </a:r>
            <a:r>
              <a:rPr lang="en-US" sz="24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বিন্দুতে</a:t>
            </a:r>
            <a:r>
              <a:rPr lang="en-US" sz="24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মিলিত</a:t>
            </a:r>
            <a:r>
              <a:rPr lang="en-US" sz="24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4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2083632" y="1552313"/>
            <a:ext cx="269823" cy="22485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28800" y="2113613"/>
            <a:ext cx="846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(ক) </a:t>
            </a:r>
            <a:r>
              <a:rPr lang="en-US" sz="2800" dirty="0" err="1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তথ্যটিকে</a:t>
            </a:r>
            <a:r>
              <a:rPr lang="en-US" sz="2800" dirty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চিত্রের</a:t>
            </a:r>
            <a:r>
              <a:rPr lang="en-US" sz="2800" dirty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2800" dirty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2800" dirty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917679" y="2793726"/>
                <a:ext cx="7345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(খ)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প্রমাণ</a:t>
                </a:r>
                <a:r>
                  <a:rPr lang="en-US" sz="28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</a:t>
                </a:r>
                <a:r>
                  <a:rPr lang="en-US" sz="28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28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   </a:t>
                </a:r>
                <a:r>
                  <a:rPr lang="en-US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BOC=90˙+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pt-BR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A</a:t>
                </a: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679" y="2793726"/>
                <a:ext cx="7345180" cy="523220"/>
              </a:xfrm>
              <a:prstGeom prst="rect">
                <a:avLst/>
              </a:prstGeom>
              <a:blipFill>
                <a:blip r:embed="rId3"/>
                <a:stretch>
                  <a:fillRect l="-174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857828" y="3500102"/>
                <a:ext cx="960869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(গ)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যদি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AB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E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AC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F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পর্যন্ত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বর্ধিত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করা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EBC ও    FCB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কোণদ্বয়ের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সমদ্বিখণ্ডকদ্বয়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পরস্পর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O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বিন্দুতে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ছেদ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করে,তাহলে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প্রমাণ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28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BOC=90˙</a:t>
                </a:r>
                <a:r>
                  <a:rPr lang="el-GR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μ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pt-BR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A</a:t>
                </a: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828" y="3500102"/>
                <a:ext cx="9608695" cy="892552"/>
              </a:xfrm>
              <a:prstGeom prst="rect">
                <a:avLst/>
              </a:prstGeom>
              <a:blipFill>
                <a:blip r:embed="rId4"/>
                <a:stretch>
                  <a:fillRect l="-1015" t="-5442" b="-12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H="1">
            <a:off x="3467134" y="1552313"/>
            <a:ext cx="160189" cy="222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67134" y="1774903"/>
            <a:ext cx="1832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258156" y="1545059"/>
            <a:ext cx="160189" cy="222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58156" y="1767649"/>
            <a:ext cx="1832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982387" y="2967456"/>
            <a:ext cx="160189" cy="222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82387" y="3190046"/>
            <a:ext cx="1832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651536" y="2981970"/>
            <a:ext cx="160189" cy="222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51536" y="3204560"/>
            <a:ext cx="1832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981081" y="3584320"/>
            <a:ext cx="160189" cy="222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981081" y="3806910"/>
            <a:ext cx="1832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9200282" y="3598840"/>
            <a:ext cx="160189" cy="222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200282" y="3821430"/>
            <a:ext cx="1832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140744" y="3990719"/>
            <a:ext cx="160189" cy="222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140744" y="4213309"/>
            <a:ext cx="1832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0158218" y="4019749"/>
            <a:ext cx="160189" cy="222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0158218" y="4242339"/>
            <a:ext cx="1832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76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1881" y="269824"/>
            <a:ext cx="2851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4000" b="1" u="sng" dirty="0">
                <a:latin typeface="Nikosh" panose="02000000000000000000" pitchFamily="2" charset="0"/>
                <a:cs typeface="Nikosh" panose="02000000000000000000" pitchFamily="2" charset="0"/>
              </a:rPr>
              <a:t> +(ক)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3337299" y="2089356"/>
            <a:ext cx="3792511" cy="2998032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63929" y="3990109"/>
            <a:ext cx="1896255" cy="1105525"/>
          </a:xfrm>
          <a:prstGeom prst="line">
            <a:avLst/>
          </a:prstGeom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260184" y="3990109"/>
            <a:ext cx="1896256" cy="1126307"/>
          </a:xfrm>
          <a:prstGeom prst="line">
            <a:avLst/>
          </a:prstGeom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3363929" y="4468091"/>
            <a:ext cx="813216" cy="1184563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4713690">
            <a:off x="6488128" y="4225633"/>
            <a:ext cx="813216" cy="1184563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20183025">
            <a:off x="3893133" y="4193919"/>
            <a:ext cx="1052944" cy="1188568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0" name="Arc 29"/>
          <p:cNvSpPr/>
          <p:nvPr/>
        </p:nvSpPr>
        <p:spPr>
          <a:xfrm rot="2704742">
            <a:off x="3655118" y="3908884"/>
            <a:ext cx="1094909" cy="1012021"/>
          </a:xfrm>
          <a:prstGeom prst="arc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6473747">
            <a:off x="5739390" y="4111251"/>
            <a:ext cx="807814" cy="1162846"/>
          </a:xfrm>
          <a:prstGeom prst="arc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4762502">
            <a:off x="5877054" y="3776833"/>
            <a:ext cx="1052944" cy="1188568"/>
          </a:xfrm>
          <a:prstGeom prst="arc">
            <a:avLst>
              <a:gd name="adj1" fmla="val 16200000"/>
              <a:gd name="adj2" fmla="val 2027372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933515" y="5149461"/>
            <a:ext cx="85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12810" y="5102420"/>
            <a:ext cx="85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37924" y="1506509"/>
            <a:ext cx="85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73031" y="3440535"/>
            <a:ext cx="42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575989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9" grpId="0" animBg="1"/>
      <p:bldP spid="21" grpId="0" animBg="1"/>
      <p:bldP spid="28" grpId="0" animBg="1"/>
      <p:bldP spid="30" grpId="0" animBg="1"/>
      <p:bldP spid="31" grpId="0" animBg="1"/>
      <p:bldP spid="32" grpId="0" animBg="1"/>
      <p:bldP spid="34" grpId="0"/>
      <p:bldP spid="35" grpId="0"/>
      <p:bldP spid="36" grpId="0"/>
      <p:bldP spid="3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976</TotalTime>
  <Words>715</Words>
  <Application>Microsoft Office PowerPoint</Application>
  <PresentationFormat>Widescreen</PresentationFormat>
  <Paragraphs>159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Garamond</vt:lpstr>
      <vt:lpstr>Nikosh</vt:lpstr>
      <vt:lpstr>NikoshBAN</vt:lpstr>
      <vt:lpstr>SutonnyMJ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Core Computer</cp:lastModifiedBy>
  <cp:revision>173</cp:revision>
  <dcterms:created xsi:type="dcterms:W3CDTF">2019-11-05T03:46:31Z</dcterms:created>
  <dcterms:modified xsi:type="dcterms:W3CDTF">2019-12-27T15:15:21Z</dcterms:modified>
</cp:coreProperties>
</file>