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283" r:id="rId3"/>
    <p:sldId id="301" r:id="rId4"/>
    <p:sldId id="260" r:id="rId5"/>
    <p:sldId id="257" r:id="rId6"/>
    <p:sldId id="266" r:id="rId7"/>
    <p:sldId id="258" r:id="rId8"/>
    <p:sldId id="264" r:id="rId9"/>
    <p:sldId id="303" r:id="rId10"/>
    <p:sldId id="286" r:id="rId11"/>
    <p:sldId id="268" r:id="rId12"/>
    <p:sldId id="261" r:id="rId13"/>
    <p:sldId id="312" r:id="rId14"/>
    <p:sldId id="305" r:id="rId15"/>
    <p:sldId id="263" r:id="rId16"/>
    <p:sldId id="307" r:id="rId17"/>
    <p:sldId id="304" r:id="rId18"/>
    <p:sldId id="308" r:id="rId19"/>
    <p:sldId id="276" r:id="rId20"/>
    <p:sldId id="311" r:id="rId21"/>
    <p:sldId id="306" r:id="rId22"/>
    <p:sldId id="309" r:id="rId23"/>
    <p:sldId id="295" r:id="rId24"/>
    <p:sldId id="300" r:id="rId25"/>
    <p:sldId id="288" r:id="rId26"/>
    <p:sldId id="289" r:id="rId27"/>
    <p:sldId id="291" r:id="rId28"/>
    <p:sldId id="292" r:id="rId29"/>
    <p:sldId id="31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93E290-8CEC-4F5C-A43B-C352159C00B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7BFFBC-A0CA-4F92-A57B-0FF3DCF7EF5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35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E290-8CEC-4F5C-A43B-C352159C00B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FFBC-A0CA-4F92-A57B-0FF3DCF7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1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E290-8CEC-4F5C-A43B-C352159C00B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FFBC-A0CA-4F92-A57B-0FF3DCF7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7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E290-8CEC-4F5C-A43B-C352159C00B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FFBC-A0CA-4F92-A57B-0FF3DCF7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6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E290-8CEC-4F5C-A43B-C352159C00B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FFBC-A0CA-4F92-A57B-0FF3DCF7EF5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51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E290-8CEC-4F5C-A43B-C352159C00B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FFBC-A0CA-4F92-A57B-0FF3DCF7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6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E290-8CEC-4F5C-A43B-C352159C00B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FFBC-A0CA-4F92-A57B-0FF3DCF7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8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E290-8CEC-4F5C-A43B-C352159C00B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FFBC-A0CA-4F92-A57B-0FF3DCF7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E290-8CEC-4F5C-A43B-C352159C00B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FFBC-A0CA-4F92-A57B-0FF3DCF7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0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E290-8CEC-4F5C-A43B-C352159C00B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FFBC-A0CA-4F92-A57B-0FF3DCF7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3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3E290-8CEC-4F5C-A43B-C352159C00B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BFFBC-A0CA-4F92-A57B-0FF3DCF7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6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F93E290-8CEC-4F5C-A43B-C352159C00B2}" type="datetimeFigureOut">
              <a:rPr lang="en-US" smtClean="0"/>
              <a:t>12/27/2019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37BFFBC-A0CA-4F92-A57B-0FF3DCF7E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7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350357-F613-423C-B130-5E532898F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5" y="239151"/>
            <a:ext cx="11859064" cy="6471138"/>
          </a:xfrm>
          <a:prstGeom prst="rect">
            <a:avLst/>
          </a:prstGeom>
        </p:spPr>
      </p:pic>
      <p:sp>
        <p:nvSpPr>
          <p:cNvPr id="3" name="L-Shape 2">
            <a:extLst>
              <a:ext uri="{FF2B5EF4-FFF2-40B4-BE49-F238E27FC236}">
                <a16:creationId xmlns:a16="http://schemas.microsoft.com/office/drawing/2014/main" id="{3D72BD51-15F9-427B-8E75-BDB6CB099E43}"/>
              </a:ext>
            </a:extLst>
          </p:cNvPr>
          <p:cNvSpPr/>
          <p:nvPr/>
        </p:nvSpPr>
        <p:spPr>
          <a:xfrm rot="10800000" flipH="1">
            <a:off x="4386388" y="2905953"/>
            <a:ext cx="558519" cy="3804336"/>
          </a:xfrm>
          <a:prstGeom prst="corner">
            <a:avLst>
              <a:gd name="adj1" fmla="val 50000"/>
              <a:gd name="adj2" fmla="val 52367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>
            <a:extLst>
              <a:ext uri="{FF2B5EF4-FFF2-40B4-BE49-F238E27FC236}">
                <a16:creationId xmlns:a16="http://schemas.microsoft.com/office/drawing/2014/main" id="{38017BFD-425B-4E7B-AB21-EFCEF4CA4CFF}"/>
              </a:ext>
            </a:extLst>
          </p:cNvPr>
          <p:cNvSpPr/>
          <p:nvPr/>
        </p:nvSpPr>
        <p:spPr>
          <a:xfrm rot="10800000">
            <a:off x="7130302" y="2905953"/>
            <a:ext cx="558519" cy="3804336"/>
          </a:xfrm>
          <a:prstGeom prst="corner">
            <a:avLst>
              <a:gd name="adj1" fmla="val 50000"/>
              <a:gd name="adj2" fmla="val 52367"/>
            </a:avLst>
          </a:prstGeom>
          <a:solidFill>
            <a:schemeClr val="accent2">
              <a:lumMod val="7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8">
            <a:extLst>
              <a:ext uri="{FF2B5EF4-FFF2-40B4-BE49-F238E27FC236}">
                <a16:creationId xmlns:a16="http://schemas.microsoft.com/office/drawing/2014/main" id="{E13300C5-A6D0-4622-AC4E-81C7409E960B}"/>
              </a:ext>
            </a:extLst>
          </p:cNvPr>
          <p:cNvSpPr/>
          <p:nvPr/>
        </p:nvSpPr>
        <p:spPr>
          <a:xfrm>
            <a:off x="4096363" y="1885071"/>
            <a:ext cx="3858597" cy="2653577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696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582" y="2397949"/>
            <a:ext cx="7412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শিখবেঃ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24043" y="873525"/>
            <a:ext cx="23439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95745" y="3288223"/>
            <a:ext cx="10778835" cy="255454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১৫.২.১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আহসানমঞ্জিল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১৫.২.২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 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১৫.২.৩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শ্রদ্ধাশীল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১৫.২.৪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নিদর্শনগুলো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2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0" y="5623280"/>
            <a:ext cx="1108363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 মঞ্জিল ছিল বুড়িগঙ্গা নদীর তীরে নির্মিত বাংলার নবাবদের রাজপ্রসাদ 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894" y="1515273"/>
            <a:ext cx="4765030" cy="35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8145" y="4888989"/>
            <a:ext cx="10903528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মোঘল আমলে জামালপুর পরগনার জমিদার শেখ এনায়েতুল্লাহ এই প্রাসাদটি নির্মাণ করেন 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8" r="14166" b="7725"/>
          <a:stretch/>
        </p:blipFill>
        <p:spPr>
          <a:xfrm>
            <a:off x="3874646" y="1382343"/>
            <a:ext cx="5065528" cy="310964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99256" y="599065"/>
            <a:ext cx="201630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আহসানমঞ্জিল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3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05325E-96A3-4042-B8E0-9D2019198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2" y="982123"/>
            <a:ext cx="6808563" cy="38430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B59780-413A-4D6F-83B0-79214A4469A8}"/>
              </a:ext>
            </a:extLst>
          </p:cNvPr>
          <p:cNvSpPr txBox="1"/>
          <p:nvPr/>
        </p:nvSpPr>
        <p:spPr>
          <a:xfrm>
            <a:off x="644236" y="5142208"/>
            <a:ext cx="10903528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আঠারো শতকে তাঁর পুত্র শেখ মতিউল্লাহ প্রাসাদটিকে বাণিজ্যিক কেন্দ্র হিসাবে ব্যবহারের উদ্দেশ্যে ফরাসি বণিকদের কাছে বিক্রি করে দেন 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7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647" y="1148667"/>
            <a:ext cx="2847453" cy="3829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6129" y="380955"/>
            <a:ext cx="271226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খাজা আলিমুল্লাহ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9205" y="5221252"/>
            <a:ext cx="1090352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১৮৩০ সালে খাজা আলিমুল্লাহ ফরাসিদের নিকট থেকে এটিকে ক্রয় করে আবার প্রাসাদে পরিণত করেন 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32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15479" y="453529"/>
            <a:ext cx="271226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খাজা আব্দুল গণি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436" y="5614689"/>
            <a:ext cx="1090352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প্রসাদকে কেন্দ্র করে খাজা আব্দুল গণি একটি প্রধান ভবন নির্মাণ করেন 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479" y="1396183"/>
            <a:ext cx="2781690" cy="392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7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46A217-F9D3-4A30-86CD-ED57944D8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69" y="1411992"/>
            <a:ext cx="3518871" cy="34413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E15798-EB41-4BB5-B6B4-27E3B040745F}"/>
              </a:ext>
            </a:extLst>
          </p:cNvPr>
          <p:cNvSpPr txBox="1"/>
          <p:nvPr/>
        </p:nvSpPr>
        <p:spPr>
          <a:xfrm>
            <a:off x="4511570" y="555036"/>
            <a:ext cx="351887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খাজা আহসানউল্লাহ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03334-B145-4B31-9F35-592AC360F6D7}"/>
              </a:ext>
            </a:extLst>
          </p:cNvPr>
          <p:cNvSpPr txBox="1"/>
          <p:nvPr/>
        </p:nvSpPr>
        <p:spPr>
          <a:xfrm>
            <a:off x="644236" y="5333467"/>
            <a:ext cx="1090352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খাজা আব্দুল গণির পুত্র খাজা আহসানউল্লাহর নামানুসারে ভবনটির নামকরণ করেন আহসান মঞ্জিল 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8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673" y="1168525"/>
            <a:ext cx="5098472" cy="33480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48145" y="4888989"/>
            <a:ext cx="10903528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১৮৮৮ সালে ঘূর্ণিঝড়ে এবং ১৮৯৭ সালের ভুমিকম্পে ভবনটি ক্ষতিগ্রস্ত হয়  । পরে তা মেরামতও করা হয় 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8F500B-C2A4-4AEE-A6FC-49F41CCE4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45" y="1214118"/>
            <a:ext cx="6064509" cy="338601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4980E5-AA84-46CE-8F17-11E25FBBC68E}"/>
              </a:ext>
            </a:extLst>
          </p:cNvPr>
          <p:cNvSpPr txBox="1"/>
          <p:nvPr/>
        </p:nvSpPr>
        <p:spPr>
          <a:xfrm>
            <a:off x="762213" y="5170343"/>
            <a:ext cx="10903528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১৯৮৫ সালে বাংলাদেশ সরকার প্রাসাদটির তত্ত্বাবধানের দায়িত্ব নেওয়ার পর এর প্রাচীন ঐতিহ্য ফিরিয়ে আনা হয় 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5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8764" y="382687"/>
            <a:ext cx="476998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ছবিটিতে কী দেখতে পাচ্ছ?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0954" y="5695064"/>
            <a:ext cx="1041009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প্রাসাদে রয়েছে লম্বা বারান্দা, জলসাঘর,দরবারহল এবং রংমহল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390" y="1168794"/>
            <a:ext cx="3856985" cy="424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8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13561" y="332508"/>
            <a:ext cx="2964873" cy="1454728"/>
            <a:chOff x="4668980" y="360218"/>
            <a:chExt cx="2964873" cy="1454728"/>
          </a:xfrm>
        </p:grpSpPr>
        <p:sp>
          <p:nvSpPr>
            <p:cNvPr id="3" name="12-Point Star 2"/>
            <p:cNvSpPr/>
            <p:nvPr/>
          </p:nvSpPr>
          <p:spPr>
            <a:xfrm>
              <a:off x="4668980" y="360218"/>
              <a:ext cx="2964873" cy="1454728"/>
            </a:xfrm>
            <a:prstGeom prst="star12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381014" y="733639"/>
              <a:ext cx="15408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 err="1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99" y="456377"/>
            <a:ext cx="1580938" cy="1489485"/>
          </a:xfrm>
          <a:prstGeom prst="ellipse">
            <a:avLst/>
          </a:prstGeom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4"/>
          <p:cNvSpPr txBox="1"/>
          <p:nvPr/>
        </p:nvSpPr>
        <p:spPr>
          <a:xfrm>
            <a:off x="1339590" y="2120626"/>
            <a:ext cx="294575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8655" y="2757055"/>
            <a:ext cx="4508177" cy="3639413"/>
            <a:chOff x="318655" y="2757055"/>
            <a:chExt cx="4508177" cy="3639413"/>
          </a:xfrm>
        </p:grpSpPr>
        <p:sp>
          <p:nvSpPr>
            <p:cNvPr id="8" name="Vertical Scroll 7"/>
            <p:cNvSpPr/>
            <p:nvPr/>
          </p:nvSpPr>
          <p:spPr>
            <a:xfrm>
              <a:off x="318655" y="2757055"/>
              <a:ext cx="4508177" cy="3639413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5"/>
            <p:cNvSpPr txBox="1"/>
            <p:nvPr/>
          </p:nvSpPr>
          <p:spPr>
            <a:xfrm>
              <a:off x="1078685" y="3478103"/>
              <a:ext cx="2988116" cy="2308324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সুমনা পাল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শিক্ষক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ভাটিকৃষ্ণনগর সপ্রাবি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ভৈরব,কিশোরগঞ্জ।</a:t>
              </a:r>
              <a:endPara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8"/>
          <p:cNvSpPr txBox="1"/>
          <p:nvPr/>
        </p:nvSpPr>
        <p:spPr>
          <a:xfrm>
            <a:off x="8090610" y="2106771"/>
            <a:ext cx="32008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365162" y="2757055"/>
            <a:ext cx="4239490" cy="3639413"/>
            <a:chOff x="7365162" y="2757055"/>
            <a:chExt cx="4239490" cy="3639413"/>
          </a:xfrm>
        </p:grpSpPr>
        <p:sp>
          <p:nvSpPr>
            <p:cNvPr id="12" name="Vertical Scroll 11"/>
            <p:cNvSpPr/>
            <p:nvPr/>
          </p:nvSpPr>
          <p:spPr>
            <a:xfrm>
              <a:off x="7365162" y="2757055"/>
              <a:ext cx="4239490" cy="3639413"/>
            </a:xfrm>
            <a:prstGeom prst="verticalScroll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7900164" y="3287925"/>
              <a:ext cx="3159841" cy="3108543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৫ম</a:t>
              </a: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বাংলাদেশ ও বিশ্বপরিচয়</a:t>
              </a: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ঐতিহাসিক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স্থান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নিদর্শন</a:t>
              </a:r>
              <a:endPara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 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আহসান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মঞ্জিল</a:t>
              </a:r>
              <a:endPara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৪0 মিনিট</a:t>
              </a:r>
              <a:endPara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39" y="2757055"/>
            <a:ext cx="1691516" cy="3010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1" t="6051" r="51096" b="5556"/>
          <a:stretch/>
        </p:blipFill>
        <p:spPr>
          <a:xfrm>
            <a:off x="9150704" y="506732"/>
            <a:ext cx="1073951" cy="147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51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92F5CB-410D-4FB2-8F88-5B8E940F5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3" y="1370952"/>
            <a:ext cx="6237952" cy="36371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CBDF33-8DD5-4B20-B397-7AB9279FDAEE}"/>
              </a:ext>
            </a:extLst>
          </p:cNvPr>
          <p:cNvSpPr txBox="1"/>
          <p:nvPr/>
        </p:nvSpPr>
        <p:spPr>
          <a:xfrm>
            <a:off x="2313069" y="5335337"/>
            <a:ext cx="7565861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এটি জাদুঘর হিসাবে ব্যবহৃত হচ্ছে 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3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53" y="235888"/>
            <a:ext cx="2842114" cy="1733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88" y="1752740"/>
            <a:ext cx="2842114" cy="1733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7" y="4838580"/>
            <a:ext cx="2842114" cy="1733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59" y="3194096"/>
            <a:ext cx="2929141" cy="1863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5152" y="376908"/>
            <a:ext cx="271226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মঞ্জিল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3444" y="4238415"/>
            <a:ext cx="296477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জাদুঘরের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5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EBB9B8-31D4-497E-9A4C-FF3FB7019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07" y="893971"/>
            <a:ext cx="7856385" cy="40853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E52875-5999-4A4C-A6A2-08C68542E4A1}"/>
              </a:ext>
            </a:extLst>
          </p:cNvPr>
          <p:cNvSpPr txBox="1"/>
          <p:nvPr/>
        </p:nvSpPr>
        <p:spPr>
          <a:xfrm>
            <a:off x="1662545" y="5379254"/>
            <a:ext cx="909923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 মঞ্জিল বাংলাদেশের একটি উল্লেখযোগ্য স্থাপত্য নিদর্শন 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2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1"/>
          <p:cNvSpPr txBox="1"/>
          <p:nvPr/>
        </p:nvSpPr>
        <p:spPr>
          <a:xfrm>
            <a:off x="4990542" y="859985"/>
            <a:ext cx="2710614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spc="50" dirty="0">
                <a:ln w="0">
                  <a:solidFill>
                    <a:srgbClr val="0070C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spc="50" dirty="0">
              <a:ln w="0">
                <a:solidFill>
                  <a:srgbClr val="0070C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919" y="681198"/>
            <a:ext cx="1294907" cy="1127017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perspectiveContrastingLeftFacing"/>
            <a:lightRig rig="threePt" dir="t"/>
          </a:scene3d>
        </p:spPr>
      </p:pic>
      <p:sp>
        <p:nvSpPr>
          <p:cNvPr id="4" name="TextBox 43"/>
          <p:cNvSpPr txBox="1"/>
          <p:nvPr/>
        </p:nvSpPr>
        <p:spPr>
          <a:xfrm>
            <a:off x="632369" y="1851041"/>
            <a:ext cx="31758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bn-IN" sz="4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n w="6600">
                <a:solidFill>
                  <a:srgbClr val="0070C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1187" y="3650703"/>
            <a:ext cx="9101384" cy="7078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 মঞ্জিলে আছে এমন ৩টি নিদর্শনের নাম লিখ।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6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0095" y="1851420"/>
            <a:ext cx="8431810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সময় অনুযায়ী যা ঘটেছিল,  সে অনুযায়ী ছকে লেখ 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926" y="333297"/>
            <a:ext cx="2731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985" y="333297"/>
            <a:ext cx="1595011" cy="1146545"/>
          </a:xfrm>
          <a:prstGeom prst="rect">
            <a:avLst/>
          </a:prstGeom>
          <a:ln w="57150">
            <a:solidFill>
              <a:srgbClr val="FF0000"/>
            </a:solidFill>
          </a:ln>
          <a:scene3d>
            <a:camera prst="perspectiveFront"/>
            <a:lightRig rig="threePt" dir="t"/>
          </a:scene3d>
        </p:spPr>
      </p:pic>
      <p:sp>
        <p:nvSpPr>
          <p:cNvPr id="11" name="Rectangle 10"/>
          <p:cNvSpPr/>
          <p:nvPr/>
        </p:nvSpPr>
        <p:spPr>
          <a:xfrm>
            <a:off x="415637" y="614181"/>
            <a:ext cx="229902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  <a:scene3d>
            <a:camera prst="obliqueTop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2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BB424E48-701B-4274-B36F-F11599346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956622"/>
              </p:ext>
            </p:extLst>
          </p:nvPr>
        </p:nvGraphicFramePr>
        <p:xfrm>
          <a:off x="2753465" y="3000212"/>
          <a:ext cx="688418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0044">
                  <a:extLst>
                    <a:ext uri="{9D8B030D-6E8A-4147-A177-3AD203B41FA5}">
                      <a16:colId xmlns:a16="http://schemas.microsoft.com/office/drawing/2014/main" val="1155341947"/>
                    </a:ext>
                  </a:extLst>
                </a:gridCol>
                <a:gridCol w="3804138">
                  <a:extLst>
                    <a:ext uri="{9D8B030D-6E8A-4147-A177-3AD203B41FA5}">
                      <a16:colId xmlns:a16="http://schemas.microsoft.com/office/drawing/2014/main" val="3491423848"/>
                    </a:ext>
                  </a:extLst>
                </a:gridCol>
              </a:tblGrid>
              <a:tr h="524237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 ঘটেছে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197697"/>
                  </a:ext>
                </a:extLst>
              </a:tr>
              <a:tr h="524237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আঠারো শতকে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209240"/>
                  </a:ext>
                </a:extLst>
              </a:tr>
              <a:tr h="524237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১৮৩০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285031"/>
                  </a:ext>
                </a:extLst>
              </a:tr>
              <a:tr h="524237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১৮৯৭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225790"/>
                  </a:ext>
                </a:extLst>
              </a:tr>
              <a:tr h="524237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১৯৮৫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125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82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3837" y="917310"/>
            <a:ext cx="2929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36" y="573680"/>
            <a:ext cx="2119744" cy="1610590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579803" y="1589651"/>
            <a:ext cx="2544286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3224" y="3411552"/>
            <a:ext cx="9101384" cy="7078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নিদর্শনগুলির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শ্রদ্ধাশীল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89702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1" t="6051" r="51096" b="5556"/>
          <a:stretch/>
        </p:blipFill>
        <p:spPr>
          <a:xfrm>
            <a:off x="4959926" y="595746"/>
            <a:ext cx="2353625" cy="3228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3801" y="4441437"/>
            <a:ext cx="7597507" cy="15696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২৮ এবং২৯ পৃষ্ঠা খোল এবং নিরবে পড়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4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2445" y="714813"/>
            <a:ext cx="23275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65682" y="1407311"/>
            <a:ext cx="23275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৫মিনিট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05465" y="2937077"/>
            <a:ext cx="10751573" cy="1200329"/>
            <a:chOff x="1017639" y="3064557"/>
            <a:chExt cx="10751573" cy="1200329"/>
          </a:xfrm>
        </p:grpSpPr>
        <p:sp>
          <p:nvSpPr>
            <p:cNvPr id="5" name="TextBox 2"/>
            <p:cNvSpPr txBox="1"/>
            <p:nvPr/>
          </p:nvSpPr>
          <p:spPr>
            <a:xfrm>
              <a:off x="1017639" y="3064557"/>
              <a:ext cx="10751573" cy="1200329"/>
            </a:xfrm>
            <a:prstGeom prst="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    আমরা কেন ঐতিহাসিক স্থানগুলোর প্রতি শ্রদ্ধাশীল হব ?</a:t>
              </a:r>
            </a:p>
            <a:p>
              <a:pPr>
                <a:defRPr/>
              </a:pP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    আমাদের ঐতিহাসিক নিদর্শনগুলো সংরক্ষন করা প্রয়োজন কেন ?</a:t>
              </a:r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Flowchart: Multidocument 5"/>
            <p:cNvSpPr/>
            <p:nvPr/>
          </p:nvSpPr>
          <p:spPr>
            <a:xfrm>
              <a:off x="1135626" y="3764618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Flowchart: Multidocument 6"/>
            <p:cNvSpPr/>
            <p:nvPr/>
          </p:nvSpPr>
          <p:spPr>
            <a:xfrm>
              <a:off x="1135626" y="3264351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6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7880" r="6364" b="16666"/>
          <a:stretch/>
        </p:blipFill>
        <p:spPr>
          <a:xfrm>
            <a:off x="8150609" y="745622"/>
            <a:ext cx="3352800" cy="23552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023736" y="745622"/>
            <a:ext cx="2462534" cy="923330"/>
          </a:xfrm>
          <a:prstGeom prst="rect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বাড়িরকাজ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1836" y="3559227"/>
            <a:ext cx="10751573" cy="1200329"/>
            <a:chOff x="1032387" y="3049808"/>
            <a:chExt cx="10751573" cy="1200329"/>
          </a:xfrm>
        </p:grpSpPr>
        <p:sp>
          <p:nvSpPr>
            <p:cNvPr id="5" name="TextBox 2"/>
            <p:cNvSpPr txBox="1"/>
            <p:nvPr/>
          </p:nvSpPr>
          <p:spPr>
            <a:xfrm>
              <a:off x="1032387" y="3049808"/>
              <a:ext cx="10751573" cy="1200329"/>
            </a:xfrm>
            <a:prstGeom prst="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    আহসান মঞ্জিল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৩টি বাক্য লিখে আনবে ।</a:t>
              </a:r>
            </a:p>
            <a:p>
              <a:pPr>
                <a:defRPr/>
              </a:pP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আহসান মঞ্জিলে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পাওয়া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গেছে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এমন</a:t>
              </a: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টি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নিদর্শন</a:t>
              </a: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লিখে আনবে ।</a:t>
              </a:r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Flowchart: Multidocument 5"/>
            <p:cNvSpPr/>
            <p:nvPr/>
          </p:nvSpPr>
          <p:spPr>
            <a:xfrm>
              <a:off x="1135626" y="3764618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Flowchart: Multidocument 6"/>
            <p:cNvSpPr/>
            <p:nvPr/>
          </p:nvSpPr>
          <p:spPr>
            <a:xfrm>
              <a:off x="1135626" y="3264351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29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41BBEB-A3B3-49B8-A919-7E0D8EDDD0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165030"/>
            <a:ext cx="11971605" cy="6527939"/>
          </a:xfrm>
          <a:prstGeom prst="rect">
            <a:avLst/>
          </a:prstGeom>
        </p:spPr>
      </p:pic>
      <p:sp>
        <p:nvSpPr>
          <p:cNvPr id="3" name="Minus 8">
            <a:extLst>
              <a:ext uri="{FF2B5EF4-FFF2-40B4-BE49-F238E27FC236}">
                <a16:creationId xmlns:a16="http://schemas.microsoft.com/office/drawing/2014/main" id="{46B19BB6-2566-4430-80CC-45DBE57348D3}"/>
              </a:ext>
            </a:extLst>
          </p:cNvPr>
          <p:cNvSpPr/>
          <p:nvPr/>
        </p:nvSpPr>
        <p:spPr>
          <a:xfrm>
            <a:off x="0" y="-548640"/>
            <a:ext cx="6721692" cy="2653577"/>
          </a:xfrm>
          <a:prstGeom prst="mathMinus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2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7127" y="2135086"/>
            <a:ext cx="9060873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68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6" t="10528" r="8122" b="16934"/>
          <a:stretch/>
        </p:blipFill>
        <p:spPr>
          <a:xfrm>
            <a:off x="4045529" y="1017492"/>
            <a:ext cx="4239490" cy="264153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95935" y="1767773"/>
            <a:ext cx="201630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RightFacing"/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4143" y="3831887"/>
            <a:ext cx="500225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৭৮১-৮২১ খ্রিষ্টাব্দে,পাল রাজা ধর্মপালের শাসনামলে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6169" y="323903"/>
            <a:ext cx="8979757" cy="584775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63345" y="4497109"/>
            <a:ext cx="378305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পাহাড়পু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১৭৭টি ভিক্ষুকক্ষ আছে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6301" y="5219044"/>
            <a:ext cx="286865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রাজশাহীর নওগাঁ জেলায়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70471" y="5883023"/>
            <a:ext cx="217592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২৪ মিটার উঁচু গড়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326" y="4497109"/>
            <a:ext cx="454391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পাহাড়পু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কতটি ভিক্ষুকক্ষ আছে 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327" y="5879424"/>
            <a:ext cx="337358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পাহাড়পু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 উচ্চতা কত 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327" y="5219044"/>
            <a:ext cx="394816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পাহাড়পুর কোন জেলায় অবস্থিত?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327" y="3836905"/>
            <a:ext cx="566612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নিদর্শনটি কত খ্রিষ্টাব্দে কোন রাজার আমলে নির্মিত?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4" y="1350255"/>
            <a:ext cx="2867025" cy="159067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24" y="1358546"/>
            <a:ext cx="2894692" cy="158981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8" r="14166" b="7725"/>
          <a:stretch/>
        </p:blipFill>
        <p:spPr>
          <a:xfrm>
            <a:off x="8396881" y="1358546"/>
            <a:ext cx="2867025" cy="1601012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16" y="3983484"/>
            <a:ext cx="2867025" cy="159067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56" y="3983484"/>
            <a:ext cx="2867025" cy="1590676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63" y="3983483"/>
            <a:ext cx="2867025" cy="159067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1258637" y="3091537"/>
            <a:ext cx="190019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87825" y="5740928"/>
            <a:ext cx="201630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ময়নামতি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0212" y="5737513"/>
            <a:ext cx="201630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সোনারগাঁও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8637" y="5737513"/>
            <a:ext cx="190019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লালবাগকেল্লা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87825" y="3162821"/>
            <a:ext cx="201630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আহসানমঞ্জিল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70212" y="3173532"/>
            <a:ext cx="201630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5842" y="514104"/>
            <a:ext cx="687185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84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4" y="1310070"/>
            <a:ext cx="5280191" cy="324807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2024809" y="4757648"/>
            <a:ext cx="250519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5286" y="4761085"/>
            <a:ext cx="265826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9697" y="460797"/>
            <a:ext cx="687185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" y="1310069"/>
            <a:ext cx="5280191" cy="324807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619448" y="5725525"/>
            <a:ext cx="897235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মহাস্থানগড় ও পাহাড়পুর এগুলো আমাদের ঐতিহাসিক স্থাপনা 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7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1" y="1475814"/>
            <a:ext cx="5131065" cy="3207023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77" y="1475814"/>
            <a:ext cx="5131064" cy="3207021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086242" y="4878532"/>
            <a:ext cx="206009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ময়নামতি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8469" y="4878533"/>
            <a:ext cx="206009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সোনারগাঁও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9697" y="460797"/>
            <a:ext cx="687185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448" y="5659002"/>
            <a:ext cx="925637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সোনারগাঁও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ময়নামতি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এগুলো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আমাদের ঐতিহাসিক স্থাপনা 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9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8" r="14166" b="7725"/>
          <a:stretch/>
        </p:blipFill>
        <p:spPr>
          <a:xfrm>
            <a:off x="852488" y="1342834"/>
            <a:ext cx="5065528" cy="310964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26" y="1362911"/>
            <a:ext cx="5065529" cy="3089563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861390" y="4809257"/>
            <a:ext cx="190019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লালবাগকেল্লা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3809" y="4809257"/>
            <a:ext cx="201630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আহসানমঞ্জিল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1029" y="403220"/>
            <a:ext cx="827539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মনযোগ সহকারে দেখ ওবলার চেষ্টা কর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1903" y="5750815"/>
            <a:ext cx="1003222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আহসানমঞ্জিল ও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লালবাগকেল্লা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এগুলো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আমাদের ঐতিহাসিক স্থাপনা 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3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33208" y="5651434"/>
            <a:ext cx="201630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আহসানমঞ্জিল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1538" y="315305"/>
            <a:ext cx="4413388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6" r="15405" b="11398"/>
          <a:stretch/>
        </p:blipFill>
        <p:spPr>
          <a:xfrm>
            <a:off x="4068411" y="2119745"/>
            <a:ext cx="4701516" cy="31449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623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1681</TotalTime>
  <Words>487</Words>
  <Application>Microsoft Office PowerPoint</Application>
  <PresentationFormat>Widescreen</PresentationFormat>
  <Paragraphs>93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722</cp:revision>
  <dcterms:created xsi:type="dcterms:W3CDTF">2019-09-09T15:30:55Z</dcterms:created>
  <dcterms:modified xsi:type="dcterms:W3CDTF">2019-12-27T13:05:08Z</dcterms:modified>
</cp:coreProperties>
</file>