
<file path=[Content_Types].xml><?xml version="1.0" encoding="utf-8"?>
<Types xmlns="http://schemas.openxmlformats.org/package/2006/content-types">
  <Default Extension="bin" ContentType="application/vnd.openxmlformats-officedocument.oleObject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6" r:id="rId9"/>
    <p:sldId id="263" r:id="rId10"/>
    <p:sldId id="265" r:id="rId11"/>
    <p:sldId id="277" r:id="rId12"/>
    <p:sldId id="278" r:id="rId13"/>
    <p:sldId id="267" r:id="rId14"/>
    <p:sldId id="268" r:id="rId15"/>
    <p:sldId id="272" r:id="rId16"/>
    <p:sldId id="273" r:id="rId17"/>
    <p:sldId id="274" r:id="rId18"/>
    <p:sldId id="275" r:id="rId19"/>
  </p:sldIdLst>
  <p:sldSz cx="11430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82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28750" y="1122363"/>
            <a:ext cx="8572500" cy="2387600"/>
          </a:xfrm>
        </p:spPr>
        <p:txBody>
          <a:bodyPr anchor="b"/>
          <a:lstStyle>
            <a:lvl1pPr algn="ctr">
              <a:defRPr sz="562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750" y="3602038"/>
            <a:ext cx="8572500" cy="1655762"/>
          </a:xfrm>
        </p:spPr>
        <p:txBody>
          <a:bodyPr/>
          <a:lstStyle>
            <a:lvl1pPr marL="0" indent="0" algn="ctr">
              <a:buNone/>
              <a:defRPr sz="2250"/>
            </a:lvl1pPr>
            <a:lvl2pPr marL="428625" indent="0" algn="ctr">
              <a:buNone/>
              <a:defRPr sz="1875"/>
            </a:lvl2pPr>
            <a:lvl3pPr marL="857250" indent="0" algn="ctr">
              <a:buNone/>
              <a:defRPr sz="1688"/>
            </a:lvl3pPr>
            <a:lvl4pPr marL="1285875" indent="0" algn="ctr">
              <a:buNone/>
              <a:defRPr sz="1500"/>
            </a:lvl4pPr>
            <a:lvl5pPr marL="1714500" indent="0" algn="ctr">
              <a:buNone/>
              <a:defRPr sz="1500"/>
            </a:lvl5pPr>
            <a:lvl6pPr marL="2143125" indent="0" algn="ctr">
              <a:buNone/>
              <a:defRPr sz="1500"/>
            </a:lvl6pPr>
            <a:lvl7pPr marL="2571750" indent="0" algn="ctr">
              <a:buNone/>
              <a:defRPr sz="1500"/>
            </a:lvl7pPr>
            <a:lvl8pPr marL="3000375" indent="0" algn="ctr">
              <a:buNone/>
              <a:defRPr sz="1500"/>
            </a:lvl8pPr>
            <a:lvl9pPr marL="3429000" indent="0" algn="ctr">
              <a:buNone/>
              <a:defRPr sz="15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88293-023F-4F60-AF52-36C38479429E}" type="datetimeFigureOut">
              <a:rPr lang="en-SG" smtClean="0"/>
              <a:t>27/12/2019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12BE4-94D4-4C03-A5AA-F263F660DB9D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4316244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88293-023F-4F60-AF52-36C38479429E}" type="datetimeFigureOut">
              <a:rPr lang="en-SG" smtClean="0"/>
              <a:t>27/12/2019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12BE4-94D4-4C03-A5AA-F263F660DB9D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4250197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859" y="1709739"/>
            <a:ext cx="9858375" cy="2852737"/>
          </a:xfrm>
        </p:spPr>
        <p:txBody>
          <a:bodyPr anchor="b"/>
          <a:lstStyle>
            <a:lvl1pPr>
              <a:defRPr sz="562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859" y="4589464"/>
            <a:ext cx="9858375" cy="1500187"/>
          </a:xfrm>
        </p:spPr>
        <p:txBody>
          <a:bodyPr/>
          <a:lstStyle>
            <a:lvl1pPr marL="0" indent="0">
              <a:buNone/>
              <a:defRPr sz="2250">
                <a:solidFill>
                  <a:schemeClr val="tx1">
                    <a:tint val="75000"/>
                  </a:schemeClr>
                </a:solidFill>
              </a:defRPr>
            </a:lvl1pPr>
            <a:lvl2pPr marL="428625" indent="0">
              <a:buNone/>
              <a:defRPr sz="1875">
                <a:solidFill>
                  <a:schemeClr val="tx1">
                    <a:tint val="75000"/>
                  </a:schemeClr>
                </a:solidFill>
              </a:defRPr>
            </a:lvl2pPr>
            <a:lvl3pPr marL="857250" indent="0">
              <a:buNone/>
              <a:defRPr sz="1688">
                <a:solidFill>
                  <a:schemeClr val="tx1">
                    <a:tint val="75000"/>
                  </a:schemeClr>
                </a:solidFill>
              </a:defRPr>
            </a:lvl3pPr>
            <a:lvl4pPr marL="128587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7145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14312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57175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00037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4290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88293-023F-4F60-AF52-36C38479429E}" type="datetimeFigureOut">
              <a:rPr lang="en-SG" smtClean="0"/>
              <a:t>27/12/2019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12BE4-94D4-4C03-A5AA-F263F660DB9D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42822883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85813" y="1825625"/>
            <a:ext cx="48577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86438" y="1825625"/>
            <a:ext cx="48577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88293-023F-4F60-AF52-36C38479429E}" type="datetimeFigureOut">
              <a:rPr lang="en-SG" smtClean="0"/>
              <a:t>27/12/2019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12BE4-94D4-4C03-A5AA-F263F660DB9D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7337174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301" y="365126"/>
            <a:ext cx="985837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7302" y="1681163"/>
            <a:ext cx="4835425" cy="823912"/>
          </a:xfrm>
        </p:spPr>
        <p:txBody>
          <a:bodyPr anchor="b"/>
          <a:lstStyle>
            <a:lvl1pPr marL="0" indent="0">
              <a:buNone/>
              <a:defRPr sz="2250" b="1"/>
            </a:lvl1pPr>
            <a:lvl2pPr marL="428625" indent="0">
              <a:buNone/>
              <a:defRPr sz="1875" b="1"/>
            </a:lvl2pPr>
            <a:lvl3pPr marL="857250" indent="0">
              <a:buNone/>
              <a:defRPr sz="1688" b="1"/>
            </a:lvl3pPr>
            <a:lvl4pPr marL="1285875" indent="0">
              <a:buNone/>
              <a:defRPr sz="1500" b="1"/>
            </a:lvl4pPr>
            <a:lvl5pPr marL="1714500" indent="0">
              <a:buNone/>
              <a:defRPr sz="1500" b="1"/>
            </a:lvl5pPr>
            <a:lvl6pPr marL="2143125" indent="0">
              <a:buNone/>
              <a:defRPr sz="1500" b="1"/>
            </a:lvl6pPr>
            <a:lvl7pPr marL="2571750" indent="0">
              <a:buNone/>
              <a:defRPr sz="1500" b="1"/>
            </a:lvl7pPr>
            <a:lvl8pPr marL="3000375" indent="0">
              <a:buNone/>
              <a:defRPr sz="1500" b="1"/>
            </a:lvl8pPr>
            <a:lvl9pPr marL="3429000" indent="0">
              <a:buNone/>
              <a:defRPr sz="15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7302" y="2505075"/>
            <a:ext cx="4835425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786437" y="1681163"/>
            <a:ext cx="4859239" cy="823912"/>
          </a:xfrm>
        </p:spPr>
        <p:txBody>
          <a:bodyPr anchor="b"/>
          <a:lstStyle>
            <a:lvl1pPr marL="0" indent="0">
              <a:buNone/>
              <a:defRPr sz="2250" b="1"/>
            </a:lvl1pPr>
            <a:lvl2pPr marL="428625" indent="0">
              <a:buNone/>
              <a:defRPr sz="1875" b="1"/>
            </a:lvl2pPr>
            <a:lvl3pPr marL="857250" indent="0">
              <a:buNone/>
              <a:defRPr sz="1688" b="1"/>
            </a:lvl3pPr>
            <a:lvl4pPr marL="1285875" indent="0">
              <a:buNone/>
              <a:defRPr sz="1500" b="1"/>
            </a:lvl4pPr>
            <a:lvl5pPr marL="1714500" indent="0">
              <a:buNone/>
              <a:defRPr sz="1500" b="1"/>
            </a:lvl5pPr>
            <a:lvl6pPr marL="2143125" indent="0">
              <a:buNone/>
              <a:defRPr sz="1500" b="1"/>
            </a:lvl6pPr>
            <a:lvl7pPr marL="2571750" indent="0">
              <a:buNone/>
              <a:defRPr sz="1500" b="1"/>
            </a:lvl7pPr>
            <a:lvl8pPr marL="3000375" indent="0">
              <a:buNone/>
              <a:defRPr sz="1500" b="1"/>
            </a:lvl8pPr>
            <a:lvl9pPr marL="3429000" indent="0">
              <a:buNone/>
              <a:defRPr sz="15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786437" y="2505075"/>
            <a:ext cx="4859239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88293-023F-4F60-AF52-36C38479429E}" type="datetimeFigureOut">
              <a:rPr lang="en-SG" smtClean="0"/>
              <a:t>27/12/2019</a:t>
            </a:fld>
            <a:endParaRPr lang="en-S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12BE4-94D4-4C03-A5AA-F263F660DB9D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0538103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88293-023F-4F60-AF52-36C38479429E}" type="datetimeFigureOut">
              <a:rPr lang="en-SG" smtClean="0"/>
              <a:t>27/12/2019</a:t>
            </a:fld>
            <a:endParaRPr lang="en-S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12BE4-94D4-4C03-A5AA-F263F660DB9D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0586366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88293-023F-4F60-AF52-36C38479429E}" type="datetimeFigureOut">
              <a:rPr lang="en-SG" smtClean="0"/>
              <a:t>27/12/2019</a:t>
            </a:fld>
            <a:endParaRPr lang="en-S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12BE4-94D4-4C03-A5AA-F263F660DB9D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1296293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302" y="457200"/>
            <a:ext cx="3686472" cy="1600200"/>
          </a:xfrm>
        </p:spPr>
        <p:txBody>
          <a:bodyPr anchor="b"/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9238" y="987426"/>
            <a:ext cx="5786438" cy="4873625"/>
          </a:xfrm>
        </p:spPr>
        <p:txBody>
          <a:bodyPr/>
          <a:lstStyle>
            <a:lvl1pPr>
              <a:defRPr sz="3000"/>
            </a:lvl1pPr>
            <a:lvl2pPr>
              <a:defRPr sz="2625"/>
            </a:lvl2pPr>
            <a:lvl3pPr>
              <a:defRPr sz="2250"/>
            </a:lvl3pPr>
            <a:lvl4pPr>
              <a:defRPr sz="1875"/>
            </a:lvl4pPr>
            <a:lvl5pPr>
              <a:defRPr sz="1875"/>
            </a:lvl5pPr>
            <a:lvl6pPr>
              <a:defRPr sz="1875"/>
            </a:lvl6pPr>
            <a:lvl7pPr>
              <a:defRPr sz="1875"/>
            </a:lvl7pPr>
            <a:lvl8pPr>
              <a:defRPr sz="1875"/>
            </a:lvl8pPr>
            <a:lvl9pPr>
              <a:defRPr sz="187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87302" y="2057400"/>
            <a:ext cx="368647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428625" indent="0">
              <a:buNone/>
              <a:defRPr sz="1313"/>
            </a:lvl2pPr>
            <a:lvl3pPr marL="857250" indent="0">
              <a:buNone/>
              <a:defRPr sz="1125"/>
            </a:lvl3pPr>
            <a:lvl4pPr marL="1285875" indent="0">
              <a:buNone/>
              <a:defRPr sz="938"/>
            </a:lvl4pPr>
            <a:lvl5pPr marL="1714500" indent="0">
              <a:buNone/>
              <a:defRPr sz="938"/>
            </a:lvl5pPr>
            <a:lvl6pPr marL="2143125" indent="0">
              <a:buNone/>
              <a:defRPr sz="938"/>
            </a:lvl6pPr>
            <a:lvl7pPr marL="2571750" indent="0">
              <a:buNone/>
              <a:defRPr sz="938"/>
            </a:lvl7pPr>
            <a:lvl8pPr marL="3000375" indent="0">
              <a:buNone/>
              <a:defRPr sz="938"/>
            </a:lvl8pPr>
            <a:lvl9pPr marL="3429000" indent="0">
              <a:buNone/>
              <a:defRPr sz="93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88293-023F-4F60-AF52-36C38479429E}" type="datetimeFigureOut">
              <a:rPr lang="en-SG" smtClean="0"/>
              <a:t>27/12/2019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12BE4-94D4-4C03-A5AA-F263F660DB9D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3869124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302" y="457200"/>
            <a:ext cx="3686472" cy="1600200"/>
          </a:xfrm>
        </p:spPr>
        <p:txBody>
          <a:bodyPr anchor="b"/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59238" y="987426"/>
            <a:ext cx="5786438" cy="4873625"/>
          </a:xfrm>
        </p:spPr>
        <p:txBody>
          <a:bodyPr anchor="t"/>
          <a:lstStyle>
            <a:lvl1pPr marL="0" indent="0">
              <a:buNone/>
              <a:defRPr sz="3000"/>
            </a:lvl1pPr>
            <a:lvl2pPr marL="428625" indent="0">
              <a:buNone/>
              <a:defRPr sz="2625"/>
            </a:lvl2pPr>
            <a:lvl3pPr marL="857250" indent="0">
              <a:buNone/>
              <a:defRPr sz="2250"/>
            </a:lvl3pPr>
            <a:lvl4pPr marL="1285875" indent="0">
              <a:buNone/>
              <a:defRPr sz="1875"/>
            </a:lvl4pPr>
            <a:lvl5pPr marL="1714500" indent="0">
              <a:buNone/>
              <a:defRPr sz="1875"/>
            </a:lvl5pPr>
            <a:lvl6pPr marL="2143125" indent="0">
              <a:buNone/>
              <a:defRPr sz="1875"/>
            </a:lvl6pPr>
            <a:lvl7pPr marL="2571750" indent="0">
              <a:buNone/>
              <a:defRPr sz="1875"/>
            </a:lvl7pPr>
            <a:lvl8pPr marL="3000375" indent="0">
              <a:buNone/>
              <a:defRPr sz="1875"/>
            </a:lvl8pPr>
            <a:lvl9pPr marL="3429000" indent="0">
              <a:buNone/>
              <a:defRPr sz="1875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87302" y="2057400"/>
            <a:ext cx="368647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428625" indent="0">
              <a:buNone/>
              <a:defRPr sz="1313"/>
            </a:lvl2pPr>
            <a:lvl3pPr marL="857250" indent="0">
              <a:buNone/>
              <a:defRPr sz="1125"/>
            </a:lvl3pPr>
            <a:lvl4pPr marL="1285875" indent="0">
              <a:buNone/>
              <a:defRPr sz="938"/>
            </a:lvl4pPr>
            <a:lvl5pPr marL="1714500" indent="0">
              <a:buNone/>
              <a:defRPr sz="938"/>
            </a:lvl5pPr>
            <a:lvl6pPr marL="2143125" indent="0">
              <a:buNone/>
              <a:defRPr sz="938"/>
            </a:lvl6pPr>
            <a:lvl7pPr marL="2571750" indent="0">
              <a:buNone/>
              <a:defRPr sz="938"/>
            </a:lvl7pPr>
            <a:lvl8pPr marL="3000375" indent="0">
              <a:buNone/>
              <a:defRPr sz="938"/>
            </a:lvl8pPr>
            <a:lvl9pPr marL="3429000" indent="0">
              <a:buNone/>
              <a:defRPr sz="93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88293-023F-4F60-AF52-36C38479429E}" type="datetimeFigureOut">
              <a:rPr lang="en-SG" smtClean="0"/>
              <a:t>27/12/2019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12BE4-94D4-4C03-A5AA-F263F660DB9D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1756471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88293-023F-4F60-AF52-36C38479429E}" type="datetimeFigureOut">
              <a:rPr lang="en-SG" smtClean="0"/>
              <a:t>27/12/2019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12BE4-94D4-4C03-A5AA-F263F660DB9D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4538672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79594" y="365125"/>
            <a:ext cx="2464594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85813" y="365125"/>
            <a:ext cx="7250906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88293-023F-4F60-AF52-36C38479429E}" type="datetimeFigureOut">
              <a:rPr lang="en-SG" smtClean="0"/>
              <a:t>27/12/2019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12BE4-94D4-4C03-A5AA-F263F660DB9D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5429567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85813" y="365126"/>
            <a:ext cx="985837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5813" y="1825625"/>
            <a:ext cx="985837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5813" y="6356351"/>
            <a:ext cx="25717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888293-023F-4F60-AF52-36C38479429E}" type="datetimeFigureOut">
              <a:rPr lang="en-SG" smtClean="0"/>
              <a:t>27/12/2019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786188" y="6356351"/>
            <a:ext cx="38576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72438" y="6356351"/>
            <a:ext cx="25717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212BE4-94D4-4C03-A5AA-F263F660DB9D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371559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857250" rtl="0" eaLnBrk="1" latinLnBrk="0" hangingPunct="1">
        <a:lnSpc>
          <a:spcPct val="90000"/>
        </a:lnSpc>
        <a:spcBef>
          <a:spcPct val="0"/>
        </a:spcBef>
        <a:buNone/>
        <a:defRPr sz="41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14313" indent="-214313" algn="l" defTabSz="857250" rtl="0" eaLnBrk="1" latinLnBrk="0" hangingPunct="1">
        <a:lnSpc>
          <a:spcPct val="90000"/>
        </a:lnSpc>
        <a:spcBef>
          <a:spcPts val="938"/>
        </a:spcBef>
        <a:buFont typeface="Arial" panose="020B0604020202020204" pitchFamily="34" charset="0"/>
        <a:buChar char="•"/>
        <a:defRPr sz="2625" kern="1200">
          <a:solidFill>
            <a:schemeClr val="tx1"/>
          </a:solidFill>
          <a:latin typeface="+mn-lt"/>
          <a:ea typeface="+mn-ea"/>
          <a:cs typeface="+mn-cs"/>
        </a:defRPr>
      </a:lvl1pPr>
      <a:lvl2pPr marL="642938" indent="-214313" algn="l" defTabSz="857250" rtl="0" eaLnBrk="1" latinLnBrk="0" hangingPunct="1">
        <a:lnSpc>
          <a:spcPct val="90000"/>
        </a:lnSpc>
        <a:spcBef>
          <a:spcPts val="469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2pPr>
      <a:lvl3pPr marL="1071563" indent="-214313" algn="l" defTabSz="857250" rtl="0" eaLnBrk="1" latinLnBrk="0" hangingPunct="1">
        <a:lnSpc>
          <a:spcPct val="90000"/>
        </a:lnSpc>
        <a:spcBef>
          <a:spcPts val="469"/>
        </a:spcBef>
        <a:buFont typeface="Arial" panose="020B0604020202020204" pitchFamily="34" charset="0"/>
        <a:buChar char="•"/>
        <a:defRPr sz="1875" kern="1200">
          <a:solidFill>
            <a:schemeClr val="tx1"/>
          </a:solidFill>
          <a:latin typeface="+mn-lt"/>
          <a:ea typeface="+mn-ea"/>
          <a:cs typeface="+mn-cs"/>
        </a:defRPr>
      </a:lvl3pPr>
      <a:lvl4pPr marL="1500188" indent="-214313" algn="l" defTabSz="857250" rtl="0" eaLnBrk="1" latinLnBrk="0" hangingPunct="1">
        <a:lnSpc>
          <a:spcPct val="90000"/>
        </a:lnSpc>
        <a:spcBef>
          <a:spcPts val="469"/>
        </a:spcBef>
        <a:buFont typeface="Arial" panose="020B0604020202020204" pitchFamily="34" charset="0"/>
        <a:buChar char="•"/>
        <a:defRPr sz="1688" kern="1200">
          <a:solidFill>
            <a:schemeClr val="tx1"/>
          </a:solidFill>
          <a:latin typeface="+mn-lt"/>
          <a:ea typeface="+mn-ea"/>
          <a:cs typeface="+mn-cs"/>
        </a:defRPr>
      </a:lvl4pPr>
      <a:lvl5pPr marL="1928813" indent="-214313" algn="l" defTabSz="857250" rtl="0" eaLnBrk="1" latinLnBrk="0" hangingPunct="1">
        <a:lnSpc>
          <a:spcPct val="90000"/>
        </a:lnSpc>
        <a:spcBef>
          <a:spcPts val="469"/>
        </a:spcBef>
        <a:buFont typeface="Arial" panose="020B0604020202020204" pitchFamily="34" charset="0"/>
        <a:buChar char="•"/>
        <a:defRPr sz="1688" kern="1200">
          <a:solidFill>
            <a:schemeClr val="tx1"/>
          </a:solidFill>
          <a:latin typeface="+mn-lt"/>
          <a:ea typeface="+mn-ea"/>
          <a:cs typeface="+mn-cs"/>
        </a:defRPr>
      </a:lvl5pPr>
      <a:lvl6pPr marL="2357438" indent="-214313" algn="l" defTabSz="857250" rtl="0" eaLnBrk="1" latinLnBrk="0" hangingPunct="1">
        <a:lnSpc>
          <a:spcPct val="90000"/>
        </a:lnSpc>
        <a:spcBef>
          <a:spcPts val="469"/>
        </a:spcBef>
        <a:buFont typeface="Arial" panose="020B0604020202020204" pitchFamily="34" charset="0"/>
        <a:buChar char="•"/>
        <a:defRPr sz="1688" kern="1200">
          <a:solidFill>
            <a:schemeClr val="tx1"/>
          </a:solidFill>
          <a:latin typeface="+mn-lt"/>
          <a:ea typeface="+mn-ea"/>
          <a:cs typeface="+mn-cs"/>
        </a:defRPr>
      </a:lvl6pPr>
      <a:lvl7pPr marL="2786063" indent="-214313" algn="l" defTabSz="857250" rtl="0" eaLnBrk="1" latinLnBrk="0" hangingPunct="1">
        <a:lnSpc>
          <a:spcPct val="90000"/>
        </a:lnSpc>
        <a:spcBef>
          <a:spcPts val="469"/>
        </a:spcBef>
        <a:buFont typeface="Arial" panose="020B0604020202020204" pitchFamily="34" charset="0"/>
        <a:buChar char="•"/>
        <a:defRPr sz="1688" kern="1200">
          <a:solidFill>
            <a:schemeClr val="tx1"/>
          </a:solidFill>
          <a:latin typeface="+mn-lt"/>
          <a:ea typeface="+mn-ea"/>
          <a:cs typeface="+mn-cs"/>
        </a:defRPr>
      </a:lvl7pPr>
      <a:lvl8pPr marL="3214688" indent="-214313" algn="l" defTabSz="857250" rtl="0" eaLnBrk="1" latinLnBrk="0" hangingPunct="1">
        <a:lnSpc>
          <a:spcPct val="90000"/>
        </a:lnSpc>
        <a:spcBef>
          <a:spcPts val="469"/>
        </a:spcBef>
        <a:buFont typeface="Arial" panose="020B0604020202020204" pitchFamily="34" charset="0"/>
        <a:buChar char="•"/>
        <a:defRPr sz="1688" kern="1200">
          <a:solidFill>
            <a:schemeClr val="tx1"/>
          </a:solidFill>
          <a:latin typeface="+mn-lt"/>
          <a:ea typeface="+mn-ea"/>
          <a:cs typeface="+mn-cs"/>
        </a:defRPr>
      </a:lvl8pPr>
      <a:lvl9pPr marL="3643313" indent="-214313" algn="l" defTabSz="857250" rtl="0" eaLnBrk="1" latinLnBrk="0" hangingPunct="1">
        <a:lnSpc>
          <a:spcPct val="90000"/>
        </a:lnSpc>
        <a:spcBef>
          <a:spcPts val="469"/>
        </a:spcBef>
        <a:buFont typeface="Arial" panose="020B0604020202020204" pitchFamily="34" charset="0"/>
        <a:buChar char="•"/>
        <a:defRPr sz="16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1pPr>
      <a:lvl2pPr marL="428625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3pPr>
      <a:lvl4pPr marL="1285875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4pPr>
      <a:lvl5pPr marL="1714500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5pPr>
      <a:lvl6pPr marL="2143125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6pPr>
      <a:lvl7pPr marL="2571750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7pPr>
      <a:lvl8pPr marL="3000375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8pPr>
      <a:lvl9pPr marL="3429000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0.w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g"/><Relationship Id="rId5" Type="http://schemas.openxmlformats.org/officeDocument/2006/relationships/image" Target="../media/image23.jpg"/><Relationship Id="rId4" Type="http://schemas.openxmlformats.org/officeDocument/2006/relationships/image" Target="../media/image22.jp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ame 3">
            <a:extLst>
              <a:ext uri="{FF2B5EF4-FFF2-40B4-BE49-F238E27FC236}">
                <a16:creationId xmlns:a16="http://schemas.microsoft.com/office/drawing/2014/main" id="{194A3E21-9EAF-4CC6-AE2C-C91210C61876}"/>
              </a:ext>
            </a:extLst>
          </p:cNvPr>
          <p:cNvSpPr/>
          <p:nvPr/>
        </p:nvSpPr>
        <p:spPr>
          <a:xfrm>
            <a:off x="0" y="0"/>
            <a:ext cx="11430000" cy="6858000"/>
          </a:xfrm>
          <a:prstGeom prst="frame">
            <a:avLst>
              <a:gd name="adj1" fmla="val 2304"/>
            </a:avLst>
          </a:prstGeom>
          <a:solidFill>
            <a:srgbClr val="00B050"/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E3BC2ED-C193-4E5F-88E8-6AFDDD365F2D}"/>
              </a:ext>
            </a:extLst>
          </p:cNvPr>
          <p:cNvSpPr txBox="1"/>
          <p:nvPr/>
        </p:nvSpPr>
        <p:spPr>
          <a:xfrm>
            <a:off x="1532445" y="227205"/>
            <a:ext cx="8460398" cy="1015663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আজকের ক্লাশে সবাইকে </a:t>
            </a:r>
            <a:r>
              <a:rPr lang="en-US" sz="6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SG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D83421B-1CB8-45AF-9F56-3F0DB4236D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5444" y="1362136"/>
            <a:ext cx="6694400" cy="502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7050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>
            <a:extLst>
              <a:ext uri="{FF2B5EF4-FFF2-40B4-BE49-F238E27FC236}">
                <a16:creationId xmlns:a16="http://schemas.microsoft.com/office/drawing/2014/main" id="{F3FF0113-54DA-4F7D-A59F-83D1E30ADC57}"/>
              </a:ext>
            </a:extLst>
          </p:cNvPr>
          <p:cNvSpPr/>
          <p:nvPr/>
        </p:nvSpPr>
        <p:spPr>
          <a:xfrm>
            <a:off x="0" y="0"/>
            <a:ext cx="11430000" cy="6858000"/>
          </a:xfrm>
          <a:prstGeom prst="frame">
            <a:avLst>
              <a:gd name="adj1" fmla="val 2304"/>
            </a:avLst>
          </a:prstGeom>
          <a:solidFill>
            <a:srgbClr val="00B050"/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5B1F7B4-7EB0-46D5-8412-C5779419184D}"/>
              </a:ext>
            </a:extLst>
          </p:cNvPr>
          <p:cNvSpPr txBox="1"/>
          <p:nvPr/>
        </p:nvSpPr>
        <p:spPr>
          <a:xfrm>
            <a:off x="188259" y="3524638"/>
            <a:ext cx="533848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ননীগোপাল রায়</a:t>
            </a:r>
          </a:p>
          <a:p>
            <a:pPr algn="ctr"/>
            <a:r>
              <a:rPr lang="bn-BD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সহকারী শিক্ষক</a:t>
            </a:r>
          </a:p>
          <a:p>
            <a:pPr algn="ctr"/>
            <a:r>
              <a:rPr lang="bn-BD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মাটিভাঙ্গা মাধ্যমিক বিদ্যালয়</a:t>
            </a:r>
          </a:p>
          <a:p>
            <a:pPr algn="ctr"/>
            <a:r>
              <a:rPr lang="bn-BD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নলছিটি,</a:t>
            </a:r>
            <a:r>
              <a:rPr lang="bn-I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ঝালকাঠী</a:t>
            </a:r>
            <a:endParaRPr lang="en-SG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I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মোবাইল: ০১৭১৭৭২৩০৩২</a:t>
            </a:r>
          </a:p>
          <a:p>
            <a:pPr algn="ctr"/>
            <a:r>
              <a:rPr lang="bn-IN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ই-মেইল: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nanigopal.math07@gmail.com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48F0FD1-16C4-4993-BAE5-3E197A62C88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731565" y="3838227"/>
            <a:ext cx="4113883" cy="111480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3E7DEE2-F231-4728-9062-394C9F542E96}"/>
              </a:ext>
            </a:extLst>
          </p:cNvPr>
          <p:cNvSpPr txBox="1"/>
          <p:nvPr/>
        </p:nvSpPr>
        <p:spPr>
          <a:xfrm>
            <a:off x="4679706" y="325387"/>
            <a:ext cx="2070588" cy="957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62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as-IN" sz="562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562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as-IN" sz="562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চ</a:t>
            </a:r>
            <a:r>
              <a:rPr lang="en-US" sz="562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as-IN" sz="562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en-US" sz="562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endParaRPr lang="en-SG" sz="5625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83C0945-5CB0-45D3-964F-785195B0B18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0418" y="1068214"/>
            <a:ext cx="1949824" cy="23607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6DBC0F2-D3C7-4139-BC53-2580A7E68CBB}"/>
              </a:ext>
            </a:extLst>
          </p:cNvPr>
          <p:cNvSpPr txBox="1"/>
          <p:nvPr/>
        </p:nvSpPr>
        <p:spPr>
          <a:xfrm>
            <a:off x="7098074" y="3546317"/>
            <a:ext cx="351053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শ্রেণি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r>
              <a:rPr lang="bn-BD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৬ষ্ঠ</a:t>
            </a:r>
            <a:endParaRPr lang="bn-BD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BD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বিষয়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r>
              <a:rPr lang="bn-I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িজ্ঞান</a:t>
            </a:r>
            <a:endParaRPr lang="bn-BD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BD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অধ্যায়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: ১২শ</a:t>
            </a:r>
            <a:r>
              <a:rPr lang="bn-I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I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সময়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r>
              <a:rPr lang="bn-I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5০ মিনিট</a:t>
            </a:r>
          </a:p>
          <a:p>
            <a:pPr algn="ctr"/>
            <a:r>
              <a:rPr lang="bn-I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তারিখ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r>
              <a:rPr lang="bn-I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২৬</a:t>
            </a:r>
            <a:r>
              <a:rPr lang="bn-I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/১২/২০১৯ খ্রিঃ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1C27F6F-4A7B-4A8C-BC3F-3E66D6348A3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5" t="5049" r="1768" b="3652"/>
          <a:stretch/>
        </p:blipFill>
        <p:spPr>
          <a:xfrm>
            <a:off x="7856220" y="1050645"/>
            <a:ext cx="1859638" cy="23421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</p:pic>
    </p:spTree>
    <p:extLst>
      <p:ext uri="{BB962C8B-B14F-4D97-AF65-F5344CB8AC3E}">
        <p14:creationId xmlns:p14="http://schemas.microsoft.com/office/powerpoint/2010/main" val="31123431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>
            <a:extLst>
              <a:ext uri="{FF2B5EF4-FFF2-40B4-BE49-F238E27FC236}">
                <a16:creationId xmlns:a16="http://schemas.microsoft.com/office/drawing/2014/main" id="{A39B5420-2B91-4A3A-B1C7-FD5C10655F59}"/>
              </a:ext>
            </a:extLst>
          </p:cNvPr>
          <p:cNvSpPr/>
          <p:nvPr/>
        </p:nvSpPr>
        <p:spPr>
          <a:xfrm>
            <a:off x="0" y="0"/>
            <a:ext cx="11430000" cy="6858000"/>
          </a:xfrm>
          <a:prstGeom prst="frame">
            <a:avLst>
              <a:gd name="adj1" fmla="val 2304"/>
            </a:avLst>
          </a:prstGeom>
          <a:solidFill>
            <a:srgbClr val="00B050"/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14CBDE4-4538-43AB-8FB4-54D360E52EDB}"/>
              </a:ext>
            </a:extLst>
          </p:cNvPr>
          <p:cNvSpPr txBox="1"/>
          <p:nvPr/>
        </p:nvSpPr>
        <p:spPr>
          <a:xfrm>
            <a:off x="2769704" y="289340"/>
            <a:ext cx="57422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নিচের ছবিটি ভালোভাবে লক্ষ কর </a:t>
            </a:r>
            <a:endParaRPr lang="en-SG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ECF154D-9A24-4700-9EA9-878FF86F5FCF}"/>
              </a:ext>
            </a:extLst>
          </p:cNvPr>
          <p:cNvSpPr txBox="1"/>
          <p:nvPr/>
        </p:nvSpPr>
        <p:spPr>
          <a:xfrm>
            <a:off x="1465729" y="5964964"/>
            <a:ext cx="84985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উপরের চিত্রে কী দেখতে পাচ্ছ?</a:t>
            </a:r>
            <a:endParaRPr lang="en-SG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Rounded Rectangle 4">
            <a:extLst>
              <a:ext uri="{FF2B5EF4-FFF2-40B4-BE49-F238E27FC236}">
                <a16:creationId xmlns:a16="http://schemas.microsoft.com/office/drawing/2014/main" id="{261CF4EF-C98B-40DE-BA8F-C18FF4279010}"/>
              </a:ext>
            </a:extLst>
          </p:cNvPr>
          <p:cNvSpPr/>
          <p:nvPr/>
        </p:nvSpPr>
        <p:spPr>
          <a:xfrm>
            <a:off x="3177860" y="1560144"/>
            <a:ext cx="5074276" cy="3799267"/>
          </a:xfrm>
          <a:prstGeom prst="roundRect">
            <a:avLst>
              <a:gd name="adj" fmla="val 8273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30524" b="-23836"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A1F7007-68CF-46D8-BB13-5120BDC6312C}"/>
              </a:ext>
            </a:extLst>
          </p:cNvPr>
          <p:cNvSpPr txBox="1"/>
          <p:nvPr/>
        </p:nvSpPr>
        <p:spPr>
          <a:xfrm>
            <a:off x="2749922" y="5922329"/>
            <a:ext cx="59301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লোকটি কেন টেবিলের নিচে পালাচ্ছে?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40BE465-6E87-4F76-8AEC-5BCDF77869F9}"/>
              </a:ext>
            </a:extLst>
          </p:cNvPr>
          <p:cNvSpPr/>
          <p:nvPr/>
        </p:nvSpPr>
        <p:spPr>
          <a:xfrm>
            <a:off x="4490146" y="5860774"/>
            <a:ext cx="276389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ভূমিকম্পের ভয়ে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07577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6" grpId="0"/>
      <p:bldP spid="6" grpId="1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>
            <a:extLst>
              <a:ext uri="{FF2B5EF4-FFF2-40B4-BE49-F238E27FC236}">
                <a16:creationId xmlns:a16="http://schemas.microsoft.com/office/drawing/2014/main" id="{E67DFBCE-93A1-4B28-8182-A8F39864BD5D}"/>
              </a:ext>
            </a:extLst>
          </p:cNvPr>
          <p:cNvSpPr/>
          <p:nvPr/>
        </p:nvSpPr>
        <p:spPr>
          <a:xfrm>
            <a:off x="0" y="0"/>
            <a:ext cx="11430000" cy="6858000"/>
          </a:xfrm>
          <a:prstGeom prst="frame">
            <a:avLst>
              <a:gd name="adj1" fmla="val 2304"/>
            </a:avLst>
          </a:prstGeom>
          <a:solidFill>
            <a:srgbClr val="00B050"/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F5924D5-4826-45C9-A5DA-255EC5D47A1A}"/>
              </a:ext>
            </a:extLst>
          </p:cNvPr>
          <p:cNvSpPr txBox="1"/>
          <p:nvPr/>
        </p:nvSpPr>
        <p:spPr>
          <a:xfrm>
            <a:off x="4118113" y="227646"/>
            <a:ext cx="319377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7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ভূমিকম্প</a:t>
            </a:r>
            <a:endParaRPr lang="en-SG" sz="7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94889CBE-C14B-4D08-8B69-26C60D9576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5504" y="2077652"/>
            <a:ext cx="7138992" cy="385891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relaxedInset"/>
          </a:sp3d>
        </p:spPr>
      </p:pic>
    </p:spTree>
    <p:extLst>
      <p:ext uri="{BB962C8B-B14F-4D97-AF65-F5344CB8AC3E}">
        <p14:creationId xmlns:p14="http://schemas.microsoft.com/office/powerpoint/2010/main" val="37657474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>
            <a:extLst>
              <a:ext uri="{FF2B5EF4-FFF2-40B4-BE49-F238E27FC236}">
                <a16:creationId xmlns:a16="http://schemas.microsoft.com/office/drawing/2014/main" id="{93F9F6BA-F634-476D-AD0D-673CF139F5D1}"/>
              </a:ext>
            </a:extLst>
          </p:cNvPr>
          <p:cNvSpPr/>
          <p:nvPr/>
        </p:nvSpPr>
        <p:spPr>
          <a:xfrm>
            <a:off x="0" y="0"/>
            <a:ext cx="11430000" cy="6858000"/>
          </a:xfrm>
          <a:prstGeom prst="frame">
            <a:avLst>
              <a:gd name="adj1" fmla="val 2304"/>
            </a:avLst>
          </a:prstGeom>
          <a:solidFill>
            <a:srgbClr val="00B050"/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BE73ED1-FFC5-4A65-9A06-8C8E9408A6C6}"/>
              </a:ext>
            </a:extLst>
          </p:cNvPr>
          <p:cNvSpPr txBox="1"/>
          <p:nvPr/>
        </p:nvSpPr>
        <p:spPr>
          <a:xfrm>
            <a:off x="4248979" y="657184"/>
            <a:ext cx="293204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SG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C842B89-D906-48DF-8109-3B055D215327}"/>
              </a:ext>
            </a:extLst>
          </p:cNvPr>
          <p:cNvSpPr txBox="1"/>
          <p:nvPr/>
        </p:nvSpPr>
        <p:spPr>
          <a:xfrm>
            <a:off x="2009312" y="2214593"/>
            <a:ext cx="46604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</a:t>
            </a:r>
            <a:r>
              <a:rPr lang="as-IN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ই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াঠ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শে</a:t>
            </a:r>
            <a:r>
              <a:rPr lang="as-IN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ষ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ে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শিক্ষার</a:t>
            </a:r>
            <a:r>
              <a:rPr lang="as-IN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থীরা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…</a:t>
            </a:r>
            <a:endParaRPr lang="en-SG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B88C207-9573-48EC-A227-6C9901DB0D2C}"/>
              </a:ext>
            </a:extLst>
          </p:cNvPr>
          <p:cNvSpPr/>
          <p:nvPr/>
        </p:nvSpPr>
        <p:spPr>
          <a:xfrm>
            <a:off x="1336576" y="2916558"/>
            <a:ext cx="501932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bn-IN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ভূমিকম্প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কী তা বলতে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bn-IN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;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DF7EB3D-244C-4B8B-B6D5-116EC07387B3}"/>
              </a:ext>
            </a:extLst>
          </p:cNvPr>
          <p:cNvSpPr/>
          <p:nvPr/>
        </p:nvSpPr>
        <p:spPr>
          <a:xfrm>
            <a:off x="1336576" y="4610890"/>
            <a:ext cx="651973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bn-IN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ভূমিকম্পের ফলাফল 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bn-IN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র্ণনা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bn-IN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A4A097D-971F-4414-AC6C-D82222069C04}"/>
              </a:ext>
            </a:extLst>
          </p:cNvPr>
          <p:cNvSpPr/>
          <p:nvPr/>
        </p:nvSpPr>
        <p:spPr>
          <a:xfrm>
            <a:off x="1336576" y="3749787"/>
            <a:ext cx="630813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bn-IN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ভূমিকম্পের কারণ ব্যাখ্যা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bn-IN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পারবে;</a:t>
            </a:r>
          </a:p>
        </p:txBody>
      </p:sp>
    </p:spTree>
    <p:extLst>
      <p:ext uri="{BB962C8B-B14F-4D97-AF65-F5344CB8AC3E}">
        <p14:creationId xmlns:p14="http://schemas.microsoft.com/office/powerpoint/2010/main" val="19384057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>
            <a:extLst>
              <a:ext uri="{FF2B5EF4-FFF2-40B4-BE49-F238E27FC236}">
                <a16:creationId xmlns:a16="http://schemas.microsoft.com/office/drawing/2014/main" id="{6337448C-5CCD-4C63-B4D9-EEBE5DB8E08D}"/>
              </a:ext>
            </a:extLst>
          </p:cNvPr>
          <p:cNvSpPr/>
          <p:nvPr/>
        </p:nvSpPr>
        <p:spPr>
          <a:xfrm>
            <a:off x="0" y="0"/>
            <a:ext cx="11430000" cy="6858000"/>
          </a:xfrm>
          <a:prstGeom prst="frame">
            <a:avLst>
              <a:gd name="adj1" fmla="val 2304"/>
            </a:avLst>
          </a:prstGeom>
          <a:solidFill>
            <a:srgbClr val="00B050"/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F5A4015-A881-419F-B95B-832976434F1F}"/>
              </a:ext>
            </a:extLst>
          </p:cNvPr>
          <p:cNvSpPr txBox="1"/>
          <p:nvPr/>
        </p:nvSpPr>
        <p:spPr>
          <a:xfrm>
            <a:off x="1685005" y="5887486"/>
            <a:ext cx="81995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ভূ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bn-IN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পৃষ্টের আকস্মিক ও ক্ষণস্থায়ী কম্পনকে ভূমিকম্প বলে।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89C70A9-C210-4A28-B42C-CFB4663C14E4}"/>
              </a:ext>
            </a:extLst>
          </p:cNvPr>
          <p:cNvSpPr txBox="1"/>
          <p:nvPr/>
        </p:nvSpPr>
        <p:spPr>
          <a:xfrm>
            <a:off x="262756" y="258943"/>
            <a:ext cx="108985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ভূমিকম্প একটি প্রাকৃতিক দূর্যোগ। সভ্যতার ধ্বংসলীলার কারণ হিসাবে ভূমিকম্পকে দায়ী করা হয়।</a:t>
            </a:r>
            <a:endParaRPr lang="en-SG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838A4759-572A-44DA-BFF9-4A1E0789AB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884" y="1985703"/>
            <a:ext cx="5400000" cy="3483000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F691AD4B-ED66-448C-AE58-58739DCDAD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4758" y="1985703"/>
            <a:ext cx="5400000" cy="348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40547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0"/>
                            </p:stCondLst>
                            <p:childTnLst>
                              <p:par>
                                <p:cTn id="9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1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0"/>
                            </p:stCondLst>
                            <p:childTnLst>
                              <p:par>
                                <p:cTn id="13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5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>
            <a:extLst>
              <a:ext uri="{FF2B5EF4-FFF2-40B4-BE49-F238E27FC236}">
                <a16:creationId xmlns:a16="http://schemas.microsoft.com/office/drawing/2014/main" id="{AF8FD1B1-7175-4EE5-8506-36D9095D4EBF}"/>
              </a:ext>
            </a:extLst>
          </p:cNvPr>
          <p:cNvSpPr/>
          <p:nvPr/>
        </p:nvSpPr>
        <p:spPr>
          <a:xfrm>
            <a:off x="0" y="0"/>
            <a:ext cx="11430000" cy="6858000"/>
          </a:xfrm>
          <a:prstGeom prst="frame">
            <a:avLst>
              <a:gd name="adj1" fmla="val 2304"/>
            </a:avLst>
          </a:prstGeom>
          <a:solidFill>
            <a:srgbClr val="00B050"/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3BD987F-6E29-4CD0-95AF-599B496118EA}"/>
              </a:ext>
            </a:extLst>
          </p:cNvPr>
          <p:cNvSpPr txBox="1"/>
          <p:nvPr/>
        </p:nvSpPr>
        <p:spPr>
          <a:xfrm>
            <a:off x="3481165" y="358771"/>
            <a:ext cx="42315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একক কাজ</a:t>
            </a:r>
            <a:endParaRPr lang="en-SG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69CFD09-B89E-4475-81E8-03241CB17D19}"/>
              </a:ext>
            </a:extLst>
          </p:cNvPr>
          <p:cNvSpPr/>
          <p:nvPr/>
        </p:nvSpPr>
        <p:spPr>
          <a:xfrm>
            <a:off x="3403309" y="5897497"/>
            <a:ext cx="531427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bn-IN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ভূমিকম্প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বলতে কী বোঝায় লেখ।</a:t>
            </a:r>
            <a:endParaRPr lang="en-SG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1074DB1-E7E8-4A15-BB0D-E581802004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2176" y="1432889"/>
            <a:ext cx="6425648" cy="4283766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relaxedInset"/>
          </a:sp3d>
        </p:spPr>
      </p:pic>
    </p:spTree>
    <p:extLst>
      <p:ext uri="{BB962C8B-B14F-4D97-AF65-F5344CB8AC3E}">
        <p14:creationId xmlns:p14="http://schemas.microsoft.com/office/powerpoint/2010/main" val="2836755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>
            <a:extLst>
              <a:ext uri="{FF2B5EF4-FFF2-40B4-BE49-F238E27FC236}">
                <a16:creationId xmlns:a16="http://schemas.microsoft.com/office/drawing/2014/main" id="{7AB2999C-2862-4FE9-90EF-594504770750}"/>
              </a:ext>
            </a:extLst>
          </p:cNvPr>
          <p:cNvSpPr/>
          <p:nvPr/>
        </p:nvSpPr>
        <p:spPr>
          <a:xfrm>
            <a:off x="0" y="0"/>
            <a:ext cx="11430000" cy="6858000"/>
          </a:xfrm>
          <a:prstGeom prst="frame">
            <a:avLst>
              <a:gd name="adj1" fmla="val 2304"/>
            </a:avLst>
          </a:prstGeom>
          <a:solidFill>
            <a:srgbClr val="00B050"/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B4E22C4-AB85-4406-9E7D-E79FCC3EA81D}"/>
              </a:ext>
            </a:extLst>
          </p:cNvPr>
          <p:cNvSpPr/>
          <p:nvPr/>
        </p:nvSpPr>
        <p:spPr>
          <a:xfrm>
            <a:off x="2857500" y="902454"/>
            <a:ext cx="5715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bn-IN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এসো একটি ভিডিও দেখি</a:t>
            </a:r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endParaRPr lang="en-US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397ABD8-73B0-44F6-A6B0-B26ADBE3DA06}"/>
              </a:ext>
            </a:extLst>
          </p:cNvPr>
          <p:cNvSpPr/>
          <p:nvPr/>
        </p:nvSpPr>
        <p:spPr>
          <a:xfrm>
            <a:off x="2857500" y="4967948"/>
            <a:ext cx="5715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ভিডিওটিতে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দেখলাম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3" name="Object 2">
            <a:hlinkClick r:id="" action="ppaction://ole?verb=0"/>
            <a:extLst>
              <a:ext uri="{FF2B5EF4-FFF2-40B4-BE49-F238E27FC236}">
                <a16:creationId xmlns:a16="http://schemas.microsoft.com/office/drawing/2014/main" id="{9A4F8DA8-B53C-4D66-B2CF-A66562D76C5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83700865"/>
              </p:ext>
            </p:extLst>
          </p:nvPr>
        </p:nvGraphicFramePr>
        <p:xfrm>
          <a:off x="2432050" y="2814638"/>
          <a:ext cx="5788025" cy="938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3" name="Packager Shell Object" showAsIcon="1" r:id="rId3" imgW="2703600" imgH="437760" progId="Package">
                  <p:embed/>
                </p:oleObj>
              </mc:Choice>
              <mc:Fallback>
                <p:oleObj name="Packager Shell Object" showAsIcon="1" r:id="rId3" imgW="2703600" imgH="43776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432050" y="2814638"/>
                        <a:ext cx="5788025" cy="9382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860051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>
            <a:extLst>
              <a:ext uri="{FF2B5EF4-FFF2-40B4-BE49-F238E27FC236}">
                <a16:creationId xmlns:a16="http://schemas.microsoft.com/office/drawing/2014/main" id="{43DBFA52-F053-47DD-8719-6A881508FE46}"/>
              </a:ext>
            </a:extLst>
          </p:cNvPr>
          <p:cNvSpPr/>
          <p:nvPr/>
        </p:nvSpPr>
        <p:spPr>
          <a:xfrm>
            <a:off x="0" y="0"/>
            <a:ext cx="11430000" cy="6858000"/>
          </a:xfrm>
          <a:prstGeom prst="frame">
            <a:avLst>
              <a:gd name="adj1" fmla="val 2304"/>
            </a:avLst>
          </a:prstGeom>
          <a:solidFill>
            <a:srgbClr val="00B050"/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D8D3E69-6268-4F54-A1B3-46268291265C}"/>
              </a:ext>
            </a:extLst>
          </p:cNvPr>
          <p:cNvSpPr/>
          <p:nvPr/>
        </p:nvSpPr>
        <p:spPr>
          <a:xfrm>
            <a:off x="4356058" y="697187"/>
            <a:ext cx="324319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ভূমিকম্পের কারণ</a:t>
            </a:r>
            <a:endParaRPr lang="en-US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4A48DA3-E384-4F60-A0FF-DAE5EE438B54}"/>
              </a:ext>
            </a:extLst>
          </p:cNvPr>
          <p:cNvSpPr/>
          <p:nvPr/>
        </p:nvSpPr>
        <p:spPr>
          <a:xfrm>
            <a:off x="506437" y="3476370"/>
            <a:ext cx="1066351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algn="ctr">
              <a:buFont typeface="Wingdings" panose="05000000000000000000" pitchFamily="2" charset="2"/>
              <a:buChar char="v"/>
            </a:pPr>
            <a:r>
              <a:rPr lang="bn-IN" sz="3600" kern="1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  <a:sym typeface="Wingdings"/>
              </a:rPr>
              <a:t>শিলা চ্যুতি বা ফাটল বরাবর আকস্মিক ভূ</a:t>
            </a:r>
            <a:r>
              <a:rPr lang="en-US" sz="3600" kern="1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  <a:sym typeface="Wingdings"/>
              </a:rPr>
              <a:t>-</a:t>
            </a:r>
            <a:r>
              <a:rPr lang="bn-IN" sz="3600" kern="1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  <a:sym typeface="Wingdings"/>
              </a:rPr>
              <a:t>আলোড়ন হলে ভূমিকম্প হয়।</a:t>
            </a:r>
            <a:endParaRPr lang="en-US" sz="36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77D7621-1F88-4CD4-AC7F-D27894F71EE8}"/>
              </a:ext>
            </a:extLst>
          </p:cNvPr>
          <p:cNvSpPr/>
          <p:nvPr/>
        </p:nvSpPr>
        <p:spPr>
          <a:xfrm>
            <a:off x="506437" y="2172558"/>
            <a:ext cx="89225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algn="ctr">
              <a:buFont typeface="Wingdings" panose="05000000000000000000" pitchFamily="2" charset="2"/>
              <a:buChar char="v"/>
            </a:pPr>
            <a:r>
              <a:rPr lang="bn-IN" sz="3600" kern="1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  <a:sym typeface="Wingdings"/>
              </a:rPr>
              <a:t>আগ্নেয়গিরির উদগীরণ বা শিলা চ্যুতি ঘটলে ভূমিকম্প হয়।</a:t>
            </a:r>
            <a:endParaRPr lang="en-US" sz="36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C369420-F41D-4238-8D43-FEB312B1E689}"/>
              </a:ext>
            </a:extLst>
          </p:cNvPr>
          <p:cNvSpPr/>
          <p:nvPr/>
        </p:nvSpPr>
        <p:spPr>
          <a:xfrm>
            <a:off x="506437" y="4890186"/>
            <a:ext cx="1054032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algn="ctr">
              <a:buFont typeface="Wingdings" panose="05000000000000000000" pitchFamily="2" charset="2"/>
              <a:buChar char="v"/>
            </a:pPr>
            <a:r>
              <a:rPr lang="bn-IN" sz="3600" kern="1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  <a:sym typeface="Wingdings"/>
              </a:rPr>
              <a:t>পাশাপাশি অবস্থানরত দুইটি প্লেটের আকস্মিক ভাবে আগে পিছে সরে গেলে ভূমিকম্প হয়।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8084586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>
            <a:extLst>
              <a:ext uri="{FF2B5EF4-FFF2-40B4-BE49-F238E27FC236}">
                <a16:creationId xmlns:a16="http://schemas.microsoft.com/office/drawing/2014/main" id="{DC0D85E3-BF25-4B1A-9F05-82BFDF1FE6D9}"/>
              </a:ext>
            </a:extLst>
          </p:cNvPr>
          <p:cNvSpPr/>
          <p:nvPr/>
        </p:nvSpPr>
        <p:spPr>
          <a:xfrm>
            <a:off x="0" y="0"/>
            <a:ext cx="11430000" cy="6858000"/>
          </a:xfrm>
          <a:prstGeom prst="frame">
            <a:avLst>
              <a:gd name="adj1" fmla="val 2304"/>
            </a:avLst>
          </a:prstGeom>
          <a:solidFill>
            <a:srgbClr val="00B050"/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4E083AE-1F7F-4124-9723-CACCDB0D7E8E}"/>
              </a:ext>
            </a:extLst>
          </p:cNvPr>
          <p:cNvSpPr txBox="1"/>
          <p:nvPr/>
        </p:nvSpPr>
        <p:spPr>
          <a:xfrm>
            <a:off x="3689902" y="321236"/>
            <a:ext cx="40501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জোড়ায় কাজ</a:t>
            </a:r>
            <a:endParaRPr lang="en-SG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75C3632-D990-4B04-BE4D-567A4F29B030}"/>
              </a:ext>
            </a:extLst>
          </p:cNvPr>
          <p:cNvSpPr/>
          <p:nvPr/>
        </p:nvSpPr>
        <p:spPr>
          <a:xfrm>
            <a:off x="2403782" y="5876365"/>
            <a:ext cx="626966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bn-IN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কী কী কারণে ভূমিকম্প হয়ে থাকে লেখ।</a:t>
            </a:r>
            <a:endParaRPr lang="en-SG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215D021-F1CA-4D7C-94AD-CD0798DE91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5657" y="1565802"/>
            <a:ext cx="6878685" cy="3888311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relaxedInset"/>
          </a:sp3d>
        </p:spPr>
      </p:pic>
    </p:spTree>
    <p:extLst>
      <p:ext uri="{BB962C8B-B14F-4D97-AF65-F5344CB8AC3E}">
        <p14:creationId xmlns:p14="http://schemas.microsoft.com/office/powerpoint/2010/main" val="3857308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C6E56FC-2B02-436A-8C1B-1834913EC531}"/>
              </a:ext>
            </a:extLst>
          </p:cNvPr>
          <p:cNvSpPr/>
          <p:nvPr/>
        </p:nvSpPr>
        <p:spPr>
          <a:xfrm>
            <a:off x="4286582" y="302870"/>
            <a:ext cx="335059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ভূমিকম্পের ফলাফল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25EB508-6DE1-450C-8E7E-8CD39382984F}"/>
              </a:ext>
            </a:extLst>
          </p:cNvPr>
          <p:cNvSpPr/>
          <p:nvPr/>
        </p:nvSpPr>
        <p:spPr>
          <a:xfrm>
            <a:off x="638745" y="5564880"/>
            <a:ext cx="983614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IN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ভূমিকম্পের ফলে ভূ-ত্বকে অসংখ্য ফাটল ও চ্যুতির সৃষ্টি হয়।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13B6DB1-3456-44F7-A8BB-907042F0AD38}"/>
              </a:ext>
            </a:extLst>
          </p:cNvPr>
          <p:cNvSpPr/>
          <p:nvPr/>
        </p:nvSpPr>
        <p:spPr>
          <a:xfrm>
            <a:off x="756833" y="5564879"/>
            <a:ext cx="89780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IN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ভূমিকম্পের ফলে পৃথিবীর বহু ক্ষয়ক্ষতি সাধিত হয়।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Frame 4">
            <a:extLst>
              <a:ext uri="{FF2B5EF4-FFF2-40B4-BE49-F238E27FC236}">
                <a16:creationId xmlns:a16="http://schemas.microsoft.com/office/drawing/2014/main" id="{788BDC50-D052-4BD5-A49E-E0158F80C9AE}"/>
              </a:ext>
            </a:extLst>
          </p:cNvPr>
          <p:cNvSpPr/>
          <p:nvPr/>
        </p:nvSpPr>
        <p:spPr>
          <a:xfrm>
            <a:off x="0" y="0"/>
            <a:ext cx="11430000" cy="6858000"/>
          </a:xfrm>
          <a:prstGeom prst="frame">
            <a:avLst>
              <a:gd name="adj1" fmla="val 2304"/>
            </a:avLst>
          </a:prstGeom>
          <a:solidFill>
            <a:srgbClr val="00B050"/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3FA5B40-224E-4843-B2E9-FA4A09B7B7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7233" y="1341655"/>
            <a:ext cx="7326596" cy="39600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24A79D79-141B-48E2-9B76-FE5111605F0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911" b="14750"/>
          <a:stretch/>
        </p:blipFill>
        <p:spPr>
          <a:xfrm>
            <a:off x="2197233" y="1341655"/>
            <a:ext cx="7295582" cy="39600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relaxedInset"/>
          </a:sp3d>
        </p:spPr>
      </p:pic>
    </p:spTree>
    <p:extLst>
      <p:ext uri="{BB962C8B-B14F-4D97-AF65-F5344CB8AC3E}">
        <p14:creationId xmlns:p14="http://schemas.microsoft.com/office/powerpoint/2010/main" val="1952340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5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C2FB871-7BCA-42D2-AE08-A261018BBB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3539" y="1336099"/>
            <a:ext cx="5672013" cy="3876125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/>
            <a:lightRig rig="soft" dir="t">
              <a:rot lat="0" lon="0" rev="0"/>
            </a:lightRig>
          </a:scene3d>
          <a:sp3d contourW="44450" prstMaterial="matte">
            <a:bevelT w="63500" h="63500" prst="relaxedInset"/>
            <a:contourClr>
              <a:srgbClr val="FFFFFF"/>
            </a:contourClr>
          </a:sp3d>
        </p:spPr>
      </p:pic>
      <p:sp>
        <p:nvSpPr>
          <p:cNvPr id="3" name="Vertical Scroll 3">
            <a:extLst>
              <a:ext uri="{FF2B5EF4-FFF2-40B4-BE49-F238E27FC236}">
                <a16:creationId xmlns:a16="http://schemas.microsoft.com/office/drawing/2014/main" id="{0B61EDE3-BC58-4CA0-A783-EFFF8B4C83C6}"/>
              </a:ext>
            </a:extLst>
          </p:cNvPr>
          <p:cNvSpPr/>
          <p:nvPr/>
        </p:nvSpPr>
        <p:spPr>
          <a:xfrm>
            <a:off x="332336" y="1252772"/>
            <a:ext cx="4238171" cy="4502571"/>
          </a:xfrm>
          <a:prstGeom prst="verticalScroll">
            <a:avLst/>
          </a:prstGeom>
          <a:pattFill prst="pct20">
            <a:fgClr>
              <a:schemeClr val="tx1"/>
            </a:fgClr>
            <a:bgClr>
              <a:schemeClr val="bg1"/>
            </a:bgClr>
          </a:patt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600" b="1" kern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  <a:sym typeface="Wingdings"/>
              </a:rPr>
              <a:t>ভূমিকম্পের</a:t>
            </a:r>
            <a:r>
              <a:rPr lang="en-US" sz="3600" b="1" kern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  <a:sym typeface="Wingdings"/>
              </a:rPr>
              <a:t> </a:t>
            </a:r>
            <a:r>
              <a:rPr lang="bn-IN" sz="3600" b="1" kern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  <a:sym typeface="Wingdings"/>
              </a:rPr>
              <a:t>ফলে অনেক সময় নদীর গতি পরিবর্তন বা </a:t>
            </a:r>
          </a:p>
          <a:p>
            <a:pPr algn="ctr"/>
            <a:r>
              <a:rPr lang="bn-IN" sz="3600" b="1" kern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  <a:sym typeface="Wingdings"/>
              </a:rPr>
              <a:t>বন্ধ হয়ে যায়।</a:t>
            </a:r>
            <a:endParaRPr lang="en-US" sz="3600" b="1" dirty="0">
              <a:solidFill>
                <a:schemeClr val="tx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D216CB2-75C1-45C1-9E90-8DFED0383E04}"/>
              </a:ext>
            </a:extLst>
          </p:cNvPr>
          <p:cNvSpPr txBox="1"/>
          <p:nvPr/>
        </p:nvSpPr>
        <p:spPr>
          <a:xfrm>
            <a:off x="3406586" y="287354"/>
            <a:ext cx="457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ভূমিকম্পের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ফলাফল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032788A-E90D-4D89-AD4A-066F0C67FE2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67"/>
          <a:stretch/>
        </p:blipFill>
        <p:spPr>
          <a:xfrm>
            <a:off x="5353539" y="1363461"/>
            <a:ext cx="5672013" cy="3875498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/>
            <a:lightRig rig="soft" dir="t">
              <a:rot lat="0" lon="0" rev="0"/>
            </a:lightRig>
          </a:scene3d>
          <a:sp3d contourW="44450" prstMaterial="matte">
            <a:bevelT w="63500" h="63500" prst="relaxedInset"/>
            <a:contourClr>
              <a:srgbClr val="FFFFFF"/>
            </a:contourClr>
          </a:sp3d>
        </p:spPr>
      </p:pic>
      <p:sp>
        <p:nvSpPr>
          <p:cNvPr id="6" name="Vertical Scroll 6">
            <a:extLst>
              <a:ext uri="{FF2B5EF4-FFF2-40B4-BE49-F238E27FC236}">
                <a16:creationId xmlns:a16="http://schemas.microsoft.com/office/drawing/2014/main" id="{9B6A3B55-27FB-4CFF-8D54-D8BC01D2A98F}"/>
              </a:ext>
            </a:extLst>
          </p:cNvPr>
          <p:cNvSpPr/>
          <p:nvPr/>
        </p:nvSpPr>
        <p:spPr>
          <a:xfrm>
            <a:off x="332337" y="1336099"/>
            <a:ext cx="4320347" cy="4441798"/>
          </a:xfrm>
          <a:prstGeom prst="verticalScroll">
            <a:avLst/>
          </a:prstGeom>
          <a:pattFill prst="pct20">
            <a:fgClr>
              <a:schemeClr val="tx1"/>
            </a:fgClr>
            <a:bgClr>
              <a:schemeClr val="bg1"/>
            </a:bgClr>
          </a:patt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600" b="1" kern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  <a:sym typeface="Wingdings"/>
              </a:rPr>
              <a:t>ভূমিকম্পের ঝাঁকুনিতে পর্বতগাত্র থেকে বৃহৎ বরফখন্ড পতিত হয়ে পর্বতের পাদদেশে ব্যাপক ক্ষতি সাধন করে</a:t>
            </a:r>
            <a:r>
              <a:rPr lang="en-US" sz="3600" b="1" kern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  <a:sym typeface="Wingdings"/>
              </a:rPr>
              <a:t> </a:t>
            </a:r>
            <a:r>
              <a:rPr lang="bn-IN" sz="3600" b="1" kern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  <a:sym typeface="Wingdings"/>
              </a:rPr>
              <a:t>।</a:t>
            </a:r>
            <a:endParaRPr lang="en-US" sz="3600" b="1" dirty="0">
              <a:solidFill>
                <a:schemeClr val="tx1"/>
              </a:solidFill>
            </a:endParaRPr>
          </a:p>
        </p:txBody>
      </p:sp>
      <p:sp>
        <p:nvSpPr>
          <p:cNvPr id="7" name="Vertical Scroll 8">
            <a:extLst>
              <a:ext uri="{FF2B5EF4-FFF2-40B4-BE49-F238E27FC236}">
                <a16:creationId xmlns:a16="http://schemas.microsoft.com/office/drawing/2014/main" id="{A8D37B2D-DF47-4C41-BB40-062E5DE2C8BC}"/>
              </a:ext>
            </a:extLst>
          </p:cNvPr>
          <p:cNvSpPr/>
          <p:nvPr/>
        </p:nvSpPr>
        <p:spPr>
          <a:xfrm>
            <a:off x="325096" y="1063599"/>
            <a:ext cx="4320347" cy="4691744"/>
          </a:xfrm>
          <a:prstGeom prst="verticalScroll">
            <a:avLst/>
          </a:prstGeom>
          <a:pattFill prst="pct20">
            <a:fgClr>
              <a:schemeClr val="tx1"/>
            </a:fgClr>
            <a:bgClr>
              <a:schemeClr val="bg1"/>
            </a:bgClr>
          </a:patt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600" b="1" kern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  <a:sym typeface="Wingdings"/>
              </a:rPr>
              <a:t>ভূমিকম্পের </a:t>
            </a:r>
            <a:r>
              <a:rPr lang="en-US" sz="3600" b="1" kern="11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  <a:sym typeface="Wingdings"/>
              </a:rPr>
              <a:t>ধাক্কায়</a:t>
            </a:r>
            <a:r>
              <a:rPr lang="en-US" sz="3600" b="1" kern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  <a:sym typeface="Wingdings"/>
              </a:rPr>
              <a:t> </a:t>
            </a:r>
            <a:r>
              <a:rPr lang="en-US" sz="3600" b="1" kern="11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  <a:sym typeface="Wingdings"/>
              </a:rPr>
              <a:t>সমুদ্রের</a:t>
            </a:r>
            <a:r>
              <a:rPr lang="en-US" sz="3600" b="1" kern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  <a:sym typeface="Wingdings"/>
              </a:rPr>
              <a:t> </a:t>
            </a:r>
            <a:r>
              <a:rPr lang="en-US" sz="3600" b="1" kern="11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  <a:sym typeface="Wingdings"/>
              </a:rPr>
              <a:t>পানি</a:t>
            </a:r>
            <a:r>
              <a:rPr lang="en-US" sz="3600" b="1" kern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  <a:sym typeface="Wingdings"/>
              </a:rPr>
              <a:t> </a:t>
            </a:r>
            <a:r>
              <a:rPr lang="en-US" sz="3600" b="1" kern="11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  <a:sym typeface="Wingdings"/>
              </a:rPr>
              <a:t>নিচে</a:t>
            </a:r>
            <a:r>
              <a:rPr lang="en-US" sz="3600" b="1" kern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  <a:sym typeface="Wingdings"/>
              </a:rPr>
              <a:t> </a:t>
            </a:r>
            <a:r>
              <a:rPr lang="en-US" sz="3600" b="1" kern="11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  <a:sym typeface="Wingdings"/>
              </a:rPr>
              <a:t>নেমে</a:t>
            </a:r>
            <a:r>
              <a:rPr lang="en-US" sz="3600" b="1" kern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  <a:sym typeface="Wingdings"/>
              </a:rPr>
              <a:t> </a:t>
            </a:r>
            <a:r>
              <a:rPr lang="en-US" sz="3600" b="1" kern="11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  <a:sym typeface="Wingdings"/>
              </a:rPr>
              <a:t>যায়</a:t>
            </a:r>
            <a:r>
              <a:rPr lang="bn-IN" sz="3600" b="1" kern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  <a:sym typeface="Wingdings"/>
              </a:rPr>
              <a:t>।</a:t>
            </a:r>
            <a:r>
              <a:rPr lang="en-US" sz="3600" b="1" kern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  <a:sym typeface="Wingdings"/>
              </a:rPr>
              <a:t> </a:t>
            </a:r>
            <a:r>
              <a:rPr lang="en-US" sz="3600" b="1" kern="11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  <a:sym typeface="Wingdings"/>
              </a:rPr>
              <a:t>পরেক্ষনেই</a:t>
            </a:r>
            <a:r>
              <a:rPr lang="en-US" sz="3600" b="1" kern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  <a:sym typeface="Wingdings"/>
              </a:rPr>
              <a:t> </a:t>
            </a:r>
            <a:r>
              <a:rPr lang="en-US" sz="3600" b="1" kern="11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  <a:sym typeface="Wingdings"/>
              </a:rPr>
              <a:t>ভীষণ</a:t>
            </a:r>
            <a:r>
              <a:rPr lang="en-US" sz="3600" b="1" kern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  <a:sym typeface="Wingdings"/>
              </a:rPr>
              <a:t> </a:t>
            </a:r>
            <a:r>
              <a:rPr lang="en-US" sz="3600" b="1" kern="11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  <a:sym typeface="Wingdings"/>
              </a:rPr>
              <a:t>গর্জন</a:t>
            </a:r>
            <a:r>
              <a:rPr lang="en-US" sz="3600" b="1" kern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  <a:sym typeface="Wingdings"/>
              </a:rPr>
              <a:t> </a:t>
            </a:r>
            <a:r>
              <a:rPr lang="en-US" sz="3600" b="1" kern="11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  <a:sym typeface="Wingdings"/>
              </a:rPr>
              <a:t>করে</a:t>
            </a:r>
            <a:r>
              <a:rPr lang="en-US" sz="3600" b="1" kern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  <a:sym typeface="Wingdings"/>
              </a:rPr>
              <a:t> </a:t>
            </a:r>
            <a:r>
              <a:rPr lang="en-US" sz="3600" b="1" kern="11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  <a:sym typeface="Wingdings"/>
              </a:rPr>
              <a:t>ঢেউ</a:t>
            </a:r>
            <a:r>
              <a:rPr lang="en-US" sz="3600" b="1" kern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  <a:sym typeface="Wingdings"/>
              </a:rPr>
              <a:t> </a:t>
            </a:r>
            <a:r>
              <a:rPr lang="en-US" sz="3600" b="1" kern="11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  <a:sym typeface="Wingdings"/>
              </a:rPr>
              <a:t>আকারে</a:t>
            </a:r>
            <a:r>
              <a:rPr lang="en-US" sz="3600" b="1" kern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  <a:sym typeface="Wingdings"/>
              </a:rPr>
              <a:t> </a:t>
            </a:r>
            <a:r>
              <a:rPr lang="en-US" sz="3600" b="1" kern="11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  <a:sym typeface="Wingdings"/>
              </a:rPr>
              <a:t>উপকূলে</a:t>
            </a:r>
            <a:r>
              <a:rPr lang="en-US" sz="3600" b="1" kern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  <a:sym typeface="Wingdings"/>
              </a:rPr>
              <a:t> </a:t>
            </a:r>
            <a:r>
              <a:rPr lang="en-US" sz="3600" b="1" kern="11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  <a:sym typeface="Wingdings"/>
              </a:rPr>
              <a:t>এসে</a:t>
            </a:r>
            <a:r>
              <a:rPr lang="en-US" sz="3600" b="1" kern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  <a:sym typeface="Wingdings"/>
              </a:rPr>
              <a:t> </a:t>
            </a:r>
            <a:r>
              <a:rPr lang="en-US" sz="3600" b="1" kern="11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  <a:sym typeface="Wingdings"/>
              </a:rPr>
              <a:t>আছরে</a:t>
            </a:r>
            <a:r>
              <a:rPr lang="en-US" sz="3600" b="1" kern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  <a:sym typeface="Wingdings"/>
              </a:rPr>
              <a:t> </a:t>
            </a:r>
            <a:r>
              <a:rPr lang="en-US" sz="3600" b="1" kern="11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  <a:sym typeface="Wingdings"/>
              </a:rPr>
              <a:t>পড়ে</a:t>
            </a:r>
            <a:r>
              <a:rPr lang="en-US" sz="3600" b="1" kern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  <a:sym typeface="Wingdings"/>
              </a:rPr>
              <a:t>।</a:t>
            </a:r>
            <a:endParaRPr lang="en-US" sz="3600" b="1" dirty="0">
              <a:solidFill>
                <a:schemeClr val="tx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127B9EB-4FD0-4745-8A57-74E29BD08834}"/>
              </a:ext>
            </a:extLst>
          </p:cNvPr>
          <p:cNvSpPr txBox="1"/>
          <p:nvPr/>
        </p:nvSpPr>
        <p:spPr>
          <a:xfrm>
            <a:off x="2468467" y="6001872"/>
            <a:ext cx="96684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ধরনের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জলোচ্ছাসকে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সুনামি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10" name="Frame 9">
            <a:extLst>
              <a:ext uri="{FF2B5EF4-FFF2-40B4-BE49-F238E27FC236}">
                <a16:creationId xmlns:a16="http://schemas.microsoft.com/office/drawing/2014/main" id="{9092D463-8D8F-4C5D-B3B1-9AE5179234F5}"/>
              </a:ext>
            </a:extLst>
          </p:cNvPr>
          <p:cNvSpPr/>
          <p:nvPr/>
        </p:nvSpPr>
        <p:spPr>
          <a:xfrm>
            <a:off x="0" y="0"/>
            <a:ext cx="11430000" cy="6858000"/>
          </a:xfrm>
          <a:prstGeom prst="frame">
            <a:avLst>
              <a:gd name="adj1" fmla="val 2304"/>
            </a:avLst>
          </a:prstGeom>
          <a:solidFill>
            <a:srgbClr val="00B050"/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DDB0BDD-B83F-4A48-8051-7B1A082688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6298" y="1336099"/>
            <a:ext cx="5672013" cy="38772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relaxedInset"/>
          </a:sp3d>
        </p:spPr>
      </p:pic>
    </p:spTree>
    <p:extLst>
      <p:ext uri="{BB962C8B-B14F-4D97-AF65-F5344CB8AC3E}">
        <p14:creationId xmlns:p14="http://schemas.microsoft.com/office/powerpoint/2010/main" val="29965341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6" grpId="1" animBg="1"/>
      <p:bldP spid="7" grpId="0" animBg="1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>
            <a:extLst>
              <a:ext uri="{FF2B5EF4-FFF2-40B4-BE49-F238E27FC236}">
                <a16:creationId xmlns:a16="http://schemas.microsoft.com/office/drawing/2014/main" id="{864B5E52-EFA1-4560-A51D-361DF8009210}"/>
              </a:ext>
            </a:extLst>
          </p:cNvPr>
          <p:cNvSpPr/>
          <p:nvPr/>
        </p:nvSpPr>
        <p:spPr>
          <a:xfrm>
            <a:off x="0" y="0"/>
            <a:ext cx="11430000" cy="6858000"/>
          </a:xfrm>
          <a:prstGeom prst="frame">
            <a:avLst>
              <a:gd name="adj1" fmla="val 2304"/>
            </a:avLst>
          </a:prstGeom>
          <a:solidFill>
            <a:srgbClr val="00B050"/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99ECAE7-9557-48CB-9BCA-281B3130D2D2}"/>
              </a:ext>
            </a:extLst>
          </p:cNvPr>
          <p:cNvSpPr/>
          <p:nvPr/>
        </p:nvSpPr>
        <p:spPr>
          <a:xfrm>
            <a:off x="4273330" y="117340"/>
            <a:ext cx="335059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ভূমিকম্পের ফলাফল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085C66A-1F2E-499F-BB50-85100ADF37A9}"/>
              </a:ext>
            </a:extLst>
          </p:cNvPr>
          <p:cNvSpPr/>
          <p:nvPr/>
        </p:nvSpPr>
        <p:spPr>
          <a:xfrm>
            <a:off x="495887" y="5765674"/>
            <a:ext cx="1042064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IN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ভূমিকম্পের ফলে উঁচু ভূমি সমুদ্রের পানিতে নিমজ্জিত হয়।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917FA11-034D-47E6-B166-826E61C371C8}"/>
              </a:ext>
            </a:extLst>
          </p:cNvPr>
          <p:cNvSpPr/>
          <p:nvPr/>
        </p:nvSpPr>
        <p:spPr>
          <a:xfrm>
            <a:off x="360488" y="5765674"/>
            <a:ext cx="1057011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IN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ভূমিকম্পের ফলে সমুদ্রের তলদেশে দ্বীপ এবং কোথায়ও হ্রদের সৃষ্টি হয়।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8E590FC-C6F6-4569-A27F-2F21F283B034}"/>
              </a:ext>
            </a:extLst>
          </p:cNvPr>
          <p:cNvSpPr/>
          <p:nvPr/>
        </p:nvSpPr>
        <p:spPr>
          <a:xfrm>
            <a:off x="360488" y="5755355"/>
            <a:ext cx="1071606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IN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ভূমিকম্পের ফলে ক্ষতিগ্রস্থ এলাকায় দুর্ভিক্ষ ও মহামারিতে বহু প্রাণহানি ঘটে।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B7808851-FBE7-4343-ABAD-130A3990F7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4271" y="1183054"/>
            <a:ext cx="5400001" cy="36000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1012BECC-878B-4674-B479-3F00802729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4270" y="1172735"/>
            <a:ext cx="5400001" cy="36000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F0EC511-BCEB-48EA-8EFF-749C6B6AFE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4270" y="1172735"/>
            <a:ext cx="5400001" cy="36000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relaxedInset"/>
          </a:sp3d>
        </p:spPr>
      </p:pic>
    </p:spTree>
    <p:extLst>
      <p:ext uri="{BB962C8B-B14F-4D97-AF65-F5344CB8AC3E}">
        <p14:creationId xmlns:p14="http://schemas.microsoft.com/office/powerpoint/2010/main" val="2812326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4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0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6" grpId="0"/>
      <p:bldP spid="6" grpId="1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>
            <a:extLst>
              <a:ext uri="{FF2B5EF4-FFF2-40B4-BE49-F238E27FC236}">
                <a16:creationId xmlns:a16="http://schemas.microsoft.com/office/drawing/2014/main" id="{E9A2540D-3A08-49F8-B54E-26B033C57926}"/>
              </a:ext>
            </a:extLst>
          </p:cNvPr>
          <p:cNvSpPr/>
          <p:nvPr/>
        </p:nvSpPr>
        <p:spPr>
          <a:xfrm>
            <a:off x="0" y="0"/>
            <a:ext cx="11430000" cy="6858000"/>
          </a:xfrm>
          <a:prstGeom prst="frame">
            <a:avLst>
              <a:gd name="adj1" fmla="val 2304"/>
            </a:avLst>
          </a:prstGeom>
          <a:solidFill>
            <a:srgbClr val="00B050"/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D3453D1-CA96-4932-B9A0-C6631ABB8C07}"/>
              </a:ext>
            </a:extLst>
          </p:cNvPr>
          <p:cNvSpPr/>
          <p:nvPr/>
        </p:nvSpPr>
        <p:spPr>
          <a:xfrm>
            <a:off x="348486" y="258189"/>
            <a:ext cx="1071958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IN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ভূমিকম্পের ফলাফল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D839A3B-D60B-4315-8DF0-77B67466427D}"/>
              </a:ext>
            </a:extLst>
          </p:cNvPr>
          <p:cNvSpPr/>
          <p:nvPr/>
        </p:nvSpPr>
        <p:spPr>
          <a:xfrm>
            <a:off x="356745" y="5998811"/>
            <a:ext cx="1071958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IN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ভূমিকম্পের ফলে বড় বাঁধ, কালভার্ট, সেতু প্রভৃতি ক্ষতিগ্রস্থ হয়।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BDDF2A7-B46F-436D-8ACF-DB476DDE87D5}"/>
              </a:ext>
            </a:extLst>
          </p:cNvPr>
          <p:cNvSpPr/>
          <p:nvPr/>
        </p:nvSpPr>
        <p:spPr>
          <a:xfrm>
            <a:off x="206424" y="6052421"/>
            <a:ext cx="1100552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I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ভূমিকম্পের ফলে রেলপথ, সড়কপথ, পাইপলাইন ভেঙ্গে যাতায়ত ব্যবস্থা অচল হয়ে পড়ে।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A7373C8-C848-4ECD-A249-2BBCB12010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543" y="1007961"/>
            <a:ext cx="3823000" cy="28800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78EFF24-1431-4F21-AFA8-86180F686A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3051" y="948881"/>
            <a:ext cx="3823000" cy="28800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2899941-1D2D-417A-A81C-FC68BB32CE7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190"/>
          <a:stretch/>
        </p:blipFill>
        <p:spPr>
          <a:xfrm>
            <a:off x="7245067" y="948881"/>
            <a:ext cx="3823000" cy="28800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13318F89-CB47-491C-AB97-FA7AA2BE981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2885" y="3790071"/>
            <a:ext cx="3306719" cy="220197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3C2BEDD9-5146-4310-933F-2D0CB713DB0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682" y="1016559"/>
            <a:ext cx="3823000" cy="288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 prst="relaxedInset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2383670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7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3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19" grpId="1"/>
      <p:bldP spid="2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1BC66E1-34A0-4CEE-A6A1-9B0837B26C64}"/>
              </a:ext>
            </a:extLst>
          </p:cNvPr>
          <p:cNvSpPr txBox="1"/>
          <p:nvPr/>
        </p:nvSpPr>
        <p:spPr>
          <a:xfrm>
            <a:off x="3415788" y="445786"/>
            <a:ext cx="40501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দলগত</a:t>
            </a:r>
            <a:r>
              <a:rPr lang="bn-IN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কাজ</a:t>
            </a:r>
            <a:endParaRPr lang="en-SG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AF044A5-2894-4C3D-B37A-43AFB7DDB0B8}"/>
              </a:ext>
            </a:extLst>
          </p:cNvPr>
          <p:cNvSpPr/>
          <p:nvPr/>
        </p:nvSpPr>
        <p:spPr>
          <a:xfrm>
            <a:off x="2108083" y="5868169"/>
            <a:ext cx="666560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bn-IN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ভূমিকম্পের ফলে সৃষ্ট ক্ষয়ক্ষতি গুলো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লেখ</a:t>
            </a:r>
            <a:r>
              <a:rPr lang="bn-IN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SG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Frame 4">
            <a:extLst>
              <a:ext uri="{FF2B5EF4-FFF2-40B4-BE49-F238E27FC236}">
                <a16:creationId xmlns:a16="http://schemas.microsoft.com/office/drawing/2014/main" id="{111E1F57-DDA3-4CF7-8E0C-3A29188C4FEE}"/>
              </a:ext>
            </a:extLst>
          </p:cNvPr>
          <p:cNvSpPr/>
          <p:nvPr/>
        </p:nvSpPr>
        <p:spPr>
          <a:xfrm>
            <a:off x="0" y="0"/>
            <a:ext cx="11430000" cy="6858000"/>
          </a:xfrm>
          <a:prstGeom prst="frame">
            <a:avLst>
              <a:gd name="adj1" fmla="val 2304"/>
            </a:avLst>
          </a:prstGeom>
          <a:solidFill>
            <a:srgbClr val="00B050"/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7690A99-1150-44B1-96BA-73A4BC3CBB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7693" y="1814901"/>
            <a:ext cx="5754614" cy="3228198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relaxedInset"/>
          </a:sp3d>
        </p:spPr>
      </p:pic>
    </p:spTree>
    <p:extLst>
      <p:ext uri="{BB962C8B-B14F-4D97-AF65-F5344CB8AC3E}">
        <p14:creationId xmlns:p14="http://schemas.microsoft.com/office/powerpoint/2010/main" val="11152313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BB8FC72-A538-4617-8FFA-0391DA03F7E5}"/>
              </a:ext>
            </a:extLst>
          </p:cNvPr>
          <p:cNvSpPr txBox="1"/>
          <p:nvPr/>
        </p:nvSpPr>
        <p:spPr>
          <a:xfrm>
            <a:off x="3561923" y="220553"/>
            <a:ext cx="40501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SG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A710F5D-57CD-42B1-A5D9-952FD38749E4}"/>
              </a:ext>
            </a:extLst>
          </p:cNvPr>
          <p:cNvSpPr txBox="1"/>
          <p:nvPr/>
        </p:nvSpPr>
        <p:spPr>
          <a:xfrm>
            <a:off x="389537" y="1256281"/>
            <a:ext cx="83200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bn-I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ভূমিকম্প কোন ধরণের দূর্যোগ?</a:t>
            </a:r>
            <a:endParaRPr lang="en-SG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EC5907B-F921-44C4-84C3-E6D70C1B5EF2}"/>
              </a:ext>
            </a:extLst>
          </p:cNvPr>
          <p:cNvSpPr txBox="1"/>
          <p:nvPr/>
        </p:nvSpPr>
        <p:spPr>
          <a:xfrm>
            <a:off x="389537" y="2527456"/>
            <a:ext cx="68940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২. কখনো কখনো ভূ-পৃষ্ঠ হঠাৎ কেঁপে ওঠার কারণ কী?</a:t>
            </a:r>
            <a:endParaRPr lang="en-SG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1311693-FAC4-4879-815B-71F83C57546A}"/>
              </a:ext>
            </a:extLst>
          </p:cNvPr>
          <p:cNvSpPr txBox="1"/>
          <p:nvPr/>
        </p:nvSpPr>
        <p:spPr>
          <a:xfrm>
            <a:off x="389536" y="3776128"/>
            <a:ext cx="75220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৩. নিচের কোনটি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র </a:t>
            </a:r>
            <a:r>
              <a:rPr lang="as-I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ঘ</a:t>
            </a:r>
            <a:r>
              <a:rPr lang="en-US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র্ষণের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ফলে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ভূমিকম্প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উ</a:t>
            </a:r>
            <a:r>
              <a:rPr lang="as-I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ৎ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as-I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as-I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হ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bn-I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SG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4722975-40C0-4F83-B595-EBB9D64B4DEA}"/>
              </a:ext>
            </a:extLst>
          </p:cNvPr>
          <p:cNvSpPr txBox="1"/>
          <p:nvPr/>
        </p:nvSpPr>
        <p:spPr>
          <a:xfrm>
            <a:off x="746218" y="4324219"/>
            <a:ext cx="17245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ক. পর্বত</a:t>
            </a:r>
            <a:endParaRPr lang="en-SG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ACA22AE-6CEF-4A6B-8894-5BC153071023}"/>
              </a:ext>
            </a:extLst>
          </p:cNvPr>
          <p:cNvSpPr txBox="1"/>
          <p:nvPr/>
        </p:nvSpPr>
        <p:spPr>
          <a:xfrm>
            <a:off x="389536" y="5118941"/>
            <a:ext cx="90327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৪. আগ্নেয়গিরি থেকে বেরিয়ে আসা গলিত তরল পদার্থকে কি বলে?</a:t>
            </a:r>
            <a:endParaRPr lang="en-SG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Frame 7">
            <a:extLst>
              <a:ext uri="{FF2B5EF4-FFF2-40B4-BE49-F238E27FC236}">
                <a16:creationId xmlns:a16="http://schemas.microsoft.com/office/drawing/2014/main" id="{19877129-03C2-4E07-87CE-914AF9C13677}"/>
              </a:ext>
            </a:extLst>
          </p:cNvPr>
          <p:cNvSpPr/>
          <p:nvPr/>
        </p:nvSpPr>
        <p:spPr>
          <a:xfrm>
            <a:off x="0" y="0"/>
            <a:ext cx="11430000" cy="6858000"/>
          </a:xfrm>
          <a:prstGeom prst="frame">
            <a:avLst>
              <a:gd name="adj1" fmla="val 2304"/>
            </a:avLst>
          </a:prstGeom>
          <a:solidFill>
            <a:srgbClr val="00B050"/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78B44E6-FDA2-42E3-9E91-C896C870DE83}"/>
              </a:ext>
            </a:extLst>
          </p:cNvPr>
          <p:cNvSpPr txBox="1"/>
          <p:nvPr/>
        </p:nvSpPr>
        <p:spPr>
          <a:xfrm>
            <a:off x="6978932" y="384474"/>
            <a:ext cx="40501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উত্তর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সঠিক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হয়েছে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SG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A1F2E7D-EA6A-4C5E-B240-3DBB180DC078}"/>
              </a:ext>
            </a:extLst>
          </p:cNvPr>
          <p:cNvSpPr txBox="1"/>
          <p:nvPr/>
        </p:nvSpPr>
        <p:spPr>
          <a:xfrm>
            <a:off x="7175702" y="403144"/>
            <a:ext cx="40501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আবার</a:t>
            </a:r>
            <a:r>
              <a:rPr lang="en-SG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চেষ্টা</a:t>
            </a:r>
            <a:r>
              <a:rPr lang="en-SG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SG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9996850-BBE0-4E67-ACC2-B5AC8E9BC83B}"/>
              </a:ext>
            </a:extLst>
          </p:cNvPr>
          <p:cNvSpPr/>
          <p:nvPr/>
        </p:nvSpPr>
        <p:spPr>
          <a:xfrm>
            <a:off x="749218" y="1794266"/>
            <a:ext cx="183415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bn-I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প্রাকৃতিক 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6B168F5-E337-4E28-8608-02646B0B1160}"/>
              </a:ext>
            </a:extLst>
          </p:cNvPr>
          <p:cNvSpPr/>
          <p:nvPr/>
        </p:nvSpPr>
        <p:spPr>
          <a:xfrm>
            <a:off x="3271885" y="1794266"/>
            <a:ext cx="183415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খ.</a:t>
            </a:r>
            <a:r>
              <a:rPr lang="bn-I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মানবসৃষ্ট 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2C32D59-68E0-4C7A-9CAE-A91FB99770A5}"/>
              </a:ext>
            </a:extLst>
          </p:cNvPr>
          <p:cNvSpPr/>
          <p:nvPr/>
        </p:nvSpPr>
        <p:spPr>
          <a:xfrm>
            <a:off x="5611921" y="1790561"/>
            <a:ext cx="323648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গ.</a:t>
            </a:r>
            <a:r>
              <a:rPr lang="bn-I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প্রাকৃতিক ও মানবসৃষ্ট 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08409BC-251B-4295-83ED-F4F8ACB70B3F}"/>
              </a:ext>
            </a:extLst>
          </p:cNvPr>
          <p:cNvSpPr/>
          <p:nvPr/>
        </p:nvSpPr>
        <p:spPr>
          <a:xfrm>
            <a:off x="8918633" y="1790561"/>
            <a:ext cx="228021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I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ঘ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bn-I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কোনটিই নয় 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7066AB0-25E9-4BC3-AE37-CC354FF7D920}"/>
              </a:ext>
            </a:extLst>
          </p:cNvPr>
          <p:cNvSpPr/>
          <p:nvPr/>
        </p:nvSpPr>
        <p:spPr>
          <a:xfrm>
            <a:off x="749218" y="3027495"/>
            <a:ext cx="201529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ক. আগ্নেয়গিরি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ED5A256-B874-40DB-8D43-2B71CBA602CC}"/>
              </a:ext>
            </a:extLst>
          </p:cNvPr>
          <p:cNvSpPr/>
          <p:nvPr/>
        </p:nvSpPr>
        <p:spPr>
          <a:xfrm>
            <a:off x="3271885" y="3029252"/>
            <a:ext cx="171553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খ. ভূমিকম্প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F2CBF17-2FF6-4885-AF6D-4B415EEC7973}"/>
              </a:ext>
            </a:extLst>
          </p:cNvPr>
          <p:cNvSpPr/>
          <p:nvPr/>
        </p:nvSpPr>
        <p:spPr>
          <a:xfrm>
            <a:off x="5713963" y="3034608"/>
            <a:ext cx="203132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গ. জলোচ্ছ্বাস	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0EED0E1-EFC5-47D5-A5FD-30FE080FC85B}"/>
              </a:ext>
            </a:extLst>
          </p:cNvPr>
          <p:cNvSpPr/>
          <p:nvPr/>
        </p:nvSpPr>
        <p:spPr>
          <a:xfrm>
            <a:off x="8918633" y="3026924"/>
            <a:ext cx="168668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ঘ. সাইক্লোন</a:t>
            </a:r>
            <a:endParaRPr lang="en-SG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381D4B8-5AA2-46A8-A62D-9BE1A76C5350}"/>
              </a:ext>
            </a:extLst>
          </p:cNvPr>
          <p:cNvSpPr/>
          <p:nvPr/>
        </p:nvSpPr>
        <p:spPr>
          <a:xfrm>
            <a:off x="3274900" y="4324908"/>
            <a:ext cx="95731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খ. গ্রহ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8A62AC-BF2C-49B9-B2E0-40E182F7BF42}"/>
              </a:ext>
            </a:extLst>
          </p:cNvPr>
          <p:cNvSpPr/>
          <p:nvPr/>
        </p:nvSpPr>
        <p:spPr>
          <a:xfrm>
            <a:off x="5713963" y="4319858"/>
            <a:ext cx="117852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গ. চুম্বক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23EF7AE-5812-46CB-AD4C-3951DE6FEA2D}"/>
              </a:ext>
            </a:extLst>
          </p:cNvPr>
          <p:cNvSpPr/>
          <p:nvPr/>
        </p:nvSpPr>
        <p:spPr>
          <a:xfrm>
            <a:off x="8580244" y="4319857"/>
            <a:ext cx="262283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ঘ. টেকটোনিক প্লেট</a:t>
            </a:r>
            <a:endParaRPr lang="en-SG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140B299-4492-45E9-A434-A316370DEDD8}"/>
              </a:ext>
            </a:extLst>
          </p:cNvPr>
          <p:cNvSpPr/>
          <p:nvPr/>
        </p:nvSpPr>
        <p:spPr>
          <a:xfrm>
            <a:off x="844695" y="5720420"/>
            <a:ext cx="150393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ক. ম্যাগমা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1A4D21B-378F-4C08-A5BA-AA7CB4061154}"/>
              </a:ext>
            </a:extLst>
          </p:cNvPr>
          <p:cNvSpPr/>
          <p:nvPr/>
        </p:nvSpPr>
        <p:spPr>
          <a:xfrm>
            <a:off x="3227781" y="5719235"/>
            <a:ext cx="203132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খ. হাইড্রোজেন	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D32DF91-2803-4EC7-9967-3563D1A4394B}"/>
              </a:ext>
            </a:extLst>
          </p:cNvPr>
          <p:cNvSpPr/>
          <p:nvPr/>
        </p:nvSpPr>
        <p:spPr>
          <a:xfrm>
            <a:off x="5614247" y="5662671"/>
            <a:ext cx="189667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গ. জলীয়বাষ্প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7676611-F5AD-4288-B684-F0CDC6A06F9E}"/>
              </a:ext>
            </a:extLst>
          </p:cNvPr>
          <p:cNvSpPr/>
          <p:nvPr/>
        </p:nvSpPr>
        <p:spPr>
          <a:xfrm>
            <a:off x="8414475" y="5727386"/>
            <a:ext cx="196720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ঘ. নাইট্রোজেন</a:t>
            </a:r>
            <a:endParaRPr lang="en-SG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84151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3"/>
                                            </p:cond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1"/>
                                            </p:cond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9"/>
                                            </p:cond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7"/>
                                            </p:cond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45"/>
                                            </p:cond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3"/>
                                            </p:cond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1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61"/>
                                            </p:cond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3" presetClass="entr" presetSubtype="16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69"/>
                                            </p:cond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53" presetClass="entr" presetSubtype="16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77"/>
                                            </p:cond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3" presetClass="entr" presetSubtype="16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85"/>
                                            </p:cond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>
                      <p:stCondLst>
                        <p:cond delay="0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53" presetClass="entr" presetSubtype="16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93"/>
                                            </p:cond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53" presetClass="entr" presetSubtype="16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01"/>
                                            </p:cond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06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7" fill="hold">
                      <p:stCondLst>
                        <p:cond delay="0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53" presetClass="entr" presetSubtype="16" fill="hold" grpId="8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09"/>
                                            </p:cond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114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5" fill="hold">
                      <p:stCondLst>
                        <p:cond delay="0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53" presetClass="entr" presetSubtype="16" fill="hold" grpId="9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17"/>
                                            </p:cond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53" presetClass="entr" presetSubtype="16" fill="hold" grpId="1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25"/>
                                            </p:cond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9" grpId="0"/>
      <p:bldP spid="9" grpId="1"/>
      <p:bldP spid="9" grpId="2"/>
      <p:bldP spid="9" grpId="3"/>
      <p:bldP spid="10" grpId="0"/>
      <p:bldP spid="10" grpId="1"/>
      <p:bldP spid="10" grpId="2"/>
      <p:bldP spid="10" grpId="3"/>
      <p:bldP spid="10" grpId="4"/>
      <p:bldP spid="10" grpId="5"/>
      <p:bldP spid="10" grpId="6"/>
      <p:bldP spid="10" grpId="7"/>
      <p:bldP spid="10" grpId="8"/>
      <p:bldP spid="10" grpId="9"/>
      <p:bldP spid="10" grpId="10"/>
      <p:bldP spid="10" grpId="1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965809D-542E-4CB5-94E8-20A98DEA4FB9}"/>
              </a:ext>
            </a:extLst>
          </p:cNvPr>
          <p:cNvSpPr txBox="1"/>
          <p:nvPr/>
        </p:nvSpPr>
        <p:spPr>
          <a:xfrm>
            <a:off x="3689902" y="599453"/>
            <a:ext cx="40501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বাড়ির কাজ</a:t>
            </a:r>
            <a:endParaRPr lang="en-SG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Frame 3">
            <a:extLst>
              <a:ext uri="{FF2B5EF4-FFF2-40B4-BE49-F238E27FC236}">
                <a16:creationId xmlns:a16="http://schemas.microsoft.com/office/drawing/2014/main" id="{405D600B-AF29-4D49-8993-994575ED69EB}"/>
              </a:ext>
            </a:extLst>
          </p:cNvPr>
          <p:cNvSpPr/>
          <p:nvPr/>
        </p:nvSpPr>
        <p:spPr>
          <a:xfrm>
            <a:off x="0" y="0"/>
            <a:ext cx="11430000" cy="6858000"/>
          </a:xfrm>
          <a:prstGeom prst="frame">
            <a:avLst>
              <a:gd name="adj1" fmla="val 2304"/>
            </a:avLst>
          </a:prstGeom>
          <a:solidFill>
            <a:srgbClr val="00B050"/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0EF39C1-DE02-4047-AC6C-A608523A1CA0}"/>
              </a:ext>
            </a:extLst>
          </p:cNvPr>
          <p:cNvSpPr/>
          <p:nvPr/>
        </p:nvSpPr>
        <p:spPr>
          <a:xfrm>
            <a:off x="246564" y="5921313"/>
            <a:ext cx="108950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IN" sz="3600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ভূমিকম্প আমাদের জীবনে অভিশাপ কথাটির স্ব-পক্ষে যুক্তিসহ </a:t>
            </a:r>
            <a:r>
              <a:rPr lang="en-US" sz="3600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ল</a:t>
            </a:r>
            <a:r>
              <a:rPr lang="bn-IN" sz="3600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ি</a:t>
            </a:r>
            <a:r>
              <a:rPr lang="en-US" sz="3600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খ</a:t>
            </a:r>
            <a:r>
              <a:rPr lang="bn-IN" sz="3600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ে আনবে</a:t>
            </a:r>
            <a:r>
              <a:rPr lang="en-US" sz="3600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en-US" sz="36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47F2D51-F3DF-49E4-8BB7-DF6E71EA3F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8144" y="1668516"/>
            <a:ext cx="4574946" cy="3641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89257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E64881C-9972-47A5-9F6C-4AA5ACC12068}"/>
              </a:ext>
            </a:extLst>
          </p:cNvPr>
          <p:cNvSpPr txBox="1"/>
          <p:nvPr/>
        </p:nvSpPr>
        <p:spPr>
          <a:xfrm>
            <a:off x="2605254" y="330771"/>
            <a:ext cx="6219491" cy="830997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আজকের মত সবাইকে ধন্যবাদ</a:t>
            </a:r>
            <a:endParaRPr lang="en-SG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Frame 2">
            <a:extLst>
              <a:ext uri="{FF2B5EF4-FFF2-40B4-BE49-F238E27FC236}">
                <a16:creationId xmlns:a16="http://schemas.microsoft.com/office/drawing/2014/main" id="{9D52DB0D-EBA0-4503-BAB1-056F0E28C046}"/>
              </a:ext>
            </a:extLst>
          </p:cNvPr>
          <p:cNvSpPr/>
          <p:nvPr/>
        </p:nvSpPr>
        <p:spPr>
          <a:xfrm>
            <a:off x="0" y="0"/>
            <a:ext cx="11430000" cy="6858000"/>
          </a:xfrm>
          <a:prstGeom prst="frame">
            <a:avLst>
              <a:gd name="adj1" fmla="val 2304"/>
            </a:avLst>
          </a:prstGeom>
          <a:solidFill>
            <a:srgbClr val="00B050"/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840ECC1-B7DC-456B-BCFA-08B49C5E6D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2355" y="1492539"/>
            <a:ext cx="8385289" cy="4716726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relaxedInset"/>
          </a:sp3d>
        </p:spPr>
      </p:pic>
    </p:spTree>
    <p:extLst>
      <p:ext uri="{BB962C8B-B14F-4D97-AF65-F5344CB8AC3E}">
        <p14:creationId xmlns:p14="http://schemas.microsoft.com/office/powerpoint/2010/main" val="71725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2598</TotalTime>
  <Words>469</Words>
  <Application>Microsoft Office PowerPoint</Application>
  <PresentationFormat>Custom</PresentationFormat>
  <Paragraphs>79</Paragraphs>
  <Slides>18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6" baseType="lpstr">
      <vt:lpstr>Arial</vt:lpstr>
      <vt:lpstr>Calibri</vt:lpstr>
      <vt:lpstr>Calibri Light</vt:lpstr>
      <vt:lpstr>NikoshBAN</vt:lpstr>
      <vt:lpstr>Times New Roman</vt:lpstr>
      <vt:lpstr>Wingdings</vt:lpstr>
      <vt:lpstr>Office Theme</vt:lpstr>
      <vt:lpstr>Packager Shell Object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</dc:creator>
  <cp:lastModifiedBy>Hp</cp:lastModifiedBy>
  <cp:revision>182</cp:revision>
  <dcterms:created xsi:type="dcterms:W3CDTF">2019-12-16T14:40:42Z</dcterms:created>
  <dcterms:modified xsi:type="dcterms:W3CDTF">2019-12-27T12:36:18Z</dcterms:modified>
</cp:coreProperties>
</file>