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mail-fazlurmonoara@gmail.com"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8490"/>
            <a:ext cx="8991600" cy="1107996"/>
          </a:xfrm>
          <a:prstGeom prst="rect">
            <a:avLst/>
          </a:prstGeom>
          <a:solidFill>
            <a:schemeClr val="accent1">
              <a:lumMod val="20000"/>
              <a:lumOff val="80000"/>
            </a:schemeClr>
          </a:solidFill>
          <a:ln w="12700">
            <a:solidFill>
              <a:schemeClr val="accent2">
                <a:lumMod val="75000"/>
              </a:schemeClr>
            </a:solidFill>
          </a:ln>
        </p:spPr>
        <p:txBody>
          <a:bodyPr wrap="square" rtlCol="0">
            <a:spAutoFit/>
          </a:bodyPr>
          <a:lstStyle/>
          <a:p>
            <a:pPr algn="ctr"/>
            <a:r>
              <a:rPr lang="en-US" sz="6600" dirty="0" err="1" smtClean="0">
                <a:latin typeface="SutonnyOMJ" pitchFamily="2" charset="0"/>
                <a:cs typeface="SutonnyOMJ" pitchFamily="2" charset="0"/>
              </a:rPr>
              <a:t>আরবি</a:t>
            </a:r>
            <a:r>
              <a:rPr lang="en-US" sz="6600" dirty="0" smtClean="0">
                <a:latin typeface="SutonnyOMJ" pitchFamily="2" charset="0"/>
                <a:cs typeface="SutonnyOMJ" pitchFamily="2" charset="0"/>
              </a:rPr>
              <a:t>  ১ম </a:t>
            </a:r>
            <a:r>
              <a:rPr lang="en-US" sz="6600" dirty="0" err="1" smtClean="0">
                <a:latin typeface="SutonnyOMJ" pitchFamily="2" charset="0"/>
                <a:cs typeface="SutonnyOMJ" pitchFamily="2" charset="0"/>
              </a:rPr>
              <a:t>পত্রের</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ক্লাসে</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সবাইকে</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grpSp>
        <p:nvGrpSpPr>
          <p:cNvPr id="68" name="Group 67"/>
          <p:cNvGrpSpPr/>
          <p:nvPr/>
        </p:nvGrpSpPr>
        <p:grpSpPr>
          <a:xfrm>
            <a:off x="0" y="1220208"/>
            <a:ext cx="9067800" cy="5608764"/>
            <a:chOff x="76200" y="1232686"/>
            <a:chExt cx="9067800" cy="5608764"/>
          </a:xfrm>
        </p:grpSpPr>
        <p:grpSp>
          <p:nvGrpSpPr>
            <p:cNvPr id="31" name="Group 30"/>
            <p:cNvGrpSpPr/>
            <p:nvPr/>
          </p:nvGrpSpPr>
          <p:grpSpPr>
            <a:xfrm>
              <a:off x="76200" y="1232686"/>
              <a:ext cx="9067800" cy="5608764"/>
              <a:chOff x="76200" y="990600"/>
              <a:chExt cx="9067800" cy="592110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15571"/>
                <a:ext cx="8991600" cy="5096132"/>
              </a:xfrm>
              <a:prstGeom prst="rect">
                <a:avLst/>
              </a:prstGeom>
            </p:spPr>
          </p:pic>
          <p:sp>
            <p:nvSpPr>
              <p:cNvPr id="4" name="TextBox 3"/>
              <p:cNvSpPr txBox="1"/>
              <p:nvPr/>
            </p:nvSpPr>
            <p:spPr>
              <a:xfrm>
                <a:off x="76200" y="990600"/>
                <a:ext cx="8991600" cy="3048000"/>
              </a:xfrm>
              <a:prstGeom prst="rect">
                <a:avLst/>
              </a:prstGeom>
              <a:noFill/>
            </p:spPr>
            <p:txBody>
              <a:bodyPr wrap="square" rtlCol="0">
                <a:prstTxWarp prst="textArchUpPour">
                  <a:avLst/>
                </a:prstTxWarp>
                <a:spAutoFit/>
              </a:bodyPr>
              <a:lstStyle/>
              <a:p>
                <a:pPr algn="ctr"/>
                <a:r>
                  <a:rPr lang="bn-IN" sz="6000" dirty="0" smtClean="0">
                    <a:latin typeface="SutonnyOMJ" pitchFamily="2" charset="0"/>
                    <a:cs typeface="SutonnyOMJ" pitchFamily="2" charset="0"/>
                  </a:rPr>
                  <a:t>স্বাগতম </a:t>
                </a:r>
                <a:endParaRPr lang="en-US" sz="6000" dirty="0">
                  <a:latin typeface="SutonnyOMJ" pitchFamily="2" charset="0"/>
                  <a:cs typeface="SutonnyOMJ" pitchFamily="2" charset="0"/>
                </a:endParaRPr>
              </a:p>
            </p:txBody>
          </p:sp>
        </p:grpSp>
        <p:grpSp>
          <p:nvGrpSpPr>
            <p:cNvPr id="67" name="Group 66"/>
            <p:cNvGrpSpPr/>
            <p:nvPr/>
          </p:nvGrpSpPr>
          <p:grpSpPr>
            <a:xfrm>
              <a:off x="1524000" y="3352800"/>
              <a:ext cx="7162800" cy="2514600"/>
              <a:chOff x="1524000" y="3352800"/>
              <a:chExt cx="7162800" cy="2514600"/>
            </a:xfrm>
          </p:grpSpPr>
          <p:cxnSp>
            <p:nvCxnSpPr>
              <p:cNvPr id="37" name="Straight Connector 36"/>
              <p:cNvCxnSpPr/>
              <p:nvPr/>
            </p:nvCxnSpPr>
            <p:spPr>
              <a:xfrm>
                <a:off x="6629400" y="4495800"/>
                <a:ext cx="2057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629400" y="4495800"/>
                <a:ext cx="1017541"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629400" y="4267200"/>
                <a:ext cx="1143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629400" y="3581400"/>
                <a:ext cx="381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5181600" y="3352800"/>
                <a:ext cx="14478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029200" y="3581400"/>
                <a:ext cx="16002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524000" y="3733800"/>
                <a:ext cx="51054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029200" y="4495800"/>
                <a:ext cx="16002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667000" y="4495800"/>
                <a:ext cx="39624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229100" y="4518118"/>
                <a:ext cx="2454182" cy="195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9130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2345"/>
            <a:ext cx="8991600" cy="1107996"/>
          </a:xfrm>
          <a:prstGeom prst="rect">
            <a:avLst/>
          </a:prstGeom>
          <a:solidFill>
            <a:schemeClr val="tx2">
              <a:lumMod val="20000"/>
              <a:lumOff val="80000"/>
            </a:schemeClr>
          </a:solidFill>
          <a:ln w="12700">
            <a:solidFill>
              <a:schemeClr val="accent2">
                <a:lumMod val="75000"/>
              </a:schemeClr>
            </a:solidFill>
          </a:ln>
        </p:spPr>
        <p:txBody>
          <a:bodyPr wrap="square" rtlCol="0">
            <a:spAutoFit/>
          </a:bodyPr>
          <a:lstStyle/>
          <a:p>
            <a:pPr algn="ctr"/>
            <a:r>
              <a:rPr lang="ar-EG" sz="6600" dirty="0" smtClean="0"/>
              <a:t>العامل الافرد</a:t>
            </a:r>
            <a:r>
              <a:rPr lang="en-US" sz="6600" dirty="0" smtClean="0"/>
              <a:t> </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একক</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কাজ</a:t>
            </a:r>
            <a:r>
              <a:rPr lang="en-US" sz="6600" dirty="0" smtClean="0">
                <a:latin typeface="SutonnyOMJ" pitchFamily="2" charset="0"/>
                <a:cs typeface="SutonnyOMJ" pitchFamily="2" charset="0"/>
              </a:rPr>
              <a:t> </a:t>
            </a:r>
            <a:r>
              <a:rPr lang="ar-EG" sz="6600" dirty="0" smtClean="0"/>
              <a:t> </a:t>
            </a:r>
            <a:endParaRPr lang="en-US" sz="6600" dirty="0"/>
          </a:p>
        </p:txBody>
      </p:sp>
      <p:sp>
        <p:nvSpPr>
          <p:cNvPr id="3" name="TextBox 2"/>
          <p:cNvSpPr txBox="1"/>
          <p:nvPr/>
        </p:nvSpPr>
        <p:spPr>
          <a:xfrm>
            <a:off x="76200" y="1226403"/>
            <a:ext cx="8991600" cy="830997"/>
          </a:xfrm>
          <a:prstGeom prst="rect">
            <a:avLst/>
          </a:prstGeom>
          <a:solidFill>
            <a:schemeClr val="accent3">
              <a:lumMod val="20000"/>
              <a:lumOff val="80000"/>
            </a:schemeClr>
          </a:solidFill>
          <a:ln w="12700">
            <a:solidFill>
              <a:srgbClr val="00B0F0"/>
            </a:solidFill>
          </a:ln>
        </p:spPr>
        <p:txBody>
          <a:bodyPr wrap="square" rtlCol="0">
            <a:spAutoFit/>
          </a:bodyPr>
          <a:lstStyle/>
          <a:p>
            <a:pPr algn="ctr"/>
            <a:r>
              <a:rPr lang="ar-EG" sz="4800" dirty="0" smtClean="0"/>
              <a:t>السوال: الشبكة العالمية ما هى ؟ </a:t>
            </a:r>
            <a:endParaRPr lang="en-US" sz="4800" dirty="0"/>
          </a:p>
        </p:txBody>
      </p:sp>
      <p:sp>
        <p:nvSpPr>
          <p:cNvPr id="4" name="TextBox 3"/>
          <p:cNvSpPr txBox="1"/>
          <p:nvPr/>
        </p:nvSpPr>
        <p:spPr>
          <a:xfrm>
            <a:off x="76200" y="2123182"/>
            <a:ext cx="8991600" cy="1077218"/>
          </a:xfrm>
          <a:prstGeom prst="rect">
            <a:avLst/>
          </a:prstGeom>
          <a:solidFill>
            <a:schemeClr val="accent5">
              <a:lumMod val="20000"/>
              <a:lumOff val="80000"/>
            </a:schemeClr>
          </a:solidFill>
          <a:ln w="12700">
            <a:solidFill>
              <a:schemeClr val="accent2">
                <a:lumMod val="75000"/>
              </a:schemeClr>
            </a:solidFill>
          </a:ln>
        </p:spPr>
        <p:txBody>
          <a:bodyPr wrap="square" rtlCol="0">
            <a:spAutoFit/>
          </a:bodyPr>
          <a:lstStyle/>
          <a:p>
            <a:pPr algn="ctr"/>
            <a:r>
              <a:rPr lang="ar-EG" sz="3200" dirty="0" smtClean="0"/>
              <a:t>الجواب: ان الشبكة العالمية تقال فى اللغة الانجليزية </a:t>
            </a:r>
          </a:p>
          <a:p>
            <a:pPr algn="ctr"/>
            <a:r>
              <a:rPr lang="en-US" sz="3200" dirty="0" smtClean="0"/>
              <a:t>International Network</a:t>
            </a:r>
            <a:endParaRPr lang="ar-EG" sz="3200" dirty="0" smtClean="0"/>
          </a:p>
        </p:txBody>
      </p:sp>
      <p:sp>
        <p:nvSpPr>
          <p:cNvPr id="5" name="TextBox 4"/>
          <p:cNvSpPr txBox="1"/>
          <p:nvPr/>
        </p:nvSpPr>
        <p:spPr>
          <a:xfrm>
            <a:off x="76200" y="3255820"/>
            <a:ext cx="8991600" cy="830997"/>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ar-EG" sz="4800" dirty="0" smtClean="0"/>
              <a:t>السوال: ما هى خدمات الشبكة العالمية ؟ </a:t>
            </a:r>
            <a:endParaRPr lang="en-US" sz="4800" dirty="0"/>
          </a:p>
        </p:txBody>
      </p:sp>
      <p:sp>
        <p:nvSpPr>
          <p:cNvPr id="6" name="TextBox 5"/>
          <p:cNvSpPr txBox="1"/>
          <p:nvPr/>
        </p:nvSpPr>
        <p:spPr>
          <a:xfrm>
            <a:off x="69273" y="4121730"/>
            <a:ext cx="8991600" cy="830997"/>
          </a:xfrm>
          <a:prstGeom prst="rect">
            <a:avLst/>
          </a:prstGeom>
          <a:solidFill>
            <a:schemeClr val="accent1">
              <a:lumMod val="20000"/>
              <a:lumOff val="80000"/>
            </a:schemeClr>
          </a:solidFill>
          <a:ln w="12700">
            <a:solidFill>
              <a:schemeClr val="accent4">
                <a:lumMod val="75000"/>
              </a:schemeClr>
            </a:solidFill>
          </a:ln>
        </p:spPr>
        <p:txBody>
          <a:bodyPr wrap="square" rtlCol="0">
            <a:spAutoFit/>
          </a:bodyPr>
          <a:lstStyle/>
          <a:p>
            <a:pPr algn="ctr"/>
            <a:r>
              <a:rPr lang="ar-EG" sz="4800" dirty="0" smtClean="0"/>
              <a:t>الجواب: خدمات الشبكة العالمية عديدة </a:t>
            </a:r>
            <a:endParaRPr lang="en-US" sz="6000" dirty="0"/>
          </a:p>
        </p:txBody>
      </p:sp>
      <p:sp>
        <p:nvSpPr>
          <p:cNvPr id="7" name="TextBox 6"/>
          <p:cNvSpPr txBox="1"/>
          <p:nvPr/>
        </p:nvSpPr>
        <p:spPr>
          <a:xfrm>
            <a:off x="76200" y="4987913"/>
            <a:ext cx="8991600" cy="923330"/>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en-US" sz="4000" dirty="0" smtClean="0"/>
              <a:t>W</a:t>
            </a:r>
            <a:r>
              <a:rPr lang="en-US" sz="5400" dirty="0" smtClean="0"/>
              <a:t>ww</a:t>
            </a:r>
            <a:r>
              <a:rPr lang="ar-EG" sz="4800" dirty="0" smtClean="0"/>
              <a:t>السوال :ماذا تفصيل الكلمة هى</a:t>
            </a:r>
            <a:endParaRPr lang="en-US" sz="4800" dirty="0"/>
          </a:p>
        </p:txBody>
      </p:sp>
      <p:sp>
        <p:nvSpPr>
          <p:cNvPr id="8" name="TextBox 7"/>
          <p:cNvSpPr txBox="1"/>
          <p:nvPr/>
        </p:nvSpPr>
        <p:spPr>
          <a:xfrm>
            <a:off x="76200" y="5855403"/>
            <a:ext cx="8991600" cy="954107"/>
          </a:xfrm>
          <a:prstGeom prst="rect">
            <a:avLst/>
          </a:prstGeom>
          <a:solidFill>
            <a:schemeClr val="bg2">
              <a:lumMod val="90000"/>
            </a:schemeClr>
          </a:solidFill>
          <a:ln w="12700">
            <a:solidFill>
              <a:srgbClr val="7030A0"/>
            </a:solidFill>
          </a:ln>
        </p:spPr>
        <p:txBody>
          <a:bodyPr wrap="square" rtlCol="0">
            <a:spAutoFit/>
          </a:bodyPr>
          <a:lstStyle/>
          <a:p>
            <a:pPr algn="r"/>
            <a:r>
              <a:rPr lang="ar-EG" sz="2800" dirty="0" smtClean="0">
                <a:latin typeface="Arial" pitchFamily="34" charset="0"/>
              </a:rPr>
              <a:t>الجواب :تفصيل الكلمة</a:t>
            </a:r>
            <a:endParaRPr lang="en-US" sz="2800" dirty="0" smtClean="0">
              <a:latin typeface="Arial" pitchFamily="34" charset="0"/>
            </a:endParaRPr>
          </a:p>
          <a:p>
            <a:r>
              <a:rPr lang="en-US" sz="2800" dirty="0" smtClean="0">
                <a:latin typeface="+mj-lt"/>
              </a:rPr>
              <a:t>World wide web </a:t>
            </a:r>
            <a:r>
              <a:rPr lang="ar-EG" sz="2800" dirty="0" smtClean="0"/>
              <a:t>هى</a:t>
            </a:r>
            <a:r>
              <a:rPr lang="en-US" sz="2800" dirty="0" smtClean="0">
                <a:latin typeface="+mj-lt"/>
              </a:rPr>
              <a:t>  www</a:t>
            </a:r>
            <a:r>
              <a:rPr lang="ar-EG" sz="2800" dirty="0" smtClean="0">
                <a:latin typeface="Arial" pitchFamily="34" charset="0"/>
              </a:rPr>
              <a:t> </a:t>
            </a:r>
            <a:r>
              <a:rPr lang="en-US" sz="2800" dirty="0" smtClean="0">
                <a:latin typeface="Arial" pitchFamily="34" charset="0"/>
              </a:rPr>
              <a:t> </a:t>
            </a:r>
            <a:endParaRPr lang="en-US" sz="3600" dirty="0"/>
          </a:p>
        </p:txBody>
      </p:sp>
    </p:spTree>
    <p:extLst>
      <p:ext uri="{BB962C8B-B14F-4D97-AF65-F5344CB8AC3E}">
        <p14:creationId xmlns:p14="http://schemas.microsoft.com/office/powerpoint/2010/main" val="17356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2345"/>
            <a:ext cx="8991600" cy="1107996"/>
          </a:xfrm>
          <a:prstGeom prst="rect">
            <a:avLst/>
          </a:prstGeom>
          <a:solidFill>
            <a:schemeClr val="accent4">
              <a:lumMod val="20000"/>
              <a:lumOff val="80000"/>
            </a:schemeClr>
          </a:solidFill>
          <a:ln w="12700">
            <a:solidFill>
              <a:schemeClr val="accent2">
                <a:lumMod val="75000"/>
              </a:schemeClr>
            </a:solidFill>
          </a:ln>
        </p:spPr>
        <p:txBody>
          <a:bodyPr wrap="square" rtlCol="0">
            <a:spAutoFit/>
          </a:bodyPr>
          <a:lstStyle/>
          <a:p>
            <a:pPr algn="ctr"/>
            <a:r>
              <a:rPr lang="ar-EG" sz="6600" dirty="0" smtClean="0">
                <a:latin typeface="Arial" pitchFamily="34" charset="0"/>
                <a:cs typeface="Arial" pitchFamily="34" charset="0"/>
              </a:rPr>
              <a:t>البحث</a:t>
            </a:r>
            <a:r>
              <a:rPr lang="bn-IN" sz="6600" dirty="0" smtClean="0">
                <a:latin typeface="SutonnyOMJ" pitchFamily="2" charset="0"/>
                <a:cs typeface="SutonnyOMJ" pitchFamily="2" charset="0"/>
              </a:rPr>
              <a:t>=আলোচনা </a:t>
            </a:r>
            <a:endParaRPr lang="en-US" sz="6600"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67" y="1253833"/>
            <a:ext cx="7958665" cy="4294909"/>
          </a:xfrm>
          <a:prstGeom prst="rect">
            <a:avLst/>
          </a:prstGeom>
        </p:spPr>
      </p:pic>
      <p:sp>
        <p:nvSpPr>
          <p:cNvPr id="4" name="TextBox 3"/>
          <p:cNvSpPr txBox="1"/>
          <p:nvPr/>
        </p:nvSpPr>
        <p:spPr>
          <a:xfrm>
            <a:off x="76200" y="5618020"/>
            <a:ext cx="8991600" cy="1200329"/>
          </a:xfrm>
          <a:prstGeom prst="rect">
            <a:avLst/>
          </a:prstGeom>
          <a:solidFill>
            <a:schemeClr val="bg2">
              <a:lumMod val="90000"/>
            </a:schemeClr>
          </a:solidFill>
          <a:ln w="12700">
            <a:solidFill>
              <a:srgbClr val="7030A0"/>
            </a:solidFill>
          </a:ln>
        </p:spPr>
        <p:txBody>
          <a:bodyPr wrap="square" rtlCol="0">
            <a:spAutoFit/>
          </a:bodyPr>
          <a:lstStyle/>
          <a:p>
            <a:pPr algn="ctr"/>
            <a:r>
              <a:rPr lang="ar-EG" sz="3600" dirty="0" smtClean="0">
                <a:latin typeface="Arial" pitchFamily="34" charset="0"/>
              </a:rPr>
              <a:t>البحث : ان </a:t>
            </a:r>
            <a:r>
              <a:rPr lang="ar-EG" sz="3600" dirty="0">
                <a:latin typeface="Arial" pitchFamily="34" charset="0"/>
              </a:rPr>
              <a:t>الهدف العام للشبكة العالمية هو التنمية </a:t>
            </a:r>
            <a:r>
              <a:rPr lang="ar-EG" sz="3600" dirty="0" smtClean="0">
                <a:latin typeface="Arial" pitchFamily="34" charset="0"/>
              </a:rPr>
              <a:t>المهنية</a:t>
            </a:r>
          </a:p>
          <a:p>
            <a:pPr algn="ctr"/>
            <a:r>
              <a:rPr lang="ar-EG" sz="3600" dirty="0" smtClean="0">
                <a:latin typeface="Arial" pitchFamily="34" charset="0"/>
              </a:rPr>
              <a:t> المتواصلة المطورة   </a:t>
            </a:r>
            <a:r>
              <a:rPr lang="ar-EG" sz="3600" dirty="0">
                <a:latin typeface="Arial" pitchFamily="34" charset="0"/>
              </a:rPr>
              <a:t>المناهج فى دول </a:t>
            </a:r>
            <a:r>
              <a:rPr lang="ar-EG" sz="3600" dirty="0" smtClean="0">
                <a:latin typeface="Arial" pitchFamily="34" charset="0"/>
              </a:rPr>
              <a:t>العالم-</a:t>
            </a:r>
            <a:endParaRPr lang="en-US" sz="4400" dirty="0"/>
          </a:p>
        </p:txBody>
      </p:sp>
    </p:spTree>
    <p:extLst>
      <p:ext uri="{BB962C8B-B14F-4D97-AF65-F5344CB8AC3E}">
        <p14:creationId xmlns:p14="http://schemas.microsoft.com/office/powerpoint/2010/main" val="346732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2345"/>
            <a:ext cx="8991600" cy="1107996"/>
          </a:xfrm>
          <a:prstGeom prst="rect">
            <a:avLst/>
          </a:prstGeom>
          <a:solidFill>
            <a:schemeClr val="tx2">
              <a:lumMod val="20000"/>
              <a:lumOff val="80000"/>
            </a:schemeClr>
          </a:solidFill>
          <a:ln w="12700">
            <a:solidFill>
              <a:schemeClr val="accent2">
                <a:lumMod val="75000"/>
              </a:schemeClr>
            </a:solidFill>
          </a:ln>
        </p:spPr>
        <p:txBody>
          <a:bodyPr wrap="square" rtlCol="0">
            <a:spAutoFit/>
          </a:bodyPr>
          <a:lstStyle/>
          <a:p>
            <a:pPr algn="ctr"/>
            <a:r>
              <a:rPr lang="ar-EG" sz="6600" dirty="0" smtClean="0"/>
              <a:t>العامل الافرد</a:t>
            </a:r>
            <a:r>
              <a:rPr lang="en-US" sz="6600" dirty="0" smtClean="0"/>
              <a:t> </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একক</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কাজ</a:t>
            </a:r>
            <a:r>
              <a:rPr lang="en-US" sz="6600" dirty="0" smtClean="0">
                <a:latin typeface="SutonnyOMJ" pitchFamily="2" charset="0"/>
                <a:cs typeface="SutonnyOMJ" pitchFamily="2" charset="0"/>
              </a:rPr>
              <a:t> </a:t>
            </a:r>
            <a:r>
              <a:rPr lang="ar-EG" sz="6600" dirty="0" smtClean="0"/>
              <a:t> </a:t>
            </a:r>
            <a:r>
              <a:rPr lang="en-US" sz="6600" dirty="0" smtClean="0"/>
              <a:t> </a:t>
            </a:r>
            <a:endParaRPr lang="en-US" sz="6600" dirty="0"/>
          </a:p>
        </p:txBody>
      </p:sp>
      <p:sp>
        <p:nvSpPr>
          <p:cNvPr id="4" name="TextBox 3"/>
          <p:cNvSpPr txBox="1"/>
          <p:nvPr/>
        </p:nvSpPr>
        <p:spPr>
          <a:xfrm>
            <a:off x="76200" y="1219200"/>
            <a:ext cx="8991600" cy="830997"/>
          </a:xfrm>
          <a:prstGeom prst="rect">
            <a:avLst/>
          </a:prstGeom>
          <a:solidFill>
            <a:schemeClr val="accent5">
              <a:lumMod val="20000"/>
              <a:lumOff val="80000"/>
            </a:schemeClr>
          </a:solidFill>
          <a:ln w="12700">
            <a:solidFill>
              <a:schemeClr val="accent2">
                <a:lumMod val="75000"/>
              </a:schemeClr>
            </a:solidFill>
          </a:ln>
        </p:spPr>
        <p:txBody>
          <a:bodyPr wrap="square" rtlCol="0">
            <a:spAutoFit/>
          </a:bodyPr>
          <a:lstStyle/>
          <a:p>
            <a:pPr algn="ctr"/>
            <a:r>
              <a:rPr lang="ar-EG" sz="4800" dirty="0" smtClean="0">
                <a:latin typeface="Arial" pitchFamily="34" charset="0"/>
                <a:cs typeface="Arial" pitchFamily="34" charset="0"/>
              </a:rPr>
              <a:t>السوال: ما هو الهدف العام لشبكة العالمية ؟</a:t>
            </a:r>
            <a:endParaRPr lang="en-US" sz="4800" dirty="0">
              <a:latin typeface="Arial" pitchFamily="34" charset="0"/>
              <a:cs typeface="Arial" pitchFamily="34" charset="0"/>
            </a:endParaRPr>
          </a:p>
        </p:txBody>
      </p:sp>
      <p:sp>
        <p:nvSpPr>
          <p:cNvPr id="6" name="Rectangle 5"/>
          <p:cNvSpPr/>
          <p:nvPr/>
        </p:nvSpPr>
        <p:spPr>
          <a:xfrm>
            <a:off x="76200" y="2139720"/>
            <a:ext cx="8991600" cy="4524315"/>
          </a:xfrm>
          <a:prstGeom prst="rect">
            <a:avLst/>
          </a:prstGeom>
          <a:solidFill>
            <a:schemeClr val="bg2">
              <a:lumMod val="90000"/>
            </a:schemeClr>
          </a:solidFill>
          <a:ln w="12700">
            <a:solidFill>
              <a:srgbClr val="0070C0"/>
            </a:solidFill>
          </a:ln>
        </p:spPr>
        <p:txBody>
          <a:bodyPr wrap="square">
            <a:spAutoFit/>
          </a:bodyPr>
          <a:lstStyle/>
          <a:p>
            <a:pPr algn="ctr"/>
            <a:r>
              <a:rPr lang="ar-EG" sz="7200" dirty="0" smtClean="0">
                <a:latin typeface="Arial" pitchFamily="34" charset="0"/>
              </a:rPr>
              <a:t>الجواب: </a:t>
            </a:r>
            <a:r>
              <a:rPr lang="ar-EG" sz="7200" dirty="0">
                <a:latin typeface="Arial" pitchFamily="34" charset="0"/>
              </a:rPr>
              <a:t>ان الهدف العام للشبكة العالمية هو التنمية </a:t>
            </a:r>
            <a:r>
              <a:rPr lang="ar-EG" sz="7200" dirty="0" smtClean="0">
                <a:latin typeface="Arial" pitchFamily="34" charset="0"/>
              </a:rPr>
              <a:t>المهنية المتواصلة </a:t>
            </a:r>
            <a:r>
              <a:rPr lang="ar-EG" sz="7200" dirty="0">
                <a:latin typeface="Arial" pitchFamily="34" charset="0"/>
              </a:rPr>
              <a:t>المطورة   المناهج فى دول </a:t>
            </a:r>
            <a:r>
              <a:rPr lang="ar-EG" sz="7200" dirty="0" smtClean="0">
                <a:latin typeface="Arial" pitchFamily="34" charset="0"/>
              </a:rPr>
              <a:t>العالم- </a:t>
            </a:r>
            <a:endParaRPr lang="en-US" sz="7200" dirty="0"/>
          </a:p>
        </p:txBody>
      </p:sp>
    </p:spTree>
    <p:extLst>
      <p:ext uri="{BB962C8B-B14F-4D97-AF65-F5344CB8AC3E}">
        <p14:creationId xmlns:p14="http://schemas.microsoft.com/office/powerpoint/2010/main" val="12427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2345"/>
            <a:ext cx="8991600" cy="1107996"/>
          </a:xfrm>
          <a:prstGeom prst="rect">
            <a:avLst/>
          </a:prstGeom>
          <a:solidFill>
            <a:schemeClr val="accent4">
              <a:lumMod val="20000"/>
              <a:lumOff val="80000"/>
            </a:schemeClr>
          </a:solidFill>
          <a:ln w="12700">
            <a:solidFill>
              <a:schemeClr val="accent2">
                <a:lumMod val="75000"/>
              </a:schemeClr>
            </a:solidFill>
          </a:ln>
        </p:spPr>
        <p:txBody>
          <a:bodyPr wrap="square" rtlCol="0">
            <a:spAutoFit/>
          </a:bodyPr>
          <a:lstStyle/>
          <a:p>
            <a:pPr algn="ctr"/>
            <a:r>
              <a:rPr lang="ar-EG" sz="6600" dirty="0" smtClean="0">
                <a:latin typeface="Arial" pitchFamily="34" charset="0"/>
                <a:cs typeface="Arial" pitchFamily="34" charset="0"/>
              </a:rPr>
              <a:t>البحث</a:t>
            </a:r>
            <a:r>
              <a:rPr lang="bn-IN" sz="6600" dirty="0" smtClean="0">
                <a:latin typeface="SutonnyOMJ" pitchFamily="2" charset="0"/>
                <a:cs typeface="SutonnyOMJ" pitchFamily="2" charset="0"/>
              </a:rPr>
              <a:t>=আলোচনা </a:t>
            </a:r>
            <a:r>
              <a:rPr lang="ar-EG" sz="6600" dirty="0" smtClean="0">
                <a:latin typeface="SutonnyOMJ" pitchFamily="2" charset="0"/>
                <a:cs typeface="SutonnyOMJ" pitchFamily="2" charset="0"/>
              </a:rPr>
              <a:t> </a:t>
            </a:r>
            <a:endParaRPr lang="en-US" sz="6600"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005" y="1239980"/>
            <a:ext cx="6441989" cy="4565075"/>
          </a:xfrm>
          <a:prstGeom prst="rect">
            <a:avLst/>
          </a:prstGeom>
        </p:spPr>
      </p:pic>
      <p:sp>
        <p:nvSpPr>
          <p:cNvPr id="4" name="Right Arrow 3"/>
          <p:cNvSpPr/>
          <p:nvPr/>
        </p:nvSpPr>
        <p:spPr>
          <a:xfrm rot="10800000">
            <a:off x="2667000" y="3200399"/>
            <a:ext cx="1295400" cy="18066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 y="5867400"/>
            <a:ext cx="8991600" cy="954107"/>
          </a:xfrm>
          <a:prstGeom prst="rect">
            <a:avLst/>
          </a:prstGeom>
          <a:solidFill>
            <a:schemeClr val="accent2">
              <a:lumMod val="20000"/>
              <a:lumOff val="80000"/>
            </a:schemeClr>
          </a:solidFill>
          <a:ln w="12700">
            <a:solidFill>
              <a:schemeClr val="tx2">
                <a:lumMod val="60000"/>
                <a:lumOff val="40000"/>
              </a:schemeClr>
            </a:solidFill>
          </a:ln>
        </p:spPr>
        <p:txBody>
          <a:bodyPr wrap="square" rtlCol="0">
            <a:spAutoFit/>
          </a:bodyPr>
          <a:lstStyle/>
          <a:p>
            <a:pPr algn="ctr"/>
            <a:r>
              <a:rPr lang="ar-EG" sz="2800" dirty="0" smtClean="0">
                <a:latin typeface="Arial" pitchFamily="34" charset="0"/>
                <a:cs typeface="Arial" pitchFamily="34" charset="0"/>
              </a:rPr>
              <a:t>البحث: ظهرت الشبكة العالمية نتيجة لمشروع اربانتالذى اطلق عام 1969فى الولايات المتحدة الامريكية-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42831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repeatCount="5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0.70"/>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8991600" cy="1015663"/>
          </a:xfrm>
          <a:prstGeom prst="rect">
            <a:avLst/>
          </a:prstGeom>
          <a:solidFill>
            <a:schemeClr val="tx2">
              <a:lumMod val="20000"/>
              <a:lumOff val="80000"/>
            </a:schemeClr>
          </a:solidFill>
          <a:ln w="12700">
            <a:solidFill>
              <a:schemeClr val="accent6">
                <a:lumMod val="50000"/>
              </a:schemeClr>
            </a:solidFill>
          </a:ln>
        </p:spPr>
        <p:txBody>
          <a:bodyPr wrap="square" rtlCol="0">
            <a:spAutoFit/>
          </a:bodyPr>
          <a:lstStyle/>
          <a:p>
            <a:pPr algn="ctr"/>
            <a:r>
              <a:rPr lang="ar-EG" sz="6000" dirty="0" smtClean="0"/>
              <a:t>العامل الازواج</a:t>
            </a:r>
            <a:r>
              <a:rPr lang="en-US" sz="6000" dirty="0" smtClean="0">
                <a:latin typeface="SutonnyOMJ" pitchFamily="2" charset="0"/>
                <a:cs typeface="SutonnyOMJ" pitchFamily="2" charset="0"/>
              </a:rPr>
              <a:t>=</a:t>
            </a:r>
            <a:r>
              <a:rPr lang="en-US" sz="6000" dirty="0" err="1" smtClean="0">
                <a:latin typeface="SutonnyOMJ" pitchFamily="2" charset="0"/>
                <a:cs typeface="SutonnyOMJ" pitchFamily="2" charset="0"/>
              </a:rPr>
              <a:t>জোড়ায়</a:t>
            </a:r>
            <a:r>
              <a:rPr lang="en-US" sz="6000" dirty="0" smtClean="0">
                <a:latin typeface="SutonnyOMJ" pitchFamily="2" charset="0"/>
                <a:cs typeface="SutonnyOMJ" pitchFamily="2" charset="0"/>
              </a:rPr>
              <a:t> </a:t>
            </a:r>
            <a:r>
              <a:rPr lang="en-US" sz="6000" dirty="0" err="1" smtClean="0">
                <a:latin typeface="SutonnyOMJ" pitchFamily="2" charset="0"/>
                <a:cs typeface="SutonnyOMJ" pitchFamily="2" charset="0"/>
              </a:rPr>
              <a:t>কাজ</a:t>
            </a:r>
            <a:r>
              <a:rPr lang="en-US" sz="6000" dirty="0" smtClean="0">
                <a:latin typeface="SutonnyOMJ" pitchFamily="2" charset="0"/>
                <a:cs typeface="SutonnyOMJ" pitchFamily="2" charset="0"/>
              </a:rPr>
              <a:t> </a:t>
            </a:r>
            <a:endParaRPr lang="en-US" sz="6000" dirty="0">
              <a:latin typeface="SutonnyOMJ" pitchFamily="2" charset="0"/>
              <a:cs typeface="SutonnyOMJ" pitchFamily="2" charset="0"/>
            </a:endParaRPr>
          </a:p>
        </p:txBody>
      </p:sp>
      <p:sp>
        <p:nvSpPr>
          <p:cNvPr id="6" name="TextBox 5"/>
          <p:cNvSpPr txBox="1"/>
          <p:nvPr/>
        </p:nvSpPr>
        <p:spPr>
          <a:xfrm>
            <a:off x="76200" y="1143000"/>
            <a:ext cx="8991600" cy="1200329"/>
          </a:xfrm>
          <a:prstGeom prst="rect">
            <a:avLst/>
          </a:prstGeom>
          <a:solidFill>
            <a:schemeClr val="accent4">
              <a:lumMod val="20000"/>
              <a:lumOff val="80000"/>
            </a:schemeClr>
          </a:solidFill>
          <a:ln w="12700">
            <a:solidFill>
              <a:schemeClr val="accent2">
                <a:lumMod val="50000"/>
              </a:schemeClr>
            </a:solidFill>
          </a:ln>
        </p:spPr>
        <p:txBody>
          <a:bodyPr wrap="square" rtlCol="0">
            <a:spAutoFit/>
          </a:bodyPr>
          <a:lstStyle/>
          <a:p>
            <a:pPr algn="ctr"/>
            <a:r>
              <a:rPr lang="ar-EG" sz="7200" dirty="0" smtClean="0">
                <a:latin typeface="Arial" pitchFamily="34" charset="0"/>
                <a:cs typeface="Arial" pitchFamily="34" charset="0"/>
              </a:rPr>
              <a:t>السوال: اين ظهرت الانترنت؟ </a:t>
            </a:r>
            <a:endParaRPr lang="en-US" sz="7200" dirty="0">
              <a:latin typeface="Arial" pitchFamily="34" charset="0"/>
              <a:cs typeface="Arial" pitchFamily="34" charset="0"/>
            </a:endParaRPr>
          </a:p>
        </p:txBody>
      </p:sp>
      <p:sp>
        <p:nvSpPr>
          <p:cNvPr id="7" name="TextBox 6"/>
          <p:cNvSpPr txBox="1"/>
          <p:nvPr/>
        </p:nvSpPr>
        <p:spPr>
          <a:xfrm>
            <a:off x="76200" y="2438400"/>
            <a:ext cx="8991600" cy="4154984"/>
          </a:xfrm>
          <a:prstGeom prst="rect">
            <a:avLst/>
          </a:prstGeom>
          <a:solidFill>
            <a:schemeClr val="accent5">
              <a:lumMod val="20000"/>
              <a:lumOff val="80000"/>
            </a:schemeClr>
          </a:solidFill>
          <a:ln w="12700">
            <a:solidFill>
              <a:schemeClr val="accent6">
                <a:lumMod val="75000"/>
              </a:schemeClr>
            </a:solidFill>
          </a:ln>
        </p:spPr>
        <p:txBody>
          <a:bodyPr wrap="square" rtlCol="0">
            <a:spAutoFit/>
          </a:bodyPr>
          <a:lstStyle/>
          <a:p>
            <a:pPr algn="ctr"/>
            <a:r>
              <a:rPr lang="ar-EG" sz="6600" dirty="0" smtClean="0">
                <a:latin typeface="Arial" pitchFamily="34" charset="0"/>
                <a:cs typeface="Arial" pitchFamily="34" charset="0"/>
              </a:rPr>
              <a:t>الجواب:</a:t>
            </a:r>
            <a:r>
              <a:rPr lang="ar-EG" sz="6600" dirty="0">
                <a:latin typeface="Arial" pitchFamily="34" charset="0"/>
                <a:cs typeface="Arial" pitchFamily="34" charset="0"/>
              </a:rPr>
              <a:t> ظهرت الشبكة العالمية نتيجة لمشروع اربانتالذى اطلق عام </a:t>
            </a:r>
            <a:r>
              <a:rPr lang="ar-EG" sz="6600" dirty="0" smtClean="0">
                <a:latin typeface="Arial" pitchFamily="34" charset="0"/>
                <a:cs typeface="Arial" pitchFamily="34" charset="0"/>
              </a:rPr>
              <a:t>1969فى </a:t>
            </a:r>
            <a:r>
              <a:rPr lang="ar-EG" sz="6600" dirty="0">
                <a:latin typeface="Arial" pitchFamily="34" charset="0"/>
                <a:cs typeface="Arial" pitchFamily="34" charset="0"/>
              </a:rPr>
              <a:t>الولايات المتحدة </a:t>
            </a:r>
            <a:r>
              <a:rPr lang="ar-EG" sz="6600" dirty="0" smtClean="0">
                <a:latin typeface="Arial" pitchFamily="34" charset="0"/>
                <a:cs typeface="Arial" pitchFamily="34" charset="0"/>
              </a:rPr>
              <a:t>الامريكية-  </a:t>
            </a:r>
            <a:endParaRPr lang="en-US" sz="6600" dirty="0">
              <a:latin typeface="Arial" pitchFamily="34" charset="0"/>
              <a:cs typeface="Arial" pitchFamily="34" charset="0"/>
            </a:endParaRPr>
          </a:p>
        </p:txBody>
      </p:sp>
    </p:spTree>
    <p:extLst>
      <p:ext uri="{BB962C8B-B14F-4D97-AF65-F5344CB8AC3E}">
        <p14:creationId xmlns:p14="http://schemas.microsoft.com/office/powerpoint/2010/main" val="150783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62345"/>
            <a:ext cx="8991598" cy="1107996"/>
          </a:xfrm>
          <a:prstGeom prst="rect">
            <a:avLst/>
          </a:prstGeom>
          <a:solidFill>
            <a:schemeClr val="accent4">
              <a:lumMod val="20000"/>
              <a:lumOff val="80000"/>
            </a:schemeClr>
          </a:solidFill>
          <a:ln w="12700">
            <a:solidFill>
              <a:schemeClr val="accent2">
                <a:lumMod val="75000"/>
              </a:schemeClr>
            </a:solidFill>
          </a:ln>
        </p:spPr>
        <p:txBody>
          <a:bodyPr wrap="square" rtlCol="0">
            <a:spAutoFit/>
          </a:bodyPr>
          <a:lstStyle/>
          <a:p>
            <a:pPr algn="ctr"/>
            <a:r>
              <a:rPr lang="ar-EG" sz="6600" dirty="0" smtClean="0">
                <a:latin typeface="Arial" pitchFamily="34" charset="0"/>
                <a:cs typeface="Arial" pitchFamily="34" charset="0"/>
              </a:rPr>
              <a:t>البحث</a:t>
            </a:r>
            <a:r>
              <a:rPr lang="bn-IN" sz="6600" dirty="0" smtClean="0">
                <a:latin typeface="SutonnyOMJ" pitchFamily="2" charset="0"/>
                <a:cs typeface="SutonnyOMJ" pitchFamily="2" charset="0"/>
              </a:rPr>
              <a:t>=আলোচনা </a:t>
            </a:r>
            <a:r>
              <a:rPr lang="ar-EG" sz="6600" dirty="0" smtClean="0">
                <a:latin typeface="SutonnyOMJ" pitchFamily="2" charset="0"/>
                <a:cs typeface="SutonnyOMJ" pitchFamily="2" charset="0"/>
              </a:rPr>
              <a:t>  </a:t>
            </a:r>
            <a:endParaRPr lang="en-US" sz="66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219200"/>
            <a:ext cx="4343400" cy="3448050"/>
          </a:xfrm>
          <a:prstGeom prst="rect">
            <a:avLst/>
          </a:prstGeom>
        </p:spPr>
      </p:pic>
      <p:sp>
        <p:nvSpPr>
          <p:cNvPr id="4" name="TextBox 3"/>
          <p:cNvSpPr txBox="1"/>
          <p:nvPr/>
        </p:nvSpPr>
        <p:spPr>
          <a:xfrm>
            <a:off x="76201" y="4766608"/>
            <a:ext cx="8991598" cy="1938992"/>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ar-EG" sz="2000" dirty="0" smtClean="0"/>
              <a:t>البحث: للانترنت فوائد عديدة, فهو يقوم على اتاجة وفرة المعلومات فى شتى حقول العلم والمعرفة, حيث تنتج العقول البشرية الان من المعلومات والمعارف فى سنوات قلائل قدرا يفوق ما كانت تنتجه سابقا فى عقود زمنية طويلة, والمطلوب توظيف العلم والمعرفة لصالح الابداع والتقدم العلمى وتنمية القدراتالعقلية, ومن فوائد شبكة يفتح له موقفا عليها يبث من افكاره وخواطره وفلسفته للاشياء والحيات – فضلا عن الخدمات الكثيرة التى تقدمها الشبكة لمستقدميها كالبريد الالكترونى ووالاتصالات الهاتفية, والتسوق فى المتاجر والاسواق والمعارض والمتاحف والاطلاع على البحوق-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1219200"/>
            <a:ext cx="4495799" cy="3448050"/>
          </a:xfrm>
          <a:prstGeom prst="rect">
            <a:avLst/>
          </a:prstGeom>
        </p:spPr>
      </p:pic>
    </p:spTree>
    <p:extLst>
      <p:ext uri="{BB962C8B-B14F-4D97-AF65-F5344CB8AC3E}">
        <p14:creationId xmlns:p14="http://schemas.microsoft.com/office/powerpoint/2010/main" val="1153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55417"/>
            <a:ext cx="8991600" cy="1015663"/>
          </a:xfrm>
          <a:prstGeom prst="rect">
            <a:avLst/>
          </a:prstGeom>
          <a:solidFill>
            <a:schemeClr val="tx2">
              <a:lumMod val="20000"/>
              <a:lumOff val="80000"/>
            </a:schemeClr>
          </a:solidFill>
          <a:ln w="12700">
            <a:solidFill>
              <a:schemeClr val="accent6">
                <a:lumMod val="75000"/>
              </a:schemeClr>
            </a:solidFill>
          </a:ln>
        </p:spPr>
        <p:txBody>
          <a:bodyPr wrap="square" rtlCol="0">
            <a:spAutoFit/>
          </a:bodyPr>
          <a:lstStyle/>
          <a:p>
            <a:pPr algn="ctr"/>
            <a:r>
              <a:rPr lang="ar-EG" sz="6000" dirty="0" smtClean="0">
                <a:latin typeface="Arial" pitchFamily="34" charset="0"/>
                <a:cs typeface="Arial" pitchFamily="34" charset="0"/>
              </a:rPr>
              <a:t>العامل الاحزاب</a:t>
            </a:r>
            <a:r>
              <a:rPr lang="en-US" sz="6000" dirty="0" smtClean="0">
                <a:latin typeface="Arial" pitchFamily="34" charset="0"/>
                <a:cs typeface="Arial" pitchFamily="34" charset="0"/>
              </a:rPr>
              <a:t> </a:t>
            </a:r>
            <a:r>
              <a:rPr lang="en-US" sz="6000" dirty="0" smtClean="0">
                <a:latin typeface="SutonnyOMJ" pitchFamily="2" charset="0"/>
                <a:cs typeface="SutonnyOMJ" pitchFamily="2" charset="0"/>
              </a:rPr>
              <a:t>= </a:t>
            </a:r>
            <a:r>
              <a:rPr lang="en-US" sz="6000" dirty="0" err="1" smtClean="0">
                <a:latin typeface="SutonnyOMJ" pitchFamily="2" charset="0"/>
                <a:cs typeface="SutonnyOMJ" pitchFamily="2" charset="0"/>
              </a:rPr>
              <a:t>দলীয়</a:t>
            </a:r>
            <a:r>
              <a:rPr lang="en-US" sz="6000" dirty="0" smtClean="0">
                <a:latin typeface="SutonnyOMJ" pitchFamily="2" charset="0"/>
                <a:cs typeface="SutonnyOMJ" pitchFamily="2" charset="0"/>
              </a:rPr>
              <a:t> </a:t>
            </a:r>
            <a:r>
              <a:rPr lang="en-US" sz="6000" dirty="0" err="1" smtClean="0">
                <a:latin typeface="SutonnyOMJ" pitchFamily="2" charset="0"/>
                <a:cs typeface="SutonnyOMJ" pitchFamily="2" charset="0"/>
              </a:rPr>
              <a:t>কাজ</a:t>
            </a:r>
            <a:r>
              <a:rPr lang="en-US" sz="6000" dirty="0" smtClean="0">
                <a:latin typeface="SutonnyOMJ" pitchFamily="2" charset="0"/>
                <a:cs typeface="SutonnyOMJ" pitchFamily="2" charset="0"/>
              </a:rPr>
              <a:t> </a:t>
            </a:r>
            <a:endParaRPr lang="en-US" sz="6000" dirty="0">
              <a:latin typeface="Arial" pitchFamily="34" charset="0"/>
              <a:cs typeface="Arial" pitchFamily="34" charset="0"/>
            </a:endParaRPr>
          </a:p>
        </p:txBody>
      </p:sp>
      <p:sp>
        <p:nvSpPr>
          <p:cNvPr id="5" name="TextBox 4"/>
          <p:cNvSpPr txBox="1"/>
          <p:nvPr/>
        </p:nvSpPr>
        <p:spPr>
          <a:xfrm>
            <a:off x="76200" y="3578515"/>
            <a:ext cx="8991600" cy="646331"/>
          </a:xfrm>
          <a:prstGeom prst="rect">
            <a:avLst/>
          </a:prstGeom>
          <a:solidFill>
            <a:schemeClr val="accent5">
              <a:lumMod val="20000"/>
              <a:lumOff val="80000"/>
            </a:schemeClr>
          </a:solidFill>
          <a:ln w="12700">
            <a:solidFill>
              <a:srgbClr val="002060"/>
            </a:solidFill>
          </a:ln>
        </p:spPr>
        <p:txBody>
          <a:bodyPr wrap="square" rtlCol="0">
            <a:spAutoFit/>
          </a:bodyPr>
          <a:lstStyle/>
          <a:p>
            <a:pPr algn="ctr"/>
            <a:r>
              <a:rPr lang="ar-EG" sz="3600" dirty="0" smtClean="0"/>
              <a:t>السوال: بين فوائد الانترنت مفصلا؟ </a:t>
            </a:r>
            <a:endParaRPr lang="en-US" sz="3600" dirty="0"/>
          </a:p>
        </p:txBody>
      </p:sp>
      <p:sp>
        <p:nvSpPr>
          <p:cNvPr id="6" name="TextBox 5"/>
          <p:cNvSpPr txBox="1"/>
          <p:nvPr/>
        </p:nvSpPr>
        <p:spPr>
          <a:xfrm>
            <a:off x="76200" y="4268820"/>
            <a:ext cx="8991600" cy="2554545"/>
          </a:xfrm>
          <a:prstGeom prst="rect">
            <a:avLst/>
          </a:prstGeom>
          <a:solidFill>
            <a:schemeClr val="accent4">
              <a:lumMod val="20000"/>
              <a:lumOff val="80000"/>
            </a:schemeClr>
          </a:solidFill>
          <a:ln w="12700">
            <a:solidFill>
              <a:srgbClr val="0070C0"/>
            </a:solidFill>
          </a:ln>
        </p:spPr>
        <p:txBody>
          <a:bodyPr wrap="square" rtlCol="0">
            <a:spAutoFit/>
          </a:bodyPr>
          <a:lstStyle/>
          <a:p>
            <a:pPr algn="ctr"/>
            <a:r>
              <a:rPr lang="ar-EG" sz="3200" dirty="0" smtClean="0"/>
              <a:t>الجواب: فوائد الانترنت: للانترنت فوائد كثيرة مثلا: </a:t>
            </a:r>
          </a:p>
          <a:p>
            <a:pPr algn="ctr"/>
            <a:r>
              <a:rPr lang="ar-EG" sz="3200" dirty="0" smtClean="0"/>
              <a:t>الاول: هو يقوم على اتاجة وقرة المعلومات فى شتى حقوق العلم والمعرفة-</a:t>
            </a:r>
          </a:p>
          <a:p>
            <a:pPr algn="ctr"/>
            <a:r>
              <a:rPr lang="ar-EG" sz="3200" dirty="0" smtClean="0"/>
              <a:t>الثانى: الانترنت تتيح لكل واحد منا ان موقعا عليها يبث من اخلال افكاره خواطره وفلسفته للاشياء والحيات - </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1108365"/>
            <a:ext cx="3810001" cy="2419048"/>
          </a:xfrm>
          <a:prstGeom prst="rect">
            <a:avLst/>
          </a:prstGeom>
        </p:spPr>
      </p:pic>
    </p:spTree>
    <p:extLst>
      <p:ext uri="{BB962C8B-B14F-4D97-AF65-F5344CB8AC3E}">
        <p14:creationId xmlns:p14="http://schemas.microsoft.com/office/powerpoint/2010/main" val="40129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8490"/>
            <a:ext cx="8991600" cy="1015663"/>
          </a:xfrm>
          <a:prstGeom prst="rect">
            <a:avLst/>
          </a:prstGeom>
          <a:solidFill>
            <a:schemeClr val="tx2">
              <a:lumMod val="20000"/>
              <a:lumOff val="80000"/>
            </a:schemeClr>
          </a:solidFill>
          <a:ln w="12700">
            <a:solidFill>
              <a:schemeClr val="tx2">
                <a:lumMod val="50000"/>
              </a:schemeClr>
            </a:solidFill>
          </a:ln>
        </p:spPr>
        <p:txBody>
          <a:bodyPr wrap="square" rtlCol="0">
            <a:spAutoFit/>
          </a:bodyPr>
          <a:lstStyle/>
          <a:p>
            <a:pPr algn="ctr"/>
            <a:r>
              <a:rPr lang="ar-EG" sz="6000" dirty="0" smtClean="0"/>
              <a:t>القيم</a:t>
            </a:r>
            <a:r>
              <a:rPr lang="en-US" sz="6000" dirty="0" smtClean="0">
                <a:latin typeface="SutonnyOMJ" pitchFamily="2" charset="0"/>
                <a:cs typeface="SutonnyOMJ" pitchFamily="2" charset="0"/>
              </a:rPr>
              <a:t>=</a:t>
            </a:r>
            <a:r>
              <a:rPr lang="en-US" sz="6000" dirty="0" err="1" smtClean="0">
                <a:latin typeface="SutonnyOMJ" pitchFamily="2" charset="0"/>
                <a:cs typeface="SutonnyOMJ" pitchFamily="2" charset="0"/>
              </a:rPr>
              <a:t>মূল্যায়ন</a:t>
            </a:r>
            <a:r>
              <a:rPr lang="en-US" sz="6000" dirty="0" smtClean="0">
                <a:latin typeface="SutonnyOMJ" pitchFamily="2" charset="0"/>
                <a:cs typeface="SutonnyOMJ" pitchFamily="2" charset="0"/>
              </a:rPr>
              <a:t> </a:t>
            </a:r>
            <a:endParaRPr lang="en-US" sz="6000" dirty="0"/>
          </a:p>
        </p:txBody>
      </p:sp>
      <p:sp>
        <p:nvSpPr>
          <p:cNvPr id="3" name="TextBox 2"/>
          <p:cNvSpPr txBox="1"/>
          <p:nvPr/>
        </p:nvSpPr>
        <p:spPr>
          <a:xfrm>
            <a:off x="76200" y="1101440"/>
            <a:ext cx="8991600" cy="584775"/>
          </a:xfrm>
          <a:prstGeom prst="rect">
            <a:avLst/>
          </a:prstGeom>
          <a:solidFill>
            <a:schemeClr val="accent1">
              <a:lumMod val="20000"/>
              <a:lumOff val="80000"/>
            </a:schemeClr>
          </a:solidFill>
          <a:ln w="12700">
            <a:solidFill>
              <a:schemeClr val="accent1">
                <a:lumMod val="75000"/>
              </a:schemeClr>
            </a:solidFill>
          </a:ln>
        </p:spPr>
        <p:txBody>
          <a:bodyPr wrap="square" rtlCol="0">
            <a:spAutoFit/>
          </a:bodyPr>
          <a:lstStyle/>
          <a:p>
            <a:pPr algn="ctr"/>
            <a:r>
              <a:rPr lang="ar-EG" sz="3200" dirty="0" smtClean="0"/>
              <a:t>السوال: اذكر مفردا من الجمع ثم اجعله فى جملة مفيدة من عندك: </a:t>
            </a:r>
            <a:endParaRPr lang="en-US" sz="3200" dirty="0"/>
          </a:p>
        </p:txBody>
      </p:sp>
      <p:sp>
        <p:nvSpPr>
          <p:cNvPr id="4" name="TextBox 3"/>
          <p:cNvSpPr txBox="1"/>
          <p:nvPr/>
        </p:nvSpPr>
        <p:spPr>
          <a:xfrm>
            <a:off x="6934200" y="2459458"/>
            <a:ext cx="2133600" cy="830997"/>
          </a:xfrm>
          <a:prstGeom prst="rect">
            <a:avLst/>
          </a:prstGeom>
          <a:solidFill>
            <a:schemeClr val="bg2">
              <a:lumMod val="90000"/>
            </a:schemeClr>
          </a:solidFill>
          <a:ln w="12700">
            <a:solidFill>
              <a:schemeClr val="accent3">
                <a:lumMod val="50000"/>
              </a:schemeClr>
            </a:solidFill>
          </a:ln>
        </p:spPr>
        <p:txBody>
          <a:bodyPr wrap="square" rtlCol="0">
            <a:spAutoFit/>
          </a:bodyPr>
          <a:lstStyle/>
          <a:p>
            <a:pPr algn="ctr"/>
            <a:r>
              <a:rPr lang="ar-EG" sz="4800" dirty="0" smtClean="0"/>
              <a:t>الشبكات</a:t>
            </a:r>
            <a:endParaRPr lang="en-US" sz="4800" dirty="0"/>
          </a:p>
        </p:txBody>
      </p:sp>
      <p:sp>
        <p:nvSpPr>
          <p:cNvPr id="5" name="TextBox 4"/>
          <p:cNvSpPr txBox="1"/>
          <p:nvPr/>
        </p:nvSpPr>
        <p:spPr>
          <a:xfrm>
            <a:off x="6934200" y="3339223"/>
            <a:ext cx="2133600" cy="830997"/>
          </a:xfrm>
          <a:prstGeom prst="rect">
            <a:avLst/>
          </a:prstGeom>
          <a:solidFill>
            <a:schemeClr val="accent6">
              <a:lumMod val="20000"/>
              <a:lumOff val="80000"/>
            </a:schemeClr>
          </a:solidFill>
          <a:ln w="12700">
            <a:solidFill>
              <a:schemeClr val="accent6">
                <a:lumMod val="75000"/>
              </a:schemeClr>
            </a:solidFill>
          </a:ln>
        </p:spPr>
        <p:txBody>
          <a:bodyPr wrap="square" rtlCol="0">
            <a:spAutoFit/>
          </a:bodyPr>
          <a:lstStyle/>
          <a:p>
            <a:pPr algn="ctr"/>
            <a:r>
              <a:rPr lang="ar-EG" sz="4800" dirty="0" smtClean="0"/>
              <a:t>المعلومات</a:t>
            </a:r>
            <a:endParaRPr lang="en-US" sz="4800" dirty="0"/>
          </a:p>
        </p:txBody>
      </p:sp>
      <p:sp>
        <p:nvSpPr>
          <p:cNvPr id="6" name="TextBox 5"/>
          <p:cNvSpPr txBox="1"/>
          <p:nvPr/>
        </p:nvSpPr>
        <p:spPr>
          <a:xfrm>
            <a:off x="6934200" y="4212058"/>
            <a:ext cx="2133600" cy="830997"/>
          </a:xfrm>
          <a:prstGeom prst="rect">
            <a:avLst/>
          </a:prstGeom>
          <a:solidFill>
            <a:schemeClr val="accent4">
              <a:lumMod val="20000"/>
              <a:lumOff val="80000"/>
            </a:schemeClr>
          </a:solidFill>
          <a:ln w="12700">
            <a:solidFill>
              <a:schemeClr val="accent4">
                <a:lumMod val="75000"/>
              </a:schemeClr>
            </a:solidFill>
          </a:ln>
        </p:spPr>
        <p:txBody>
          <a:bodyPr wrap="square" rtlCol="0">
            <a:spAutoFit/>
          </a:bodyPr>
          <a:lstStyle/>
          <a:p>
            <a:pPr algn="ctr"/>
            <a:r>
              <a:rPr lang="ar-EG" sz="4800" dirty="0" smtClean="0"/>
              <a:t>الولايات</a:t>
            </a:r>
            <a:endParaRPr lang="en-US" sz="4800" dirty="0"/>
          </a:p>
        </p:txBody>
      </p:sp>
      <p:sp>
        <p:nvSpPr>
          <p:cNvPr id="7" name="TextBox 6"/>
          <p:cNvSpPr txBox="1"/>
          <p:nvPr/>
        </p:nvSpPr>
        <p:spPr>
          <a:xfrm>
            <a:off x="6934200" y="5077968"/>
            <a:ext cx="2133600" cy="830997"/>
          </a:xfrm>
          <a:prstGeom prst="rect">
            <a:avLst/>
          </a:prstGeom>
          <a:solidFill>
            <a:schemeClr val="accent5">
              <a:lumMod val="20000"/>
              <a:lumOff val="80000"/>
            </a:schemeClr>
          </a:solidFill>
          <a:ln w="12700">
            <a:solidFill>
              <a:schemeClr val="accent5">
                <a:lumMod val="75000"/>
              </a:schemeClr>
            </a:solidFill>
          </a:ln>
        </p:spPr>
        <p:txBody>
          <a:bodyPr wrap="square" rtlCol="0">
            <a:spAutoFit/>
          </a:bodyPr>
          <a:lstStyle/>
          <a:p>
            <a:pPr algn="ctr"/>
            <a:r>
              <a:rPr lang="ar-EG" sz="4800" dirty="0" smtClean="0"/>
              <a:t>البحوث</a:t>
            </a:r>
            <a:endParaRPr lang="en-US" sz="4800" dirty="0"/>
          </a:p>
        </p:txBody>
      </p:sp>
      <p:sp>
        <p:nvSpPr>
          <p:cNvPr id="8" name="TextBox 7"/>
          <p:cNvSpPr txBox="1"/>
          <p:nvPr/>
        </p:nvSpPr>
        <p:spPr>
          <a:xfrm>
            <a:off x="6934200" y="5950803"/>
            <a:ext cx="2133600" cy="830997"/>
          </a:xfrm>
          <a:prstGeom prst="rect">
            <a:avLst/>
          </a:prstGeom>
          <a:solidFill>
            <a:schemeClr val="accent3">
              <a:lumMod val="20000"/>
              <a:lumOff val="80000"/>
            </a:schemeClr>
          </a:solidFill>
          <a:ln w="12700">
            <a:solidFill>
              <a:schemeClr val="accent4">
                <a:lumMod val="75000"/>
              </a:schemeClr>
            </a:solidFill>
          </a:ln>
        </p:spPr>
        <p:txBody>
          <a:bodyPr wrap="square" rtlCol="0">
            <a:spAutoFit/>
          </a:bodyPr>
          <a:lstStyle/>
          <a:p>
            <a:pPr algn="ctr"/>
            <a:r>
              <a:rPr lang="ar-EG" sz="4800" dirty="0" smtClean="0"/>
              <a:t>مجالات</a:t>
            </a:r>
            <a:endParaRPr lang="en-US" sz="4800" dirty="0"/>
          </a:p>
        </p:txBody>
      </p:sp>
      <p:sp>
        <p:nvSpPr>
          <p:cNvPr id="10" name="TextBox 9"/>
          <p:cNvSpPr txBox="1"/>
          <p:nvPr/>
        </p:nvSpPr>
        <p:spPr>
          <a:xfrm>
            <a:off x="6934200" y="1717965"/>
            <a:ext cx="2133600" cy="707886"/>
          </a:xfrm>
          <a:prstGeom prst="rect">
            <a:avLst/>
          </a:prstGeom>
          <a:solidFill>
            <a:schemeClr val="accent2">
              <a:lumMod val="20000"/>
              <a:lumOff val="80000"/>
            </a:schemeClr>
          </a:solidFill>
          <a:ln w="12700">
            <a:solidFill>
              <a:schemeClr val="accent2">
                <a:lumMod val="60000"/>
                <a:lumOff val="40000"/>
              </a:schemeClr>
            </a:solidFill>
          </a:ln>
        </p:spPr>
        <p:txBody>
          <a:bodyPr wrap="square" rtlCol="0">
            <a:spAutoFit/>
          </a:bodyPr>
          <a:lstStyle/>
          <a:p>
            <a:pPr algn="ctr"/>
            <a:r>
              <a:rPr lang="ar-EG" sz="4000" dirty="0" smtClean="0"/>
              <a:t>الجمع </a:t>
            </a:r>
            <a:endParaRPr lang="en-US" sz="4000" dirty="0"/>
          </a:p>
        </p:txBody>
      </p:sp>
      <p:sp>
        <p:nvSpPr>
          <p:cNvPr id="11" name="TextBox 10"/>
          <p:cNvSpPr txBox="1"/>
          <p:nvPr/>
        </p:nvSpPr>
        <p:spPr>
          <a:xfrm>
            <a:off x="5001490" y="1724890"/>
            <a:ext cx="1901536" cy="707886"/>
          </a:xfrm>
          <a:prstGeom prst="rect">
            <a:avLst/>
          </a:prstGeom>
          <a:solidFill>
            <a:schemeClr val="accent1">
              <a:lumMod val="20000"/>
              <a:lumOff val="80000"/>
            </a:schemeClr>
          </a:solidFill>
          <a:ln w="12700">
            <a:solidFill>
              <a:schemeClr val="accent2">
                <a:lumMod val="75000"/>
              </a:schemeClr>
            </a:solidFill>
          </a:ln>
        </p:spPr>
        <p:txBody>
          <a:bodyPr wrap="square" rtlCol="0">
            <a:spAutoFit/>
          </a:bodyPr>
          <a:lstStyle/>
          <a:p>
            <a:pPr algn="ctr"/>
            <a:r>
              <a:rPr lang="ar-EG" sz="4000" dirty="0" smtClean="0"/>
              <a:t>المفرد </a:t>
            </a:r>
            <a:endParaRPr lang="en-US" sz="4000" dirty="0"/>
          </a:p>
        </p:txBody>
      </p:sp>
      <p:sp>
        <p:nvSpPr>
          <p:cNvPr id="12" name="TextBox 11"/>
          <p:cNvSpPr txBox="1"/>
          <p:nvPr/>
        </p:nvSpPr>
        <p:spPr>
          <a:xfrm>
            <a:off x="76200" y="1752600"/>
            <a:ext cx="4859482" cy="707886"/>
          </a:xfrm>
          <a:prstGeom prst="rect">
            <a:avLst/>
          </a:prstGeom>
          <a:solidFill>
            <a:schemeClr val="bg2">
              <a:lumMod val="90000"/>
            </a:schemeClr>
          </a:solidFill>
          <a:ln w="12700">
            <a:solidFill>
              <a:srgbClr val="00B0F0"/>
            </a:solidFill>
          </a:ln>
        </p:spPr>
        <p:txBody>
          <a:bodyPr wrap="square" rtlCol="0">
            <a:spAutoFit/>
          </a:bodyPr>
          <a:lstStyle/>
          <a:p>
            <a:pPr algn="ctr"/>
            <a:r>
              <a:rPr lang="ar-EG" sz="4000" dirty="0" smtClean="0"/>
              <a:t>الجملة  </a:t>
            </a:r>
            <a:endParaRPr lang="en-US" sz="4000" dirty="0"/>
          </a:p>
        </p:txBody>
      </p:sp>
      <p:sp>
        <p:nvSpPr>
          <p:cNvPr id="14" name="TextBox 13"/>
          <p:cNvSpPr txBox="1"/>
          <p:nvPr/>
        </p:nvSpPr>
        <p:spPr>
          <a:xfrm>
            <a:off x="5001490" y="2486890"/>
            <a:ext cx="1905000" cy="830997"/>
          </a:xfrm>
          <a:prstGeom prst="rect">
            <a:avLst/>
          </a:prstGeom>
          <a:solidFill>
            <a:schemeClr val="accent4">
              <a:lumMod val="20000"/>
              <a:lumOff val="80000"/>
            </a:schemeClr>
          </a:solidFill>
          <a:ln w="12700">
            <a:solidFill>
              <a:schemeClr val="accent4">
                <a:lumMod val="75000"/>
              </a:schemeClr>
            </a:solidFill>
          </a:ln>
        </p:spPr>
        <p:txBody>
          <a:bodyPr wrap="square" rtlCol="0">
            <a:spAutoFit/>
          </a:bodyPr>
          <a:lstStyle/>
          <a:p>
            <a:pPr algn="ctr"/>
            <a:r>
              <a:rPr lang="ar-EG" sz="4800" dirty="0" smtClean="0"/>
              <a:t>الشبكة </a:t>
            </a:r>
            <a:endParaRPr lang="en-US" sz="4800" dirty="0"/>
          </a:p>
        </p:txBody>
      </p:sp>
      <p:sp>
        <p:nvSpPr>
          <p:cNvPr id="15" name="TextBox 14"/>
          <p:cNvSpPr txBox="1"/>
          <p:nvPr/>
        </p:nvSpPr>
        <p:spPr>
          <a:xfrm>
            <a:off x="5001490" y="3353351"/>
            <a:ext cx="1901536" cy="830997"/>
          </a:xfrm>
          <a:prstGeom prst="rect">
            <a:avLst/>
          </a:prstGeom>
          <a:solidFill>
            <a:schemeClr val="accent1">
              <a:lumMod val="20000"/>
              <a:lumOff val="80000"/>
            </a:schemeClr>
          </a:solidFill>
          <a:ln w="12700">
            <a:solidFill>
              <a:schemeClr val="accent6">
                <a:lumMod val="60000"/>
                <a:lumOff val="40000"/>
              </a:schemeClr>
            </a:solidFill>
          </a:ln>
        </p:spPr>
        <p:txBody>
          <a:bodyPr wrap="square" rtlCol="0">
            <a:spAutoFit/>
          </a:bodyPr>
          <a:lstStyle/>
          <a:p>
            <a:pPr algn="ctr"/>
            <a:r>
              <a:rPr lang="ar-EG" sz="4800" dirty="0" smtClean="0"/>
              <a:t>المعلومة </a:t>
            </a:r>
            <a:endParaRPr lang="en-US" sz="4800" dirty="0"/>
          </a:p>
        </p:txBody>
      </p:sp>
      <p:sp>
        <p:nvSpPr>
          <p:cNvPr id="16" name="TextBox 15"/>
          <p:cNvSpPr txBox="1"/>
          <p:nvPr/>
        </p:nvSpPr>
        <p:spPr>
          <a:xfrm>
            <a:off x="5001490" y="4219261"/>
            <a:ext cx="1905000" cy="830997"/>
          </a:xfrm>
          <a:prstGeom prst="rect">
            <a:avLst/>
          </a:prstGeom>
          <a:solidFill>
            <a:schemeClr val="bg1">
              <a:lumMod val="95000"/>
            </a:schemeClr>
          </a:solidFill>
          <a:ln w="12700">
            <a:solidFill>
              <a:schemeClr val="bg1">
                <a:lumMod val="50000"/>
              </a:schemeClr>
            </a:solidFill>
          </a:ln>
        </p:spPr>
        <p:txBody>
          <a:bodyPr wrap="square" rtlCol="0">
            <a:spAutoFit/>
          </a:bodyPr>
          <a:lstStyle/>
          <a:p>
            <a:pPr algn="ctr"/>
            <a:r>
              <a:rPr lang="ar-EG" sz="4800" dirty="0" smtClean="0"/>
              <a:t>الولاية </a:t>
            </a:r>
            <a:endParaRPr lang="en-US" sz="4800" dirty="0"/>
          </a:p>
        </p:txBody>
      </p:sp>
      <p:sp>
        <p:nvSpPr>
          <p:cNvPr id="17" name="TextBox 16"/>
          <p:cNvSpPr txBox="1"/>
          <p:nvPr/>
        </p:nvSpPr>
        <p:spPr>
          <a:xfrm>
            <a:off x="5001490" y="5098748"/>
            <a:ext cx="1905000" cy="830997"/>
          </a:xfrm>
          <a:prstGeom prst="rect">
            <a:avLst/>
          </a:prstGeom>
          <a:solidFill>
            <a:schemeClr val="tx2">
              <a:lumMod val="20000"/>
              <a:lumOff val="80000"/>
            </a:schemeClr>
          </a:solidFill>
          <a:ln w="12700">
            <a:solidFill>
              <a:srgbClr val="00B050"/>
            </a:solidFill>
          </a:ln>
        </p:spPr>
        <p:txBody>
          <a:bodyPr wrap="square" rtlCol="0">
            <a:spAutoFit/>
          </a:bodyPr>
          <a:lstStyle/>
          <a:p>
            <a:pPr algn="ctr"/>
            <a:r>
              <a:rPr lang="ar-EG" sz="4800" dirty="0" smtClean="0"/>
              <a:t>البحث </a:t>
            </a:r>
            <a:endParaRPr lang="en-US" sz="4800" dirty="0"/>
          </a:p>
        </p:txBody>
      </p:sp>
      <p:sp>
        <p:nvSpPr>
          <p:cNvPr id="18" name="TextBox 17"/>
          <p:cNvSpPr txBox="1"/>
          <p:nvPr/>
        </p:nvSpPr>
        <p:spPr>
          <a:xfrm>
            <a:off x="5001490" y="5972683"/>
            <a:ext cx="1892878" cy="830997"/>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ar-EG" sz="4800" dirty="0" smtClean="0"/>
              <a:t>مجال</a:t>
            </a:r>
            <a:endParaRPr lang="en-US" sz="4800" dirty="0"/>
          </a:p>
        </p:txBody>
      </p:sp>
      <p:sp>
        <p:nvSpPr>
          <p:cNvPr id="19" name="TextBox 18"/>
          <p:cNvSpPr txBox="1"/>
          <p:nvPr/>
        </p:nvSpPr>
        <p:spPr>
          <a:xfrm>
            <a:off x="76200" y="2521013"/>
            <a:ext cx="4859482" cy="707886"/>
          </a:xfrm>
          <a:prstGeom prst="rect">
            <a:avLst/>
          </a:prstGeom>
          <a:solidFill>
            <a:schemeClr val="tx2">
              <a:lumMod val="20000"/>
              <a:lumOff val="80000"/>
            </a:schemeClr>
          </a:solidFill>
          <a:ln w="12700">
            <a:solidFill>
              <a:schemeClr val="accent2">
                <a:lumMod val="75000"/>
              </a:schemeClr>
            </a:solidFill>
          </a:ln>
        </p:spPr>
        <p:txBody>
          <a:bodyPr wrap="square" rtlCol="0">
            <a:spAutoFit/>
          </a:bodyPr>
          <a:lstStyle/>
          <a:p>
            <a:pPr algn="ctr"/>
            <a:r>
              <a:rPr lang="ar-EG" sz="4000" dirty="0" smtClean="0"/>
              <a:t>نحن مستقدم الشبكة العالمية </a:t>
            </a:r>
            <a:endParaRPr lang="en-US" sz="4000" dirty="0"/>
          </a:p>
        </p:txBody>
      </p:sp>
      <p:sp>
        <p:nvSpPr>
          <p:cNvPr id="20" name="TextBox 19"/>
          <p:cNvSpPr txBox="1"/>
          <p:nvPr/>
        </p:nvSpPr>
        <p:spPr>
          <a:xfrm>
            <a:off x="90054" y="3381061"/>
            <a:ext cx="4845627" cy="584775"/>
          </a:xfrm>
          <a:prstGeom prst="rect">
            <a:avLst/>
          </a:prstGeom>
          <a:solidFill>
            <a:schemeClr val="accent2">
              <a:lumMod val="20000"/>
              <a:lumOff val="80000"/>
            </a:schemeClr>
          </a:solidFill>
          <a:ln w="12700">
            <a:solidFill>
              <a:srgbClr val="00B050"/>
            </a:solidFill>
          </a:ln>
        </p:spPr>
        <p:txBody>
          <a:bodyPr wrap="square" rtlCol="0">
            <a:spAutoFit/>
          </a:bodyPr>
          <a:lstStyle/>
          <a:p>
            <a:pPr algn="ctr"/>
            <a:r>
              <a:rPr lang="ar-EG" sz="3200" dirty="0" smtClean="0"/>
              <a:t>علينا ان نتعلم المعلومة التكنولوجية</a:t>
            </a:r>
            <a:endParaRPr lang="en-US" sz="3200" dirty="0"/>
          </a:p>
        </p:txBody>
      </p:sp>
      <p:sp>
        <p:nvSpPr>
          <p:cNvPr id="21" name="TextBox 20"/>
          <p:cNvSpPr txBox="1"/>
          <p:nvPr/>
        </p:nvSpPr>
        <p:spPr>
          <a:xfrm>
            <a:off x="76200" y="4447861"/>
            <a:ext cx="4859481" cy="461665"/>
          </a:xfrm>
          <a:prstGeom prst="rect">
            <a:avLst/>
          </a:prstGeom>
          <a:solidFill>
            <a:schemeClr val="accent3">
              <a:lumMod val="20000"/>
              <a:lumOff val="80000"/>
            </a:schemeClr>
          </a:solidFill>
          <a:ln w="12700">
            <a:solidFill>
              <a:schemeClr val="accent5">
                <a:lumMod val="75000"/>
              </a:schemeClr>
            </a:solidFill>
          </a:ln>
        </p:spPr>
        <p:txBody>
          <a:bodyPr wrap="square" rtlCol="0">
            <a:spAutoFit/>
          </a:bodyPr>
          <a:lstStyle/>
          <a:p>
            <a:pPr algn="ctr"/>
            <a:r>
              <a:rPr lang="ar-EG" sz="2400" dirty="0" smtClean="0"/>
              <a:t>يجب على كل مسلم ان يتخذ الولاية الاسلامية</a:t>
            </a:r>
            <a:endParaRPr lang="en-US" sz="2400" dirty="0"/>
          </a:p>
        </p:txBody>
      </p:sp>
      <p:sp>
        <p:nvSpPr>
          <p:cNvPr id="22" name="TextBox 21"/>
          <p:cNvSpPr txBox="1"/>
          <p:nvPr/>
        </p:nvSpPr>
        <p:spPr>
          <a:xfrm>
            <a:off x="76200" y="5105400"/>
            <a:ext cx="4859482" cy="707886"/>
          </a:xfrm>
          <a:prstGeom prst="rect">
            <a:avLst/>
          </a:prstGeom>
          <a:solidFill>
            <a:schemeClr val="accent4">
              <a:lumMod val="20000"/>
              <a:lumOff val="80000"/>
            </a:schemeClr>
          </a:solidFill>
          <a:ln w="12700">
            <a:solidFill>
              <a:schemeClr val="accent4">
                <a:lumMod val="75000"/>
              </a:schemeClr>
            </a:solidFill>
          </a:ln>
        </p:spPr>
        <p:txBody>
          <a:bodyPr wrap="square" rtlCol="0">
            <a:spAutoFit/>
          </a:bodyPr>
          <a:lstStyle/>
          <a:p>
            <a:pPr algn="ctr"/>
            <a:r>
              <a:rPr lang="ar-EG" sz="4000" dirty="0" smtClean="0"/>
              <a:t>سعى  التلميذ للقراءة  والبحث</a:t>
            </a:r>
            <a:endParaRPr lang="en-US" sz="4000" dirty="0"/>
          </a:p>
        </p:txBody>
      </p:sp>
      <p:sp>
        <p:nvSpPr>
          <p:cNvPr id="23" name="TextBox 22"/>
          <p:cNvSpPr txBox="1"/>
          <p:nvPr/>
        </p:nvSpPr>
        <p:spPr>
          <a:xfrm>
            <a:off x="76200" y="6080601"/>
            <a:ext cx="4859482" cy="584775"/>
          </a:xfrm>
          <a:prstGeom prst="rect">
            <a:avLst/>
          </a:prstGeom>
          <a:solidFill>
            <a:schemeClr val="accent5">
              <a:lumMod val="20000"/>
              <a:lumOff val="80000"/>
            </a:schemeClr>
          </a:solidFill>
          <a:ln w="12700">
            <a:solidFill>
              <a:srgbClr val="7030A0"/>
            </a:solidFill>
          </a:ln>
        </p:spPr>
        <p:txBody>
          <a:bodyPr wrap="square" rtlCol="0">
            <a:spAutoFit/>
          </a:bodyPr>
          <a:lstStyle/>
          <a:p>
            <a:pPr algn="ctr"/>
            <a:r>
              <a:rPr lang="ar-EG" sz="3200" dirty="0" smtClean="0"/>
              <a:t>يستعمل الانترنت فى مجال مختلف </a:t>
            </a:r>
            <a:endParaRPr lang="en-US" sz="3200" dirty="0"/>
          </a:p>
        </p:txBody>
      </p:sp>
    </p:spTree>
    <p:extLst>
      <p:ext uri="{BB962C8B-B14F-4D97-AF65-F5344CB8AC3E}">
        <p14:creationId xmlns:p14="http://schemas.microsoft.com/office/powerpoint/2010/main" val="25920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fltVal val="0"/>
                                          </p:val>
                                        </p:tav>
                                        <p:tav tm="100000">
                                          <p:val>
                                            <p:strVal val="#ppt_w"/>
                                          </p:val>
                                        </p:tav>
                                      </p:tavLst>
                                    </p:anim>
                                    <p:anim calcmode="lin" valueType="num">
                                      <p:cBhvr>
                                        <p:cTn id="45" dur="1000" fill="hold"/>
                                        <p:tgtEl>
                                          <p:spTgt spid="5"/>
                                        </p:tgtEl>
                                        <p:attrNameLst>
                                          <p:attrName>ppt_h</p:attrName>
                                        </p:attrNameLst>
                                      </p:cBhvr>
                                      <p:tavLst>
                                        <p:tav tm="0">
                                          <p:val>
                                            <p:fltVal val="0"/>
                                          </p:val>
                                        </p:tav>
                                        <p:tav tm="100000">
                                          <p:val>
                                            <p:strVal val="#ppt_h"/>
                                          </p:val>
                                        </p:tav>
                                      </p:tavLst>
                                    </p:anim>
                                    <p:anim calcmode="lin" valueType="num">
                                      <p:cBhvr>
                                        <p:cTn id="46" dur="1000" fill="hold"/>
                                        <p:tgtEl>
                                          <p:spTgt spid="5"/>
                                        </p:tgtEl>
                                        <p:attrNameLst>
                                          <p:attrName>style.rotation</p:attrName>
                                        </p:attrNameLst>
                                      </p:cBhvr>
                                      <p:tavLst>
                                        <p:tav tm="0">
                                          <p:val>
                                            <p:fltVal val="90"/>
                                          </p:val>
                                        </p:tav>
                                        <p:tav tm="100000">
                                          <p:val>
                                            <p:fltVal val="0"/>
                                          </p:val>
                                        </p:tav>
                                      </p:tavLst>
                                    </p:anim>
                                    <p:animEffect transition="in" filter="fade">
                                      <p:cBhvr>
                                        <p:cTn id="47" dur="1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anim calcmode="lin" valueType="num">
                                      <p:cBhvr>
                                        <p:cTn id="53" dur="2000" fill="hold"/>
                                        <p:tgtEl>
                                          <p:spTgt spid="15"/>
                                        </p:tgtEl>
                                        <p:attrNameLst>
                                          <p:attrName>ppt_w</p:attrName>
                                        </p:attrNameLst>
                                      </p:cBhvr>
                                      <p:tavLst>
                                        <p:tav tm="0" fmla="#ppt_w*sin(2.5*pi*$)">
                                          <p:val>
                                            <p:fltVal val="0"/>
                                          </p:val>
                                        </p:tav>
                                        <p:tav tm="100000">
                                          <p:val>
                                            <p:fltVal val="1"/>
                                          </p:val>
                                        </p:tav>
                                      </p:tavLst>
                                    </p:anim>
                                    <p:anim calcmode="lin" valueType="num">
                                      <p:cBhvr>
                                        <p:cTn id="5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barn(inVertical)">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heel(1)">
                                      <p:cBhvr>
                                        <p:cTn id="71" dur="20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80">
                                          <p:stCondLst>
                                            <p:cond delay="0"/>
                                          </p:stCondLst>
                                        </p:cTn>
                                        <p:tgtEl>
                                          <p:spTgt spid="21"/>
                                        </p:tgtEl>
                                      </p:cBhvr>
                                    </p:animEffect>
                                    <p:anim calcmode="lin" valueType="num">
                                      <p:cBhvr>
                                        <p:cTn id="7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2" dur="26">
                                          <p:stCondLst>
                                            <p:cond delay="650"/>
                                          </p:stCondLst>
                                        </p:cTn>
                                        <p:tgtEl>
                                          <p:spTgt spid="21"/>
                                        </p:tgtEl>
                                      </p:cBhvr>
                                      <p:to x="100000" y="60000"/>
                                    </p:animScale>
                                    <p:animScale>
                                      <p:cBhvr>
                                        <p:cTn id="83" dur="166" decel="50000">
                                          <p:stCondLst>
                                            <p:cond delay="676"/>
                                          </p:stCondLst>
                                        </p:cTn>
                                        <p:tgtEl>
                                          <p:spTgt spid="21"/>
                                        </p:tgtEl>
                                      </p:cBhvr>
                                      <p:to x="100000" y="100000"/>
                                    </p:animScale>
                                    <p:animScale>
                                      <p:cBhvr>
                                        <p:cTn id="84" dur="26">
                                          <p:stCondLst>
                                            <p:cond delay="1312"/>
                                          </p:stCondLst>
                                        </p:cTn>
                                        <p:tgtEl>
                                          <p:spTgt spid="21"/>
                                        </p:tgtEl>
                                      </p:cBhvr>
                                      <p:to x="100000" y="80000"/>
                                    </p:animScale>
                                    <p:animScale>
                                      <p:cBhvr>
                                        <p:cTn id="85" dur="166" decel="50000">
                                          <p:stCondLst>
                                            <p:cond delay="1338"/>
                                          </p:stCondLst>
                                        </p:cTn>
                                        <p:tgtEl>
                                          <p:spTgt spid="21"/>
                                        </p:tgtEl>
                                      </p:cBhvr>
                                      <p:to x="100000" y="100000"/>
                                    </p:animScale>
                                    <p:animScale>
                                      <p:cBhvr>
                                        <p:cTn id="86" dur="26">
                                          <p:stCondLst>
                                            <p:cond delay="1642"/>
                                          </p:stCondLst>
                                        </p:cTn>
                                        <p:tgtEl>
                                          <p:spTgt spid="21"/>
                                        </p:tgtEl>
                                      </p:cBhvr>
                                      <p:to x="100000" y="90000"/>
                                    </p:animScale>
                                    <p:animScale>
                                      <p:cBhvr>
                                        <p:cTn id="87" dur="166" decel="50000">
                                          <p:stCondLst>
                                            <p:cond delay="1668"/>
                                          </p:stCondLst>
                                        </p:cTn>
                                        <p:tgtEl>
                                          <p:spTgt spid="21"/>
                                        </p:tgtEl>
                                      </p:cBhvr>
                                      <p:to x="100000" y="100000"/>
                                    </p:animScale>
                                    <p:animScale>
                                      <p:cBhvr>
                                        <p:cTn id="88" dur="26">
                                          <p:stCondLst>
                                            <p:cond delay="1808"/>
                                          </p:stCondLst>
                                        </p:cTn>
                                        <p:tgtEl>
                                          <p:spTgt spid="21"/>
                                        </p:tgtEl>
                                      </p:cBhvr>
                                      <p:to x="100000" y="95000"/>
                                    </p:animScale>
                                    <p:animScale>
                                      <p:cBhvr>
                                        <p:cTn id="89" dur="166" decel="50000">
                                          <p:stCondLst>
                                            <p:cond delay="1834"/>
                                          </p:stCondLst>
                                        </p:cTn>
                                        <p:tgtEl>
                                          <p:spTgt spid="21"/>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 calcmode="lin" valueType="num">
                                      <p:cBhvr additive="base">
                                        <p:cTn id="94" dur="500" fill="hold"/>
                                        <p:tgtEl>
                                          <p:spTgt spid="7"/>
                                        </p:tgtEl>
                                        <p:attrNameLst>
                                          <p:attrName>ppt_x</p:attrName>
                                        </p:attrNameLst>
                                      </p:cBhvr>
                                      <p:tavLst>
                                        <p:tav tm="0">
                                          <p:val>
                                            <p:strVal val="#ppt_x"/>
                                          </p:val>
                                        </p:tav>
                                        <p:tav tm="100000">
                                          <p:val>
                                            <p:strVal val="#ppt_x"/>
                                          </p:val>
                                        </p:tav>
                                      </p:tavLst>
                                    </p:anim>
                                    <p:anim calcmode="lin" valueType="num">
                                      <p:cBhvr additive="base">
                                        <p:cTn id="9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heel(1)">
                                      <p:cBhvr>
                                        <p:cTn id="100" dur="20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00" fill="hold"/>
                                        <p:tgtEl>
                                          <p:spTgt spid="22"/>
                                        </p:tgtEl>
                                        <p:attrNameLst>
                                          <p:attrName>ppt_w</p:attrName>
                                        </p:attrNameLst>
                                      </p:cBhvr>
                                      <p:tavLst>
                                        <p:tav tm="0">
                                          <p:val>
                                            <p:fltVal val="0"/>
                                          </p:val>
                                        </p:tav>
                                        <p:tav tm="100000">
                                          <p:val>
                                            <p:strVal val="#ppt_w"/>
                                          </p:val>
                                        </p:tav>
                                      </p:tavLst>
                                    </p:anim>
                                    <p:anim calcmode="lin" valueType="num">
                                      <p:cBhvr>
                                        <p:cTn id="106" dur="1000" fill="hold"/>
                                        <p:tgtEl>
                                          <p:spTgt spid="22"/>
                                        </p:tgtEl>
                                        <p:attrNameLst>
                                          <p:attrName>ppt_h</p:attrName>
                                        </p:attrNameLst>
                                      </p:cBhvr>
                                      <p:tavLst>
                                        <p:tav tm="0">
                                          <p:val>
                                            <p:fltVal val="0"/>
                                          </p:val>
                                        </p:tav>
                                        <p:tav tm="100000">
                                          <p:val>
                                            <p:strVal val="#ppt_h"/>
                                          </p:val>
                                        </p:tav>
                                      </p:tavLst>
                                    </p:anim>
                                    <p:anim calcmode="lin" valueType="num">
                                      <p:cBhvr>
                                        <p:cTn id="107" dur="1000" fill="hold"/>
                                        <p:tgtEl>
                                          <p:spTgt spid="22"/>
                                        </p:tgtEl>
                                        <p:attrNameLst>
                                          <p:attrName>style.rotation</p:attrName>
                                        </p:attrNameLst>
                                      </p:cBhvr>
                                      <p:tavLst>
                                        <p:tav tm="0">
                                          <p:val>
                                            <p:fltVal val="90"/>
                                          </p:val>
                                        </p:tav>
                                        <p:tav tm="100000">
                                          <p:val>
                                            <p:fltVal val="0"/>
                                          </p:val>
                                        </p:tav>
                                      </p:tavLst>
                                    </p:anim>
                                    <p:animEffect transition="in" filter="fade">
                                      <p:cBhvr>
                                        <p:cTn id="108" dur="1000"/>
                                        <p:tgtEl>
                                          <p:spTgt spid="22"/>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wipe(down)">
                                      <p:cBhvr>
                                        <p:cTn id="113" dur="580">
                                          <p:stCondLst>
                                            <p:cond delay="0"/>
                                          </p:stCondLst>
                                        </p:cTn>
                                        <p:tgtEl>
                                          <p:spTgt spid="8"/>
                                        </p:tgtEl>
                                      </p:cBhvr>
                                    </p:animEffect>
                                    <p:anim calcmode="lin" valueType="num">
                                      <p:cBhvr>
                                        <p:cTn id="1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9" dur="26">
                                          <p:stCondLst>
                                            <p:cond delay="650"/>
                                          </p:stCondLst>
                                        </p:cTn>
                                        <p:tgtEl>
                                          <p:spTgt spid="8"/>
                                        </p:tgtEl>
                                      </p:cBhvr>
                                      <p:to x="100000" y="60000"/>
                                    </p:animScale>
                                    <p:animScale>
                                      <p:cBhvr>
                                        <p:cTn id="120" dur="166" decel="50000">
                                          <p:stCondLst>
                                            <p:cond delay="676"/>
                                          </p:stCondLst>
                                        </p:cTn>
                                        <p:tgtEl>
                                          <p:spTgt spid="8"/>
                                        </p:tgtEl>
                                      </p:cBhvr>
                                      <p:to x="100000" y="100000"/>
                                    </p:animScale>
                                    <p:animScale>
                                      <p:cBhvr>
                                        <p:cTn id="121" dur="26">
                                          <p:stCondLst>
                                            <p:cond delay="1312"/>
                                          </p:stCondLst>
                                        </p:cTn>
                                        <p:tgtEl>
                                          <p:spTgt spid="8"/>
                                        </p:tgtEl>
                                      </p:cBhvr>
                                      <p:to x="100000" y="80000"/>
                                    </p:animScale>
                                    <p:animScale>
                                      <p:cBhvr>
                                        <p:cTn id="122" dur="166" decel="50000">
                                          <p:stCondLst>
                                            <p:cond delay="1338"/>
                                          </p:stCondLst>
                                        </p:cTn>
                                        <p:tgtEl>
                                          <p:spTgt spid="8"/>
                                        </p:tgtEl>
                                      </p:cBhvr>
                                      <p:to x="100000" y="100000"/>
                                    </p:animScale>
                                    <p:animScale>
                                      <p:cBhvr>
                                        <p:cTn id="123" dur="26">
                                          <p:stCondLst>
                                            <p:cond delay="1642"/>
                                          </p:stCondLst>
                                        </p:cTn>
                                        <p:tgtEl>
                                          <p:spTgt spid="8"/>
                                        </p:tgtEl>
                                      </p:cBhvr>
                                      <p:to x="100000" y="90000"/>
                                    </p:animScale>
                                    <p:animScale>
                                      <p:cBhvr>
                                        <p:cTn id="124" dur="166" decel="50000">
                                          <p:stCondLst>
                                            <p:cond delay="1668"/>
                                          </p:stCondLst>
                                        </p:cTn>
                                        <p:tgtEl>
                                          <p:spTgt spid="8"/>
                                        </p:tgtEl>
                                      </p:cBhvr>
                                      <p:to x="100000" y="100000"/>
                                    </p:animScale>
                                    <p:animScale>
                                      <p:cBhvr>
                                        <p:cTn id="125" dur="26">
                                          <p:stCondLst>
                                            <p:cond delay="1808"/>
                                          </p:stCondLst>
                                        </p:cTn>
                                        <p:tgtEl>
                                          <p:spTgt spid="8"/>
                                        </p:tgtEl>
                                      </p:cBhvr>
                                      <p:to x="100000" y="95000"/>
                                    </p:animScale>
                                    <p:animScale>
                                      <p:cBhvr>
                                        <p:cTn id="126" dur="166" decel="50000">
                                          <p:stCondLst>
                                            <p:cond delay="1834"/>
                                          </p:stCondLst>
                                        </p:cTn>
                                        <p:tgtEl>
                                          <p:spTgt spid="8"/>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45" presetClass="entr" presetSubtype="0" fill="hold" grpId="0" nodeType="click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2000"/>
                                        <p:tgtEl>
                                          <p:spTgt spid="18"/>
                                        </p:tgtEl>
                                      </p:cBhvr>
                                    </p:animEffect>
                                    <p:anim calcmode="lin" valueType="num">
                                      <p:cBhvr>
                                        <p:cTn id="132" dur="2000" fill="hold"/>
                                        <p:tgtEl>
                                          <p:spTgt spid="18"/>
                                        </p:tgtEl>
                                        <p:attrNameLst>
                                          <p:attrName>ppt_w</p:attrName>
                                        </p:attrNameLst>
                                      </p:cBhvr>
                                      <p:tavLst>
                                        <p:tav tm="0" fmla="#ppt_w*sin(2.5*pi*$)">
                                          <p:val>
                                            <p:fltVal val="0"/>
                                          </p:val>
                                        </p:tav>
                                        <p:tav tm="100000">
                                          <p:val>
                                            <p:fltVal val="1"/>
                                          </p:val>
                                        </p:tav>
                                      </p:tavLst>
                                    </p:anim>
                                    <p:anim calcmode="lin" valueType="num">
                                      <p:cBhvr>
                                        <p:cTn id="13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grpId="0" nodeType="click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p:cTn id="138" dur="1000" fill="hold"/>
                                        <p:tgtEl>
                                          <p:spTgt spid="23"/>
                                        </p:tgtEl>
                                        <p:attrNameLst>
                                          <p:attrName>ppt_w</p:attrName>
                                        </p:attrNameLst>
                                      </p:cBhvr>
                                      <p:tavLst>
                                        <p:tav tm="0">
                                          <p:val>
                                            <p:fltVal val="0"/>
                                          </p:val>
                                        </p:tav>
                                        <p:tav tm="100000">
                                          <p:val>
                                            <p:strVal val="#ppt_w"/>
                                          </p:val>
                                        </p:tav>
                                      </p:tavLst>
                                    </p:anim>
                                    <p:anim calcmode="lin" valueType="num">
                                      <p:cBhvr>
                                        <p:cTn id="139" dur="1000" fill="hold"/>
                                        <p:tgtEl>
                                          <p:spTgt spid="23"/>
                                        </p:tgtEl>
                                        <p:attrNameLst>
                                          <p:attrName>ppt_h</p:attrName>
                                        </p:attrNameLst>
                                      </p:cBhvr>
                                      <p:tavLst>
                                        <p:tav tm="0">
                                          <p:val>
                                            <p:fltVal val="0"/>
                                          </p:val>
                                        </p:tav>
                                        <p:tav tm="100000">
                                          <p:val>
                                            <p:strVal val="#ppt_h"/>
                                          </p:val>
                                        </p:tav>
                                      </p:tavLst>
                                    </p:anim>
                                    <p:anim calcmode="lin" valueType="num">
                                      <p:cBhvr>
                                        <p:cTn id="140" dur="1000" fill="hold"/>
                                        <p:tgtEl>
                                          <p:spTgt spid="23"/>
                                        </p:tgtEl>
                                        <p:attrNameLst>
                                          <p:attrName>style.rotation</p:attrName>
                                        </p:attrNameLst>
                                      </p:cBhvr>
                                      <p:tavLst>
                                        <p:tav tm="0">
                                          <p:val>
                                            <p:fltVal val="90"/>
                                          </p:val>
                                        </p:tav>
                                        <p:tav tm="100000">
                                          <p:val>
                                            <p:fltVal val="0"/>
                                          </p:val>
                                        </p:tav>
                                      </p:tavLst>
                                    </p:anim>
                                    <p:animEffect transition="in" filter="fade">
                                      <p:cBhvr>
                                        <p:cTn id="14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8490"/>
            <a:ext cx="8991600" cy="1015663"/>
          </a:xfrm>
          <a:prstGeom prst="rect">
            <a:avLst/>
          </a:prstGeom>
          <a:solidFill>
            <a:schemeClr val="tx2">
              <a:lumMod val="20000"/>
              <a:lumOff val="80000"/>
            </a:schemeClr>
          </a:solidFill>
          <a:ln w="12700">
            <a:solidFill>
              <a:schemeClr val="tx2">
                <a:lumMod val="50000"/>
              </a:schemeClr>
            </a:solidFill>
          </a:ln>
        </p:spPr>
        <p:txBody>
          <a:bodyPr wrap="square" rtlCol="0">
            <a:spAutoFit/>
          </a:bodyPr>
          <a:lstStyle/>
          <a:p>
            <a:pPr algn="ctr"/>
            <a:r>
              <a:rPr lang="ar-EG" sz="6000" dirty="0" smtClean="0"/>
              <a:t>القيم</a:t>
            </a:r>
            <a:r>
              <a:rPr lang="en-US" sz="6000" dirty="0" smtClean="0">
                <a:latin typeface="SutonnyOMJ" pitchFamily="2" charset="0"/>
                <a:cs typeface="SutonnyOMJ" pitchFamily="2" charset="0"/>
              </a:rPr>
              <a:t>=</a:t>
            </a:r>
            <a:r>
              <a:rPr lang="en-US" sz="6000" dirty="0" err="1" smtClean="0">
                <a:latin typeface="SutonnyOMJ" pitchFamily="2" charset="0"/>
                <a:cs typeface="SutonnyOMJ" pitchFamily="2" charset="0"/>
              </a:rPr>
              <a:t>মূল্যায়ন</a:t>
            </a:r>
            <a:r>
              <a:rPr lang="en-US" sz="6000" dirty="0" smtClean="0">
                <a:latin typeface="SutonnyOMJ" pitchFamily="2" charset="0"/>
                <a:cs typeface="SutonnyOMJ" pitchFamily="2" charset="0"/>
              </a:rPr>
              <a:t> </a:t>
            </a:r>
            <a:r>
              <a:rPr lang="ar-EG" sz="6000" dirty="0" smtClean="0">
                <a:latin typeface="SutonnyOMJ" pitchFamily="2" charset="0"/>
                <a:cs typeface="SutonnyOMJ" pitchFamily="2" charset="0"/>
              </a:rPr>
              <a:t> </a:t>
            </a:r>
            <a:endParaRPr lang="en-US" sz="6000" dirty="0"/>
          </a:p>
        </p:txBody>
      </p:sp>
      <p:sp>
        <p:nvSpPr>
          <p:cNvPr id="3" name="TextBox 2"/>
          <p:cNvSpPr txBox="1"/>
          <p:nvPr/>
        </p:nvSpPr>
        <p:spPr>
          <a:xfrm>
            <a:off x="76200" y="1108365"/>
            <a:ext cx="8991600" cy="769441"/>
          </a:xfrm>
          <a:prstGeom prst="rect">
            <a:avLst/>
          </a:prstGeom>
          <a:solidFill>
            <a:schemeClr val="bg1">
              <a:lumMod val="95000"/>
            </a:schemeClr>
          </a:solidFill>
          <a:ln w="12700">
            <a:solidFill>
              <a:schemeClr val="bg1">
                <a:lumMod val="50000"/>
              </a:schemeClr>
            </a:solidFill>
          </a:ln>
        </p:spPr>
        <p:txBody>
          <a:bodyPr wrap="square" rtlCol="0">
            <a:spAutoFit/>
          </a:bodyPr>
          <a:lstStyle/>
          <a:p>
            <a:pPr algn="ctr"/>
            <a:r>
              <a:rPr lang="ar-EG" sz="4400" dirty="0" smtClean="0"/>
              <a:t>السوال: هات مرادف الكلمات الاتية: </a:t>
            </a:r>
            <a:endParaRPr lang="en-US" sz="4400" dirty="0"/>
          </a:p>
        </p:txBody>
      </p:sp>
      <p:sp>
        <p:nvSpPr>
          <p:cNvPr id="4" name="TextBox 3"/>
          <p:cNvSpPr txBox="1"/>
          <p:nvPr/>
        </p:nvSpPr>
        <p:spPr>
          <a:xfrm>
            <a:off x="3429002" y="1918855"/>
            <a:ext cx="5638798" cy="769441"/>
          </a:xfrm>
          <a:prstGeom prst="rect">
            <a:avLst/>
          </a:prstGeom>
          <a:solidFill>
            <a:schemeClr val="tx1">
              <a:lumMod val="50000"/>
              <a:lumOff val="50000"/>
            </a:schemeClr>
          </a:solidFill>
          <a:ln w="12700">
            <a:solidFill>
              <a:schemeClr val="accent6">
                <a:lumMod val="75000"/>
              </a:schemeClr>
            </a:solidFill>
          </a:ln>
        </p:spPr>
        <p:txBody>
          <a:bodyPr wrap="square" rtlCol="0">
            <a:spAutoFit/>
          </a:bodyPr>
          <a:lstStyle/>
          <a:p>
            <a:pPr algn="ctr"/>
            <a:r>
              <a:rPr lang="ar-EG" sz="4400" dirty="0" smtClean="0"/>
              <a:t>الكلمة المذكورة </a:t>
            </a:r>
            <a:endParaRPr lang="en-US" sz="4400" dirty="0"/>
          </a:p>
        </p:txBody>
      </p:sp>
      <p:sp>
        <p:nvSpPr>
          <p:cNvPr id="5" name="TextBox 4"/>
          <p:cNvSpPr txBox="1"/>
          <p:nvPr/>
        </p:nvSpPr>
        <p:spPr>
          <a:xfrm>
            <a:off x="76200" y="1939635"/>
            <a:ext cx="3276600" cy="769441"/>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ar-EG" sz="4400" dirty="0" smtClean="0"/>
              <a:t>الكلمة المرادفة </a:t>
            </a:r>
            <a:endParaRPr lang="en-US" sz="4400" dirty="0"/>
          </a:p>
        </p:txBody>
      </p:sp>
      <p:sp>
        <p:nvSpPr>
          <p:cNvPr id="6" name="TextBox 5"/>
          <p:cNvSpPr txBox="1"/>
          <p:nvPr/>
        </p:nvSpPr>
        <p:spPr>
          <a:xfrm>
            <a:off x="3429001" y="2748824"/>
            <a:ext cx="5638799" cy="769441"/>
          </a:xfrm>
          <a:prstGeom prst="rect">
            <a:avLst/>
          </a:prstGeom>
          <a:solidFill>
            <a:schemeClr val="accent1">
              <a:lumMod val="20000"/>
              <a:lumOff val="80000"/>
            </a:schemeClr>
          </a:solidFill>
          <a:ln w="12700">
            <a:solidFill>
              <a:schemeClr val="accent6">
                <a:lumMod val="60000"/>
                <a:lumOff val="40000"/>
              </a:schemeClr>
            </a:solidFill>
          </a:ln>
        </p:spPr>
        <p:txBody>
          <a:bodyPr wrap="square" rtlCol="0">
            <a:spAutoFit/>
          </a:bodyPr>
          <a:lstStyle/>
          <a:p>
            <a:pPr algn="ctr"/>
            <a:r>
              <a:rPr lang="en-US" sz="4400" dirty="0" err="1" smtClean="0">
                <a:latin typeface="SutonnyOMJ" pitchFamily="2" charset="0"/>
                <a:cs typeface="SutonnyOMJ" pitchFamily="2" charset="0"/>
              </a:rPr>
              <a:t>ব্যবহার</a:t>
            </a:r>
            <a:r>
              <a:rPr lang="en-US" sz="4400" dirty="0" smtClean="0">
                <a:latin typeface="SutonnyOMJ" pitchFamily="2" charset="0"/>
                <a:cs typeface="SutonnyOMJ" pitchFamily="2" charset="0"/>
              </a:rPr>
              <a:t> </a:t>
            </a:r>
            <a:r>
              <a:rPr lang="en-US" sz="4400" dirty="0" err="1" smtClean="0">
                <a:latin typeface="SutonnyOMJ" pitchFamily="2" charset="0"/>
                <a:cs typeface="SutonnyOMJ" pitchFamily="2" charset="0"/>
              </a:rPr>
              <a:t>কারী</a:t>
            </a:r>
            <a:r>
              <a:rPr lang="en-US" sz="4400" dirty="0" smtClean="0">
                <a:latin typeface="SutonnyOMJ" pitchFamily="2" charset="0"/>
                <a:cs typeface="SutonnyOMJ" pitchFamily="2" charset="0"/>
              </a:rPr>
              <a:t> </a:t>
            </a:r>
            <a:r>
              <a:rPr lang="en-US" sz="4400" dirty="0" smtClean="0"/>
              <a:t>=</a:t>
            </a:r>
            <a:r>
              <a:rPr lang="ar-EG" sz="4400" dirty="0" smtClean="0"/>
              <a:t>مستخدم </a:t>
            </a:r>
            <a:endParaRPr lang="en-US" sz="4400" dirty="0"/>
          </a:p>
        </p:txBody>
      </p:sp>
      <p:sp>
        <p:nvSpPr>
          <p:cNvPr id="7" name="TextBox 6"/>
          <p:cNvSpPr txBox="1"/>
          <p:nvPr/>
        </p:nvSpPr>
        <p:spPr>
          <a:xfrm>
            <a:off x="3429001" y="3573959"/>
            <a:ext cx="5638799" cy="769441"/>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en-US" sz="4400" dirty="0" err="1" smtClean="0">
                <a:latin typeface="SutonnyOMJ" pitchFamily="2" charset="0"/>
                <a:cs typeface="SutonnyOMJ" pitchFamily="2" charset="0"/>
              </a:rPr>
              <a:t>অতিরিক্ত,বৃদ্ধি</a:t>
            </a:r>
            <a:r>
              <a:rPr lang="en-US" sz="4400" dirty="0" smtClean="0">
                <a:latin typeface="SutonnyOMJ" pitchFamily="2" charset="0"/>
                <a:cs typeface="SutonnyOMJ" pitchFamily="2" charset="0"/>
              </a:rPr>
              <a:t> =</a:t>
            </a:r>
            <a:r>
              <a:rPr lang="ar-EG" sz="4400" dirty="0" smtClean="0"/>
              <a:t>التنمية </a:t>
            </a:r>
            <a:endParaRPr lang="en-US" sz="4400" dirty="0"/>
          </a:p>
        </p:txBody>
      </p:sp>
      <p:sp>
        <p:nvSpPr>
          <p:cNvPr id="8" name="TextBox 7"/>
          <p:cNvSpPr txBox="1"/>
          <p:nvPr/>
        </p:nvSpPr>
        <p:spPr>
          <a:xfrm>
            <a:off x="3429002" y="4398304"/>
            <a:ext cx="5666508" cy="769441"/>
          </a:xfrm>
          <a:prstGeom prst="rect">
            <a:avLst/>
          </a:prstGeom>
          <a:solidFill>
            <a:schemeClr val="accent3">
              <a:lumMod val="20000"/>
              <a:lumOff val="80000"/>
            </a:schemeClr>
          </a:solidFill>
          <a:ln w="12700">
            <a:solidFill>
              <a:srgbClr val="0070C0"/>
            </a:solidFill>
          </a:ln>
        </p:spPr>
        <p:txBody>
          <a:bodyPr wrap="square" rtlCol="0">
            <a:spAutoFit/>
          </a:bodyPr>
          <a:lstStyle/>
          <a:p>
            <a:pPr algn="ctr"/>
            <a:r>
              <a:rPr lang="en-US" sz="4400" dirty="0" err="1" smtClean="0">
                <a:latin typeface="SutonnyOMJ" pitchFamily="2" charset="0"/>
                <a:cs typeface="SutonnyOMJ" pitchFamily="2" charset="0"/>
              </a:rPr>
              <a:t>পরামর্শ</a:t>
            </a:r>
            <a:r>
              <a:rPr lang="bn-IN" sz="4400" dirty="0" smtClean="0">
                <a:latin typeface="SutonnyOMJ" pitchFamily="2" charset="0"/>
                <a:cs typeface="SutonnyOMJ" pitchFamily="2" charset="0"/>
              </a:rPr>
              <a:t>,মতবিনিময় </a:t>
            </a:r>
            <a:r>
              <a:rPr lang="en-US" sz="4400" dirty="0" smtClean="0">
                <a:latin typeface="SutonnyOMJ" pitchFamily="2" charset="0"/>
                <a:cs typeface="SutonnyOMJ" pitchFamily="2" charset="0"/>
              </a:rPr>
              <a:t> =</a:t>
            </a:r>
            <a:r>
              <a:rPr lang="ar-EG" sz="4400" dirty="0" smtClean="0"/>
              <a:t>المشاورة</a:t>
            </a:r>
            <a:endParaRPr lang="en-US" sz="4400" dirty="0"/>
          </a:p>
        </p:txBody>
      </p:sp>
      <p:sp>
        <p:nvSpPr>
          <p:cNvPr id="9" name="TextBox 8"/>
          <p:cNvSpPr txBox="1"/>
          <p:nvPr/>
        </p:nvSpPr>
        <p:spPr>
          <a:xfrm>
            <a:off x="3429002" y="5215724"/>
            <a:ext cx="5652653" cy="769441"/>
          </a:xfrm>
          <a:prstGeom prst="rect">
            <a:avLst/>
          </a:prstGeom>
          <a:solidFill>
            <a:schemeClr val="accent4">
              <a:lumMod val="20000"/>
              <a:lumOff val="80000"/>
            </a:schemeClr>
          </a:solidFill>
          <a:ln w="12700">
            <a:solidFill>
              <a:srgbClr val="7030A0"/>
            </a:solidFill>
          </a:ln>
        </p:spPr>
        <p:txBody>
          <a:bodyPr wrap="square" rtlCol="0">
            <a:spAutoFit/>
          </a:bodyPr>
          <a:lstStyle/>
          <a:p>
            <a:pPr algn="ctr"/>
            <a:r>
              <a:rPr lang="en-US" sz="4400" dirty="0" err="1" smtClean="0">
                <a:latin typeface="SutonnyOMJ" pitchFamily="2" charset="0"/>
                <a:cs typeface="SutonnyOMJ" pitchFamily="2" charset="0"/>
              </a:rPr>
              <a:t>প্রাচুর্য</a:t>
            </a:r>
            <a:r>
              <a:rPr lang="en-US" sz="4400" dirty="0" smtClean="0">
                <a:latin typeface="SutonnyOMJ" pitchFamily="2" charset="0"/>
                <a:cs typeface="SutonnyOMJ" pitchFamily="2" charset="0"/>
              </a:rPr>
              <a:t> =</a:t>
            </a:r>
            <a:r>
              <a:rPr lang="ar-EG" sz="4400" dirty="0" smtClean="0"/>
              <a:t>المتوفرة</a:t>
            </a:r>
            <a:endParaRPr lang="en-US" sz="4400" dirty="0"/>
          </a:p>
        </p:txBody>
      </p:sp>
      <p:sp>
        <p:nvSpPr>
          <p:cNvPr id="10" name="TextBox 9"/>
          <p:cNvSpPr txBox="1"/>
          <p:nvPr/>
        </p:nvSpPr>
        <p:spPr>
          <a:xfrm>
            <a:off x="3429002" y="6027003"/>
            <a:ext cx="5666507" cy="769441"/>
          </a:xfrm>
          <a:prstGeom prst="rect">
            <a:avLst/>
          </a:prstGeom>
          <a:solidFill>
            <a:schemeClr val="accent5">
              <a:lumMod val="20000"/>
              <a:lumOff val="80000"/>
            </a:schemeClr>
          </a:solidFill>
          <a:ln w="12700">
            <a:solidFill>
              <a:schemeClr val="accent2">
                <a:lumMod val="60000"/>
                <a:lumOff val="40000"/>
              </a:schemeClr>
            </a:solidFill>
          </a:ln>
        </p:spPr>
        <p:txBody>
          <a:bodyPr wrap="square" rtlCol="0">
            <a:spAutoFit/>
          </a:bodyPr>
          <a:lstStyle/>
          <a:p>
            <a:pPr algn="ctr"/>
            <a:r>
              <a:rPr lang="en-US" sz="4400" dirty="0" err="1" smtClean="0">
                <a:latin typeface="SutonnyOMJ" pitchFamily="2" charset="0"/>
                <a:cs typeface="SutonnyOMJ" pitchFamily="2" charset="0"/>
              </a:rPr>
              <a:t>ক্ষেত্রসমুহ</a:t>
            </a:r>
            <a:r>
              <a:rPr lang="en-US" sz="4400" dirty="0" smtClean="0">
                <a:latin typeface="SutonnyOMJ" pitchFamily="2" charset="0"/>
                <a:cs typeface="SutonnyOMJ" pitchFamily="2" charset="0"/>
              </a:rPr>
              <a:t> =</a:t>
            </a:r>
            <a:r>
              <a:rPr lang="ar-EG" sz="4400" dirty="0" smtClean="0"/>
              <a:t>حقول </a:t>
            </a:r>
            <a:endParaRPr lang="en-US" sz="4400" dirty="0"/>
          </a:p>
        </p:txBody>
      </p:sp>
      <p:sp>
        <p:nvSpPr>
          <p:cNvPr id="11" name="TextBox 10"/>
          <p:cNvSpPr txBox="1"/>
          <p:nvPr/>
        </p:nvSpPr>
        <p:spPr>
          <a:xfrm>
            <a:off x="76201" y="2763469"/>
            <a:ext cx="3276599" cy="769441"/>
          </a:xfrm>
          <a:prstGeom prst="rect">
            <a:avLst/>
          </a:prstGeom>
          <a:solidFill>
            <a:schemeClr val="bg2">
              <a:lumMod val="90000"/>
            </a:schemeClr>
          </a:solidFill>
          <a:ln w="12700">
            <a:solidFill>
              <a:schemeClr val="bg2">
                <a:lumMod val="25000"/>
              </a:schemeClr>
            </a:solidFill>
          </a:ln>
        </p:spPr>
        <p:txBody>
          <a:bodyPr wrap="square" rtlCol="0">
            <a:spAutoFit/>
          </a:bodyPr>
          <a:lstStyle/>
          <a:p>
            <a:pPr algn="ctr"/>
            <a:r>
              <a:rPr lang="ar-EG" sz="4400" dirty="0" smtClean="0"/>
              <a:t>مستعمل</a:t>
            </a:r>
            <a:endParaRPr lang="en-US" sz="4400" dirty="0"/>
          </a:p>
        </p:txBody>
      </p:sp>
      <p:sp>
        <p:nvSpPr>
          <p:cNvPr id="12" name="TextBox 11"/>
          <p:cNvSpPr txBox="1"/>
          <p:nvPr/>
        </p:nvSpPr>
        <p:spPr>
          <a:xfrm>
            <a:off x="96984" y="3581400"/>
            <a:ext cx="3255816" cy="769441"/>
          </a:xfrm>
          <a:prstGeom prst="rect">
            <a:avLst/>
          </a:prstGeom>
          <a:solidFill>
            <a:schemeClr val="accent3">
              <a:lumMod val="20000"/>
              <a:lumOff val="80000"/>
            </a:schemeClr>
          </a:solidFill>
          <a:ln w="12700">
            <a:solidFill>
              <a:schemeClr val="accent2">
                <a:lumMod val="75000"/>
              </a:schemeClr>
            </a:solidFill>
          </a:ln>
        </p:spPr>
        <p:txBody>
          <a:bodyPr wrap="square" rtlCol="0">
            <a:spAutoFit/>
          </a:bodyPr>
          <a:lstStyle/>
          <a:p>
            <a:pPr algn="ctr"/>
            <a:r>
              <a:rPr lang="ar-EG" sz="4400" dirty="0" smtClean="0"/>
              <a:t>الزيادة</a:t>
            </a:r>
            <a:endParaRPr lang="en-US" sz="4400" dirty="0"/>
          </a:p>
        </p:txBody>
      </p:sp>
      <p:sp>
        <p:nvSpPr>
          <p:cNvPr id="13" name="TextBox 12"/>
          <p:cNvSpPr txBox="1"/>
          <p:nvPr/>
        </p:nvSpPr>
        <p:spPr>
          <a:xfrm>
            <a:off x="76201" y="4398304"/>
            <a:ext cx="3276599" cy="769441"/>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ar-EG" sz="4400" dirty="0" smtClean="0"/>
              <a:t>طلب الرأى</a:t>
            </a:r>
            <a:endParaRPr lang="en-US" sz="4400" dirty="0"/>
          </a:p>
        </p:txBody>
      </p:sp>
      <p:sp>
        <p:nvSpPr>
          <p:cNvPr id="14" name="TextBox 13"/>
          <p:cNvSpPr txBox="1"/>
          <p:nvPr/>
        </p:nvSpPr>
        <p:spPr>
          <a:xfrm>
            <a:off x="76201" y="5215997"/>
            <a:ext cx="3276599" cy="769441"/>
          </a:xfrm>
          <a:prstGeom prst="rect">
            <a:avLst/>
          </a:prstGeom>
          <a:solidFill>
            <a:schemeClr val="accent5">
              <a:lumMod val="20000"/>
              <a:lumOff val="80000"/>
            </a:schemeClr>
          </a:solidFill>
          <a:ln w="12700">
            <a:solidFill>
              <a:schemeClr val="accent5">
                <a:lumMod val="50000"/>
              </a:schemeClr>
            </a:solidFill>
          </a:ln>
        </p:spPr>
        <p:txBody>
          <a:bodyPr wrap="square" rtlCol="0">
            <a:spAutoFit/>
          </a:bodyPr>
          <a:lstStyle/>
          <a:p>
            <a:pPr algn="ctr"/>
            <a:r>
              <a:rPr lang="ar-EG" sz="4400" dirty="0" smtClean="0"/>
              <a:t>متوسعة </a:t>
            </a:r>
            <a:endParaRPr lang="en-US" sz="4400" dirty="0"/>
          </a:p>
        </p:txBody>
      </p:sp>
      <p:sp>
        <p:nvSpPr>
          <p:cNvPr id="15" name="TextBox 14"/>
          <p:cNvSpPr txBox="1"/>
          <p:nvPr/>
        </p:nvSpPr>
        <p:spPr>
          <a:xfrm>
            <a:off x="76200" y="6033139"/>
            <a:ext cx="3276600" cy="769441"/>
          </a:xfrm>
          <a:prstGeom prst="rect">
            <a:avLst/>
          </a:prstGeom>
          <a:solidFill>
            <a:schemeClr val="accent4">
              <a:lumMod val="20000"/>
              <a:lumOff val="80000"/>
            </a:schemeClr>
          </a:solidFill>
          <a:ln w="12700">
            <a:solidFill>
              <a:srgbClr val="7030A0"/>
            </a:solidFill>
          </a:ln>
        </p:spPr>
        <p:txBody>
          <a:bodyPr wrap="square" rtlCol="0">
            <a:spAutoFit/>
          </a:bodyPr>
          <a:lstStyle/>
          <a:p>
            <a:pPr algn="ctr"/>
            <a:r>
              <a:rPr lang="ar-EG" sz="4400" dirty="0" smtClean="0"/>
              <a:t>زروع  </a:t>
            </a:r>
            <a:endParaRPr lang="en-US" sz="4400" dirty="0"/>
          </a:p>
        </p:txBody>
      </p:sp>
    </p:spTree>
    <p:extLst>
      <p:ext uri="{BB962C8B-B14F-4D97-AF65-F5344CB8AC3E}">
        <p14:creationId xmlns:p14="http://schemas.microsoft.com/office/powerpoint/2010/main" val="20597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2000"/>
                                        <p:tgtEl>
                                          <p:spTgt spid="8"/>
                                        </p:tgtEl>
                                      </p:cBhvr>
                                    </p:animEffect>
                                    <p:anim calcmode="lin" valueType="num">
                                      <p:cBhvr>
                                        <p:cTn id="62" dur="2000" fill="hold"/>
                                        <p:tgtEl>
                                          <p:spTgt spid="8"/>
                                        </p:tgtEl>
                                        <p:attrNameLst>
                                          <p:attrName>ppt_w</p:attrName>
                                        </p:attrNameLst>
                                      </p:cBhvr>
                                      <p:tavLst>
                                        <p:tav tm="0" fmla="#ppt_w*sin(2.5*pi*$)">
                                          <p:val>
                                            <p:fltVal val="0"/>
                                          </p:val>
                                        </p:tav>
                                        <p:tav tm="100000">
                                          <p:val>
                                            <p:fltVal val="1"/>
                                          </p:val>
                                        </p:tav>
                                      </p:tavLst>
                                    </p:anim>
                                    <p:anim calcmode="lin" valueType="num">
                                      <p:cBhvr>
                                        <p:cTn id="6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barn(inVertical)">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2000"/>
                                        <p:tgtEl>
                                          <p:spTgt spid="10"/>
                                        </p:tgtEl>
                                      </p:cBhvr>
                                    </p:animEffect>
                                    <p:anim calcmode="lin" valueType="num">
                                      <p:cBhvr>
                                        <p:cTn id="88" dur="2000" fill="hold"/>
                                        <p:tgtEl>
                                          <p:spTgt spid="10"/>
                                        </p:tgtEl>
                                        <p:attrNameLst>
                                          <p:attrName>ppt_w</p:attrName>
                                        </p:attrNameLst>
                                      </p:cBhvr>
                                      <p:tavLst>
                                        <p:tav tm="0" fmla="#ppt_w*sin(2.5*pi*$)">
                                          <p:val>
                                            <p:fltVal val="0"/>
                                          </p:val>
                                        </p:tav>
                                        <p:tav tm="100000">
                                          <p:val>
                                            <p:fltVal val="1"/>
                                          </p:val>
                                        </p:tav>
                                      </p:tavLst>
                                    </p:anim>
                                    <p:anim calcmode="lin" valueType="num">
                                      <p:cBhvr>
                                        <p:cTn id="8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circle(in)">
                                      <p:cBhvr>
                                        <p:cTn id="9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15663"/>
          </a:xfrm>
          <a:prstGeom prst="rect">
            <a:avLst/>
          </a:prstGeom>
          <a:solidFill>
            <a:schemeClr val="tx2">
              <a:lumMod val="20000"/>
              <a:lumOff val="80000"/>
            </a:schemeClr>
          </a:solidFill>
          <a:ln w="12700">
            <a:solidFill>
              <a:schemeClr val="accent6">
                <a:lumMod val="75000"/>
              </a:schemeClr>
            </a:solidFill>
          </a:ln>
        </p:spPr>
        <p:txBody>
          <a:bodyPr wrap="square" rtlCol="0">
            <a:spAutoFit/>
          </a:bodyPr>
          <a:lstStyle/>
          <a:p>
            <a:pPr algn="ctr"/>
            <a:r>
              <a:rPr lang="ar-EG" sz="6000" dirty="0" smtClean="0">
                <a:latin typeface="SutonnyOMJ" pitchFamily="2" charset="0"/>
                <a:cs typeface="SutonnyOMJ" pitchFamily="2" charset="0"/>
              </a:rPr>
              <a:t>= الواجب المنزلى</a:t>
            </a:r>
            <a:r>
              <a:rPr lang="bn-IN" sz="6000" dirty="0" smtClean="0">
                <a:latin typeface="SutonnyOMJ" pitchFamily="2" charset="0"/>
                <a:cs typeface="SutonnyOMJ" pitchFamily="2" charset="0"/>
              </a:rPr>
              <a:t>বাড়ির কাজ </a:t>
            </a:r>
            <a:endParaRPr lang="en-US" sz="6000" dirty="0">
              <a:latin typeface="SutonnyOMJ" pitchFamily="2" charset="0"/>
              <a:cs typeface="SutonnyO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819" y="1143000"/>
            <a:ext cx="6495274" cy="4918364"/>
          </a:xfrm>
          <a:prstGeom prst="rect">
            <a:avLst/>
          </a:prstGeom>
        </p:spPr>
      </p:pic>
      <p:sp>
        <p:nvSpPr>
          <p:cNvPr id="4" name="TextBox 3"/>
          <p:cNvSpPr txBox="1"/>
          <p:nvPr/>
        </p:nvSpPr>
        <p:spPr>
          <a:xfrm>
            <a:off x="76200" y="6096000"/>
            <a:ext cx="8991600" cy="707886"/>
          </a:xfrm>
          <a:prstGeom prst="rect">
            <a:avLst/>
          </a:prstGeom>
          <a:solidFill>
            <a:schemeClr val="accent4">
              <a:lumMod val="20000"/>
              <a:lumOff val="80000"/>
            </a:schemeClr>
          </a:solidFill>
          <a:ln w="12700">
            <a:solidFill>
              <a:srgbClr val="0070C0"/>
            </a:solidFill>
          </a:ln>
        </p:spPr>
        <p:txBody>
          <a:bodyPr wrap="square" rtlCol="0">
            <a:spAutoFit/>
          </a:bodyPr>
          <a:lstStyle/>
          <a:p>
            <a:pPr algn="ctr"/>
            <a:r>
              <a:rPr lang="ar-EG" sz="4000" dirty="0" smtClean="0">
                <a:latin typeface="Arial" pitchFamily="34" charset="0"/>
                <a:cs typeface="Arial" pitchFamily="34" charset="0"/>
              </a:rPr>
              <a:t>السوال: اكتب فقرة مختصرة على «الشبكة العالمية» </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345985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62345"/>
            <a:ext cx="8991600" cy="1107996"/>
          </a:xfrm>
          <a:prstGeom prst="rect">
            <a:avLst/>
          </a:prstGeom>
          <a:solidFill>
            <a:schemeClr val="bg2">
              <a:lumMod val="9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পরিচিতি</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4" name="TextBox 3"/>
          <p:cNvSpPr txBox="1"/>
          <p:nvPr/>
        </p:nvSpPr>
        <p:spPr>
          <a:xfrm>
            <a:off x="76200" y="3276600"/>
            <a:ext cx="4419600" cy="3508653"/>
          </a:xfrm>
          <a:prstGeom prst="rect">
            <a:avLst/>
          </a:prstGeom>
          <a:solidFill>
            <a:schemeClr val="accent4">
              <a:lumMod val="20000"/>
              <a:lumOff val="80000"/>
            </a:schemeClr>
          </a:solidFill>
          <a:ln w="12700">
            <a:solidFill>
              <a:srgbClr val="002060"/>
            </a:solidFill>
          </a:ln>
        </p:spPr>
        <p:txBody>
          <a:bodyPr wrap="square" rtlCol="0">
            <a:spAutoFit/>
          </a:bodyPr>
          <a:lstStyle/>
          <a:p>
            <a:pPr algn="ctr"/>
            <a:r>
              <a:rPr lang="en-US" sz="5400" dirty="0" err="1" smtClean="0">
                <a:latin typeface="SutonnyOMJ" pitchFamily="2" charset="0"/>
                <a:cs typeface="SutonnyOMJ" pitchFamily="2" charset="0"/>
              </a:rPr>
              <a:t>শিক্ষক</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পরিচিতি</a:t>
            </a:r>
            <a:endParaRPr lang="bn-IN" sz="5400" dirty="0" smtClean="0">
              <a:latin typeface="SutonnyOMJ" pitchFamily="2" charset="0"/>
              <a:cs typeface="SutonnyOMJ" pitchFamily="2" charset="0"/>
            </a:endParaRPr>
          </a:p>
          <a:p>
            <a:pPr algn="ctr"/>
            <a:r>
              <a:rPr lang="bn-IN" sz="3600" dirty="0" smtClean="0">
                <a:latin typeface="SutonnyOMJ" pitchFamily="2" charset="0"/>
                <a:cs typeface="SutonnyOMJ" pitchFamily="2" charset="0"/>
              </a:rPr>
              <a:t>মোঃ ফজলুর রহমান </a:t>
            </a:r>
          </a:p>
          <a:p>
            <a:pPr algn="ctr"/>
            <a:r>
              <a:rPr lang="bn-IN" sz="3600" dirty="0" smtClean="0">
                <a:latin typeface="SutonnyOMJ" pitchFamily="2" charset="0"/>
                <a:cs typeface="SutonnyOMJ" pitchFamily="2" charset="0"/>
              </a:rPr>
              <a:t>সহ-সুপার </a:t>
            </a:r>
          </a:p>
          <a:p>
            <a:pPr algn="ctr"/>
            <a:r>
              <a:rPr lang="bn-IN" sz="2400" dirty="0" smtClean="0">
                <a:latin typeface="SutonnyOMJ" pitchFamily="2" charset="0"/>
                <a:cs typeface="SutonnyOMJ" pitchFamily="2" charset="0"/>
              </a:rPr>
              <a:t>মানিকদিপা দারুস সুন্নাহ্‌ দাখিল মাদ্রাসা </a:t>
            </a:r>
          </a:p>
          <a:p>
            <a:pPr algn="ctr"/>
            <a:r>
              <a:rPr lang="bn-IN" sz="2400" dirty="0" smtClean="0">
                <a:latin typeface="SutonnyOMJ" pitchFamily="2" charset="0"/>
                <a:cs typeface="SutonnyOMJ" pitchFamily="2" charset="0"/>
              </a:rPr>
              <a:t>শাজাহানপুর, বগুড়া।</a:t>
            </a:r>
          </a:p>
          <a:p>
            <a:pPr algn="ctr"/>
            <a:r>
              <a:rPr lang="bn-IN" sz="2400" dirty="0" smtClean="0">
                <a:latin typeface="SutonnyOMJ" pitchFamily="2" charset="0"/>
                <a:cs typeface="SutonnyOMJ" pitchFamily="2" charset="0"/>
              </a:rPr>
              <a:t>মোবাইল নং ০১৭১৯৭৯১০৯৯ </a:t>
            </a:r>
          </a:p>
          <a:p>
            <a:pPr algn="ctr"/>
            <a:r>
              <a:rPr lang="en-US" sz="2000" dirty="0" smtClean="0">
                <a:cs typeface="SutonnyOMJ" pitchFamily="2" charset="0"/>
                <a:hlinkClick r:id="rId2"/>
              </a:rPr>
              <a:t>Email-fazlurmonoara@gmail.com</a:t>
            </a:r>
            <a:r>
              <a:rPr lang="en-US" sz="2400" dirty="0" smtClean="0">
                <a:cs typeface="SutonnyOMJ" pitchFamily="2" charset="0"/>
              </a:rPr>
              <a:t> </a:t>
            </a:r>
            <a:r>
              <a:rPr lang="bn-IN" sz="2400" dirty="0" smtClean="0">
                <a:latin typeface="SutonnyOMJ" pitchFamily="2" charset="0"/>
                <a:cs typeface="SutonnyOMJ" pitchFamily="2" charset="0"/>
              </a:rPr>
              <a:t>  </a:t>
            </a:r>
            <a:r>
              <a:rPr lang="en-US" sz="2400" dirty="0" smtClean="0">
                <a:latin typeface="SutonnyOMJ" pitchFamily="2" charset="0"/>
                <a:cs typeface="SutonnyOMJ" pitchFamily="2" charset="0"/>
              </a:rPr>
              <a:t> </a:t>
            </a:r>
            <a:endParaRPr lang="en-US" sz="2400" dirty="0">
              <a:latin typeface="SutonnyOMJ" pitchFamily="2" charset="0"/>
              <a:cs typeface="SutonnyOMJ"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687" y="1225775"/>
            <a:ext cx="1578626" cy="20275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282" y="1225761"/>
            <a:ext cx="1469436" cy="2027593"/>
          </a:xfrm>
          <a:prstGeom prst="rect">
            <a:avLst/>
          </a:prstGeom>
        </p:spPr>
      </p:pic>
      <p:sp>
        <p:nvSpPr>
          <p:cNvPr id="7" name="TextBox 6"/>
          <p:cNvSpPr txBox="1"/>
          <p:nvPr/>
        </p:nvSpPr>
        <p:spPr>
          <a:xfrm>
            <a:off x="4648200" y="3276600"/>
            <a:ext cx="4419600" cy="3508653"/>
          </a:xfrm>
          <a:prstGeom prst="rect">
            <a:avLst/>
          </a:prstGeom>
          <a:solidFill>
            <a:schemeClr val="accent5">
              <a:lumMod val="20000"/>
              <a:lumOff val="80000"/>
            </a:schemeClr>
          </a:solidFill>
          <a:ln w="12700">
            <a:solidFill>
              <a:schemeClr val="accent6">
                <a:lumMod val="75000"/>
              </a:schemeClr>
            </a:solidFill>
          </a:ln>
        </p:spPr>
        <p:txBody>
          <a:bodyPr wrap="square" rtlCol="0">
            <a:spAutoFit/>
          </a:bodyPr>
          <a:lstStyle/>
          <a:p>
            <a:pPr algn="ctr"/>
            <a:r>
              <a:rPr lang="en-US" sz="5400" dirty="0" err="1" smtClean="0">
                <a:latin typeface="SutonnyOMJ" pitchFamily="2" charset="0"/>
                <a:cs typeface="SutonnyOMJ" pitchFamily="2" charset="0"/>
              </a:rPr>
              <a:t>পাঠ</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পরিচিতি</a:t>
            </a:r>
            <a:endParaRPr lang="bn-IN" sz="5400" dirty="0" smtClean="0">
              <a:latin typeface="SutonnyOMJ" pitchFamily="2" charset="0"/>
              <a:cs typeface="SutonnyOMJ" pitchFamily="2" charset="0"/>
            </a:endParaRPr>
          </a:p>
          <a:p>
            <a:pPr algn="ctr"/>
            <a:r>
              <a:rPr lang="en-US" sz="4000" dirty="0" err="1" smtClean="0">
                <a:latin typeface="SutonnyOMJ" pitchFamily="2" charset="0"/>
                <a:cs typeface="SutonnyOMJ" pitchFamily="2" charset="0"/>
              </a:rPr>
              <a:t>শ্রেনি</a:t>
            </a:r>
            <a:r>
              <a:rPr lang="en-US" sz="4000" dirty="0" smtClean="0">
                <a:latin typeface="SutonnyOMJ" pitchFamily="2" charset="0"/>
                <a:cs typeface="SutonnyOMJ" pitchFamily="2" charset="0"/>
              </a:rPr>
              <a:t>- ৯ম-১০ম </a:t>
            </a:r>
          </a:p>
          <a:p>
            <a:pPr algn="ctr"/>
            <a:r>
              <a:rPr lang="en-US" sz="3200" dirty="0" err="1" smtClean="0">
                <a:latin typeface="SutonnyOMJ" pitchFamily="2" charset="0"/>
                <a:cs typeface="SutonnyOMJ" pitchFamily="2" charset="0"/>
              </a:rPr>
              <a:t>বিষয়ঃ</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আরবি</a:t>
            </a:r>
            <a:r>
              <a:rPr lang="en-US" sz="3200" dirty="0" smtClean="0">
                <a:latin typeface="SutonnyOMJ" pitchFamily="2" charset="0"/>
                <a:cs typeface="SutonnyOMJ" pitchFamily="2" charset="0"/>
              </a:rPr>
              <a:t> ১ম </a:t>
            </a:r>
            <a:r>
              <a:rPr lang="en-US" sz="3200" dirty="0" err="1" smtClean="0">
                <a:latin typeface="SutonnyOMJ" pitchFamily="2" charset="0"/>
                <a:cs typeface="SutonnyOMJ" pitchFamily="2" charset="0"/>
              </a:rPr>
              <a:t>পত্র</a:t>
            </a:r>
            <a:r>
              <a:rPr lang="en-US" sz="3200" dirty="0" smtClean="0">
                <a:latin typeface="SutonnyOMJ" pitchFamily="2" charset="0"/>
                <a:cs typeface="SutonnyOMJ" pitchFamily="2" charset="0"/>
              </a:rPr>
              <a:t> </a:t>
            </a:r>
          </a:p>
          <a:p>
            <a:pPr algn="ctr"/>
            <a:r>
              <a:rPr lang="en-US" sz="3200" dirty="0" smtClean="0">
                <a:latin typeface="SutonnyOMJ" pitchFamily="2" charset="0"/>
                <a:cs typeface="SutonnyOMJ" pitchFamily="2" charset="0"/>
              </a:rPr>
              <a:t>ইউনিট-৭, পাঠ-১</a:t>
            </a:r>
          </a:p>
          <a:p>
            <a:pPr algn="ctr"/>
            <a:r>
              <a:rPr lang="en-US" sz="3200" dirty="0" err="1" smtClean="0">
                <a:latin typeface="SutonnyOMJ" pitchFamily="2" charset="0"/>
                <a:cs typeface="SutonnyOMJ" pitchFamily="2" charset="0"/>
              </a:rPr>
              <a:t>সময়ঃ</a:t>
            </a:r>
            <a:r>
              <a:rPr lang="en-US" sz="3200" dirty="0" smtClean="0">
                <a:latin typeface="SutonnyOMJ" pitchFamily="2" charset="0"/>
                <a:cs typeface="SutonnyOMJ" pitchFamily="2" charset="0"/>
              </a:rPr>
              <a:t> ৪৫ </a:t>
            </a:r>
            <a:r>
              <a:rPr lang="en-US" sz="3200" dirty="0" err="1" smtClean="0">
                <a:latin typeface="SutonnyOMJ" pitchFamily="2" charset="0"/>
                <a:cs typeface="SutonnyOMJ" pitchFamily="2" charset="0"/>
              </a:rPr>
              <a:t>মিনিট</a:t>
            </a:r>
            <a:r>
              <a:rPr lang="en-US" sz="3200" dirty="0" smtClean="0">
                <a:latin typeface="SutonnyOMJ" pitchFamily="2" charset="0"/>
                <a:cs typeface="SutonnyOMJ" pitchFamily="2" charset="0"/>
              </a:rPr>
              <a:t> </a:t>
            </a:r>
          </a:p>
          <a:p>
            <a:pPr algn="ctr"/>
            <a:r>
              <a:rPr lang="en-US" sz="3200" dirty="0" smtClean="0">
                <a:latin typeface="SutonnyOMJ" pitchFamily="2" charset="0"/>
                <a:cs typeface="SutonnyOMJ" pitchFamily="2" charset="0"/>
              </a:rPr>
              <a:t>তারিখ-৩০/১১/২০১৯খ্রিঃ </a:t>
            </a:r>
          </a:p>
        </p:txBody>
      </p:sp>
    </p:spTree>
    <p:extLst>
      <p:ext uri="{BB962C8B-B14F-4D97-AF65-F5344CB8AC3E}">
        <p14:creationId xmlns:p14="http://schemas.microsoft.com/office/powerpoint/2010/main" val="278516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6200" y="76200"/>
            <a:ext cx="8991600" cy="6705600"/>
            <a:chOff x="76200" y="76200"/>
            <a:chExt cx="8991600" cy="67056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96277"/>
              <a:ext cx="8991600" cy="5185523"/>
            </a:xfrm>
            <a:prstGeom prst="rect">
              <a:avLst/>
            </a:prstGeom>
          </p:spPr>
        </p:pic>
        <p:sp>
          <p:nvSpPr>
            <p:cNvPr id="2" name="TextBox 1"/>
            <p:cNvSpPr txBox="1"/>
            <p:nvPr/>
          </p:nvSpPr>
          <p:spPr>
            <a:xfrm>
              <a:off x="76200" y="76200"/>
              <a:ext cx="8991600" cy="3505200"/>
            </a:xfrm>
            <a:prstGeom prst="rect">
              <a:avLst/>
            </a:prstGeom>
            <a:noFill/>
          </p:spPr>
          <p:txBody>
            <a:bodyPr wrap="square" rtlCol="0">
              <a:prstTxWarp prst="textArchUpPour">
                <a:avLst/>
              </a:prstTxWarp>
              <a:spAutoFit/>
            </a:bodyPr>
            <a:lstStyle/>
            <a:p>
              <a:pPr algn="ctr"/>
              <a:r>
                <a:rPr lang="en-US" sz="6000" dirty="0" err="1" smtClean="0">
                  <a:latin typeface="SutonnyOMJ" pitchFamily="2" charset="0"/>
                  <a:cs typeface="SutonnyOMJ" pitchFamily="2" charset="0"/>
                </a:rPr>
                <a:t>ধন্যবাদ</a:t>
              </a:r>
              <a:r>
                <a:rPr lang="en-US" sz="6000" dirty="0" smtClean="0">
                  <a:latin typeface="SutonnyOMJ" pitchFamily="2" charset="0"/>
                  <a:cs typeface="SutonnyOMJ" pitchFamily="2" charset="0"/>
                </a:rPr>
                <a:t> </a:t>
              </a:r>
              <a:endParaRPr lang="en-US" sz="6000" dirty="0">
                <a:latin typeface="SutonnyOMJ" pitchFamily="2" charset="0"/>
                <a:cs typeface="SutonnyOMJ" pitchFamily="2" charset="0"/>
              </a:endParaRPr>
            </a:p>
          </p:txBody>
        </p:sp>
      </p:grpSp>
    </p:spTree>
    <p:extLst>
      <p:ext uri="{BB962C8B-B14F-4D97-AF65-F5344CB8AC3E}">
        <p14:creationId xmlns:p14="http://schemas.microsoft.com/office/powerpoint/2010/main" val="363681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015663"/>
          </a:xfrm>
          <a:prstGeom prst="rect">
            <a:avLst/>
          </a:prstGeom>
          <a:solidFill>
            <a:schemeClr val="tx2">
              <a:lumMod val="20000"/>
              <a:lumOff val="80000"/>
            </a:schemeClr>
          </a:solidFill>
          <a:ln w="12700">
            <a:solidFill>
              <a:schemeClr val="accent6">
                <a:lumMod val="75000"/>
              </a:schemeClr>
            </a:solidFill>
          </a:ln>
        </p:spPr>
        <p:txBody>
          <a:bodyPr wrap="square" rtlCol="0">
            <a:spAutoFit/>
          </a:bodyPr>
          <a:lstStyle/>
          <a:p>
            <a:pPr algn="ctr"/>
            <a:r>
              <a:rPr lang="bn-IN" sz="6000" dirty="0" smtClean="0">
                <a:latin typeface="SutonnyOMJ" pitchFamily="2" charset="0"/>
                <a:cs typeface="SutonnyOMJ" pitchFamily="2" charset="0"/>
              </a:rPr>
              <a:t>নিচের ছবিগুলো দেখ </a:t>
            </a:r>
            <a:endParaRPr lang="en-US" sz="6000" dirty="0">
              <a:latin typeface="SutonnyOMJ" pitchFamily="2" charset="0"/>
              <a:cs typeface="SutonnyO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5" y="1154210"/>
            <a:ext cx="4350327" cy="440839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54210"/>
            <a:ext cx="4495800" cy="4408390"/>
          </a:xfrm>
          <a:prstGeom prst="rect">
            <a:avLst/>
          </a:prstGeom>
        </p:spPr>
      </p:pic>
      <p:sp>
        <p:nvSpPr>
          <p:cNvPr id="9" name="TextBox 8"/>
          <p:cNvSpPr txBox="1"/>
          <p:nvPr/>
        </p:nvSpPr>
        <p:spPr>
          <a:xfrm>
            <a:off x="76200" y="5638800"/>
            <a:ext cx="8991600" cy="1107996"/>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প্রথম</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ছবিতে</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দেখা</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যাচ্ছে</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10" name="TextBox 9"/>
          <p:cNvSpPr txBox="1"/>
          <p:nvPr/>
        </p:nvSpPr>
        <p:spPr>
          <a:xfrm>
            <a:off x="62345" y="5638800"/>
            <a:ext cx="8991600" cy="1107996"/>
          </a:xfrm>
          <a:prstGeom prst="rect">
            <a:avLst/>
          </a:prstGeom>
          <a:solidFill>
            <a:schemeClr val="tx2">
              <a:lumMod val="20000"/>
              <a:lumOff val="80000"/>
            </a:schemeClr>
          </a:solidFill>
          <a:ln w="12700">
            <a:solidFill>
              <a:schemeClr val="accent6">
                <a:lumMod val="75000"/>
              </a:schemeClr>
            </a:solidFill>
          </a:ln>
        </p:spPr>
        <p:txBody>
          <a:bodyPr wrap="square" rtlCol="0">
            <a:spAutoFit/>
          </a:bodyPr>
          <a:lstStyle/>
          <a:p>
            <a:pPr algn="ctr"/>
            <a:r>
              <a:rPr lang="en-US" sz="6600" dirty="0" err="1" smtClean="0">
                <a:latin typeface="SutonnyOMJ" pitchFamily="2" charset="0"/>
                <a:cs typeface="SutonnyOMJ" pitchFamily="2" charset="0"/>
              </a:rPr>
              <a:t>ইন্টারনেটের</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মাধ্যমে</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a:t>
            </a:r>
            <a:r>
              <a:rPr lang="bn-IN" sz="6600" dirty="0">
                <a:latin typeface="SutonnyOMJ" pitchFamily="2" charset="0"/>
                <a:cs typeface="SutonnyOMJ" pitchFamily="2" charset="0"/>
              </a:rPr>
              <a:t>জ</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করছে</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11" name="TextBox 10"/>
          <p:cNvSpPr txBox="1"/>
          <p:nvPr/>
        </p:nvSpPr>
        <p:spPr>
          <a:xfrm>
            <a:off x="96982" y="5657671"/>
            <a:ext cx="8991600" cy="1107996"/>
          </a:xfrm>
          <a:prstGeom prst="rect">
            <a:avLst/>
          </a:prstGeom>
          <a:solidFill>
            <a:schemeClr val="accent4">
              <a:lumMod val="40000"/>
              <a:lumOff val="6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দ্বিতীয়</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ছবিতে</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দেখা</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যাচ্ছে</a:t>
            </a:r>
            <a:r>
              <a:rPr lang="en-US" sz="66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12" name="TextBox 11"/>
          <p:cNvSpPr txBox="1"/>
          <p:nvPr/>
        </p:nvSpPr>
        <p:spPr>
          <a:xfrm>
            <a:off x="62346" y="5750004"/>
            <a:ext cx="8991600" cy="923330"/>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en-US" sz="5400" dirty="0" err="1" smtClean="0">
                <a:latin typeface="SutonnyOMJ" pitchFamily="2" charset="0"/>
                <a:cs typeface="SutonnyOMJ" pitchFamily="2" charset="0"/>
              </a:rPr>
              <a:t>ইন্টারনেটের</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মাধ্যমে</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ধানের</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দাম</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জানছে</a:t>
            </a:r>
            <a:r>
              <a:rPr lang="en-US" sz="5400" dirty="0" smtClean="0">
                <a:latin typeface="SutonnyOMJ" pitchFamily="2" charset="0"/>
                <a:cs typeface="SutonnyOMJ" pitchFamily="2" charset="0"/>
              </a:rPr>
              <a:t> । </a:t>
            </a:r>
            <a:endParaRPr lang="en-US" sz="5400" dirty="0">
              <a:latin typeface="SutonnyOMJ" pitchFamily="2" charset="0"/>
              <a:cs typeface="SutonnyOMJ" pitchFamily="2" charset="0"/>
            </a:endParaRPr>
          </a:p>
        </p:txBody>
      </p:sp>
    </p:spTree>
    <p:extLst>
      <p:ext uri="{BB962C8B-B14F-4D97-AF65-F5344CB8AC3E}">
        <p14:creationId xmlns:p14="http://schemas.microsoft.com/office/powerpoint/2010/main" val="336295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500"/>
                                        <p:tgtEl>
                                          <p:spTgt spid="10"/>
                                        </p:tgtEl>
                                        <p:attrNameLst>
                                          <p:attrName>ppt_w</p:attrName>
                                        </p:attrNameLst>
                                      </p:cBhvr>
                                      <p:tavLst>
                                        <p:tav tm="0">
                                          <p:val>
                                            <p:strVal val="ppt_w"/>
                                          </p:val>
                                        </p:tav>
                                        <p:tav tm="100000">
                                          <p:val>
                                            <p:fltVal val="0"/>
                                          </p:val>
                                        </p:tav>
                                      </p:tavLst>
                                    </p:anim>
                                    <p:anim calcmode="lin" valueType="num">
                                      <p:cBhvr>
                                        <p:cTn id="37" dur="500"/>
                                        <p:tgtEl>
                                          <p:spTgt spid="10"/>
                                        </p:tgtEl>
                                        <p:attrNameLst>
                                          <p:attrName>ppt_h</p:attrName>
                                        </p:attrNameLst>
                                      </p:cBhvr>
                                      <p:tavLst>
                                        <p:tav tm="0">
                                          <p:val>
                                            <p:strVal val="ppt_h"/>
                                          </p:val>
                                        </p:tav>
                                        <p:tav tm="100000">
                                          <p:val>
                                            <p:fltVal val="0"/>
                                          </p:val>
                                        </p:tav>
                                      </p:tavLst>
                                    </p:anim>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childTnLst>
                                    <p:animEffect transition="out" filter="barn(inVertical)">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12"/>
                                        </p:tgtEl>
                                        <p:attrNameLst>
                                          <p:attrName>ppt_x</p:attrName>
                                        </p:attrNameLst>
                                      </p:cBhvr>
                                      <p:tavLst>
                                        <p:tav tm="0">
                                          <p:val>
                                            <p:strVal val="ppt_x"/>
                                          </p:val>
                                        </p:tav>
                                        <p:tav tm="100000">
                                          <p:val>
                                            <p:strVal val="ppt_x"/>
                                          </p:val>
                                        </p:tav>
                                      </p:tavLst>
                                    </p:anim>
                                    <p:anim calcmode="lin" valueType="num">
                                      <p:cBhvr additive="base">
                                        <p:cTn id="61" dur="500"/>
                                        <p:tgtEl>
                                          <p:spTgt spid="12"/>
                                        </p:tgtEl>
                                        <p:attrNameLst>
                                          <p:attrName>ppt_y</p:attrName>
                                        </p:attrNameLst>
                                      </p:cBhvr>
                                      <p:tavLst>
                                        <p:tav tm="0">
                                          <p:val>
                                            <p:strVal val="ppt_y"/>
                                          </p:val>
                                        </p:tav>
                                        <p:tav tm="100000">
                                          <p:val>
                                            <p:strVal val="1+ppt_h/2"/>
                                          </p:val>
                                        </p:tav>
                                      </p:tavLst>
                                    </p:anim>
                                    <p:set>
                                      <p:cBhvr>
                                        <p:cTn id="6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5" y="94833"/>
            <a:ext cx="8991600" cy="2800767"/>
          </a:xfrm>
          <a:prstGeom prst="rect">
            <a:avLst/>
          </a:prstGeom>
          <a:solidFill>
            <a:schemeClr val="accent5">
              <a:lumMod val="20000"/>
              <a:lumOff val="80000"/>
            </a:schemeClr>
          </a:solidFill>
          <a:ln w="12700">
            <a:solidFill>
              <a:schemeClr val="accent6">
                <a:lumMod val="75000"/>
              </a:schemeClr>
            </a:solidFill>
          </a:ln>
        </p:spPr>
        <p:txBody>
          <a:bodyPr wrap="square" rtlCol="0">
            <a:spAutoFit/>
          </a:bodyPr>
          <a:lstStyle/>
          <a:p>
            <a:pPr algn="ctr"/>
            <a:r>
              <a:rPr lang="en-US" sz="8800" dirty="0" smtClean="0"/>
              <a:t> </a:t>
            </a:r>
            <a:r>
              <a:rPr lang="ar-EG" sz="8800" dirty="0" smtClean="0"/>
              <a:t>اعلان الدرس </a:t>
            </a:r>
            <a:r>
              <a:rPr lang="en-US" sz="8800" dirty="0" smtClean="0"/>
              <a:t>  </a:t>
            </a:r>
            <a:endParaRPr lang="en-US" sz="8800" dirty="0">
              <a:latin typeface="SutonnyOMJ" pitchFamily="2" charset="0"/>
              <a:cs typeface="SutonnyOMJ" pitchFamily="2" charset="0"/>
            </a:endParaRPr>
          </a:p>
          <a:p>
            <a:pPr algn="ctr"/>
            <a:r>
              <a:rPr lang="en-US" sz="8800" dirty="0" smtClean="0">
                <a:latin typeface="SutonnyOMJ" pitchFamily="2" charset="0"/>
                <a:cs typeface="SutonnyOMJ" pitchFamily="2" charset="0"/>
              </a:rPr>
              <a:t> </a:t>
            </a:r>
            <a:r>
              <a:rPr lang="en-US" sz="8800" dirty="0" err="1" smtClean="0">
                <a:latin typeface="SutonnyOMJ" pitchFamily="2" charset="0"/>
                <a:cs typeface="SutonnyOMJ" pitchFamily="2" charset="0"/>
              </a:rPr>
              <a:t>পাঠ</a:t>
            </a:r>
            <a:r>
              <a:rPr lang="en-US" sz="8800" dirty="0" smtClean="0">
                <a:latin typeface="SutonnyOMJ" pitchFamily="2" charset="0"/>
                <a:cs typeface="SutonnyOMJ" pitchFamily="2" charset="0"/>
              </a:rPr>
              <a:t> </a:t>
            </a:r>
            <a:r>
              <a:rPr lang="en-US" sz="8800" dirty="0" err="1" smtClean="0">
                <a:latin typeface="SutonnyOMJ" pitchFamily="2" charset="0"/>
                <a:cs typeface="SutonnyOMJ" pitchFamily="2" charset="0"/>
              </a:rPr>
              <a:t>ঘোষণা</a:t>
            </a:r>
            <a:r>
              <a:rPr lang="en-US" sz="8800" dirty="0" smtClean="0">
                <a:latin typeface="SutonnyOMJ" pitchFamily="2" charset="0"/>
                <a:cs typeface="SutonnyOMJ" pitchFamily="2" charset="0"/>
              </a:rPr>
              <a:t> </a:t>
            </a:r>
            <a:endParaRPr lang="en-US" sz="8800" dirty="0"/>
          </a:p>
        </p:txBody>
      </p:sp>
      <p:sp>
        <p:nvSpPr>
          <p:cNvPr id="3" name="TextBox 2"/>
          <p:cNvSpPr txBox="1"/>
          <p:nvPr/>
        </p:nvSpPr>
        <p:spPr>
          <a:xfrm>
            <a:off x="69274" y="3048000"/>
            <a:ext cx="8991600" cy="3631763"/>
          </a:xfrm>
          <a:prstGeom prst="rect">
            <a:avLst/>
          </a:prstGeom>
          <a:solidFill>
            <a:schemeClr val="accent4">
              <a:lumMod val="20000"/>
              <a:lumOff val="8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11500" dirty="0" smtClean="0">
                <a:effectLst>
                  <a:glow rad="228600">
                    <a:schemeClr val="accent4">
                      <a:satMod val="175000"/>
                      <a:alpha val="40000"/>
                    </a:schemeClr>
                  </a:glow>
                </a:effectLst>
              </a:rPr>
              <a:t> </a:t>
            </a:r>
            <a:r>
              <a:rPr lang="ar-EG" sz="11500" dirty="0" smtClean="0">
                <a:effectLst>
                  <a:glow rad="228600">
                    <a:schemeClr val="accent4">
                      <a:satMod val="175000"/>
                      <a:alpha val="40000"/>
                    </a:schemeClr>
                  </a:glow>
                </a:effectLst>
              </a:rPr>
              <a:t>الشبكة العالمية </a:t>
            </a:r>
            <a:endParaRPr lang="en-US" sz="11500" dirty="0">
              <a:effectLst>
                <a:glow rad="228600">
                  <a:schemeClr val="accent4">
                    <a:satMod val="175000"/>
                    <a:alpha val="40000"/>
                  </a:schemeClr>
                </a:glow>
              </a:effectLst>
              <a:latin typeface="SutonnyOMJ" pitchFamily="2" charset="0"/>
            </a:endParaRPr>
          </a:p>
          <a:p>
            <a:pPr algn="ctr"/>
            <a:r>
              <a:rPr lang="en-US" sz="11500" dirty="0" smtClean="0">
                <a:effectLst>
                  <a:glow rad="228600">
                    <a:schemeClr val="accent4">
                      <a:satMod val="175000"/>
                      <a:alpha val="40000"/>
                    </a:schemeClr>
                  </a:glow>
                </a:effectLst>
                <a:latin typeface="SutonnyOMJ" pitchFamily="2" charset="0"/>
                <a:cs typeface="SutonnyOMJ" pitchFamily="2" charset="0"/>
              </a:rPr>
              <a:t> </a:t>
            </a:r>
            <a:r>
              <a:rPr lang="en-US" sz="11500" dirty="0" err="1" smtClean="0">
                <a:effectLst>
                  <a:glow rad="228600">
                    <a:schemeClr val="accent4">
                      <a:satMod val="175000"/>
                      <a:alpha val="40000"/>
                    </a:schemeClr>
                  </a:glow>
                </a:effectLst>
                <a:latin typeface="SutonnyOMJ" pitchFamily="2" charset="0"/>
                <a:cs typeface="SutonnyOMJ" pitchFamily="2" charset="0"/>
              </a:rPr>
              <a:t>ইন্টারনেট</a:t>
            </a:r>
            <a:r>
              <a:rPr lang="en-US" sz="11500" dirty="0" smtClean="0">
                <a:effectLst>
                  <a:glow rad="228600">
                    <a:schemeClr val="accent4">
                      <a:satMod val="175000"/>
                      <a:alpha val="40000"/>
                    </a:schemeClr>
                  </a:glow>
                </a:effectLst>
                <a:latin typeface="SutonnyOMJ" pitchFamily="2" charset="0"/>
                <a:cs typeface="SutonnyOMJ" pitchFamily="2" charset="0"/>
              </a:rPr>
              <a:t> </a:t>
            </a:r>
            <a:endParaRPr lang="en-US" sz="11500" dirty="0">
              <a:effectLst>
                <a:glow rad="228600">
                  <a:schemeClr val="accent4">
                    <a:satMod val="175000"/>
                    <a:alpha val="40000"/>
                  </a:schemeClr>
                </a:glow>
              </a:effectLst>
            </a:endParaRPr>
          </a:p>
        </p:txBody>
      </p:sp>
    </p:spTree>
    <p:extLst>
      <p:ext uri="{BB962C8B-B14F-4D97-AF65-F5344CB8AC3E}">
        <p14:creationId xmlns:p14="http://schemas.microsoft.com/office/powerpoint/2010/main" val="75750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44" y="62345"/>
            <a:ext cx="9019312" cy="1107996"/>
          </a:xfrm>
          <a:prstGeom prst="rect">
            <a:avLst/>
          </a:prstGeom>
          <a:solidFill>
            <a:schemeClr val="bg2">
              <a:lumMod val="90000"/>
            </a:schemeClr>
          </a:solidFill>
          <a:ln w="12700">
            <a:solidFill>
              <a:srgbClr val="002060"/>
            </a:solidFill>
          </a:ln>
        </p:spPr>
        <p:txBody>
          <a:bodyPr wrap="square" rtlCol="0">
            <a:spAutoFit/>
          </a:bodyPr>
          <a:lstStyle/>
          <a:p>
            <a:pPr algn="ctr"/>
            <a:r>
              <a:rPr lang="ar-EG" sz="6600" dirty="0" smtClean="0">
                <a:latin typeface="Arial" pitchFamily="34" charset="0"/>
                <a:cs typeface="Arial" pitchFamily="34" charset="0"/>
              </a:rPr>
              <a:t>ما يستفاد من الدرس </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শিখন</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ফল</a:t>
            </a:r>
            <a:endParaRPr lang="en-US" sz="6600" dirty="0">
              <a:latin typeface="Arial" pitchFamily="34" charset="0"/>
              <a:cs typeface="Arial" pitchFamily="34" charset="0"/>
            </a:endParaRPr>
          </a:p>
        </p:txBody>
      </p:sp>
      <p:sp>
        <p:nvSpPr>
          <p:cNvPr id="3" name="TextBox 2"/>
          <p:cNvSpPr txBox="1"/>
          <p:nvPr/>
        </p:nvSpPr>
        <p:spPr>
          <a:xfrm>
            <a:off x="62344" y="1210270"/>
            <a:ext cx="9026236" cy="923330"/>
          </a:xfrm>
          <a:prstGeom prst="rect">
            <a:avLst/>
          </a:prstGeom>
          <a:solidFill>
            <a:schemeClr val="accent1">
              <a:lumMod val="20000"/>
              <a:lumOff val="80000"/>
            </a:schemeClr>
          </a:solidFill>
          <a:ln w="12700">
            <a:solidFill>
              <a:schemeClr val="accent2">
                <a:lumMod val="75000"/>
              </a:schemeClr>
            </a:solidFill>
          </a:ln>
        </p:spPr>
        <p:txBody>
          <a:bodyPr wrap="square" rtlCol="0">
            <a:spAutoFit/>
          </a:bodyPr>
          <a:lstStyle/>
          <a:p>
            <a:pPr algn="ctr"/>
            <a:r>
              <a:rPr lang="ar-EG" sz="5400" dirty="0" smtClean="0">
                <a:latin typeface="Arial" pitchFamily="34" charset="0"/>
                <a:cs typeface="Arial" pitchFamily="34" charset="0"/>
              </a:rPr>
              <a:t>ما يتعلم الطالب من هذه الدرس---</a:t>
            </a:r>
            <a:endParaRPr lang="en-US" sz="5400" dirty="0">
              <a:latin typeface="Arial" pitchFamily="34" charset="0"/>
              <a:cs typeface="Arial" pitchFamily="34" charset="0"/>
            </a:endParaRPr>
          </a:p>
        </p:txBody>
      </p:sp>
      <p:sp>
        <p:nvSpPr>
          <p:cNvPr id="4" name="TextBox 3"/>
          <p:cNvSpPr txBox="1"/>
          <p:nvPr/>
        </p:nvSpPr>
        <p:spPr>
          <a:xfrm>
            <a:off x="62344" y="2195945"/>
            <a:ext cx="9019312" cy="954107"/>
          </a:xfrm>
          <a:prstGeom prst="rect">
            <a:avLst/>
          </a:prstGeom>
          <a:solidFill>
            <a:schemeClr val="accent2">
              <a:lumMod val="20000"/>
              <a:lumOff val="80000"/>
            </a:schemeClr>
          </a:solidFill>
          <a:ln w="12700">
            <a:solidFill>
              <a:srgbClr val="00B0F0"/>
            </a:solidFill>
          </a:ln>
        </p:spPr>
        <p:txBody>
          <a:bodyPr wrap="square" rtlCol="0">
            <a:spAutoFit/>
          </a:bodyPr>
          <a:lstStyle/>
          <a:p>
            <a:pPr algn="r"/>
            <a:r>
              <a:rPr lang="ar-EG" sz="2800" dirty="0" smtClean="0">
                <a:latin typeface="Arial" pitchFamily="34" charset="0"/>
                <a:cs typeface="Arial" pitchFamily="34" charset="0"/>
              </a:rPr>
              <a:t>1.يقول الشبكة العالمية تقال فى الانجليزية</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 </a:t>
            </a:r>
            <a:r>
              <a:rPr lang="en-US" sz="2800" dirty="0" err="1" smtClean="0">
                <a:latin typeface="Arial" pitchFamily="34" charset="0"/>
                <a:cs typeface="Arial" pitchFamily="34" charset="0"/>
              </a:rPr>
              <a:t>Iternational</a:t>
            </a:r>
            <a:r>
              <a:rPr lang="en-US" sz="2800" dirty="0" smtClean="0">
                <a:latin typeface="Arial" pitchFamily="34" charset="0"/>
                <a:cs typeface="Arial" pitchFamily="34" charset="0"/>
              </a:rPr>
              <a:t> Network</a:t>
            </a:r>
            <a:r>
              <a:rPr lang="ar-EG"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5" name="TextBox 4"/>
          <p:cNvSpPr txBox="1"/>
          <p:nvPr/>
        </p:nvSpPr>
        <p:spPr>
          <a:xfrm>
            <a:off x="62344" y="3200400"/>
            <a:ext cx="9026235" cy="1200329"/>
          </a:xfrm>
          <a:prstGeom prst="rect">
            <a:avLst/>
          </a:prstGeom>
          <a:solidFill>
            <a:schemeClr val="accent3">
              <a:lumMod val="20000"/>
              <a:lumOff val="80000"/>
            </a:schemeClr>
          </a:solidFill>
          <a:ln w="12700">
            <a:solidFill>
              <a:srgbClr val="0070C0"/>
            </a:solidFill>
          </a:ln>
        </p:spPr>
        <p:txBody>
          <a:bodyPr wrap="square" rtlCol="0">
            <a:spAutoFit/>
          </a:bodyPr>
          <a:lstStyle/>
          <a:p>
            <a:pPr algn="r"/>
            <a:r>
              <a:rPr lang="ar-EG" sz="3600" dirty="0" smtClean="0">
                <a:latin typeface="Arial" pitchFamily="34" charset="0"/>
              </a:rPr>
              <a:t>2</a:t>
            </a:r>
            <a:r>
              <a:rPr lang="ar-EG" sz="3600" dirty="0" smtClean="0">
                <a:latin typeface="Arial" pitchFamily="34" charset="0"/>
                <a:cs typeface="Arial" pitchFamily="34" charset="0"/>
              </a:rPr>
              <a:t>.بيان الهدف العام للشبكة العالمية تنميةالمواصلات بين دول</a:t>
            </a:r>
          </a:p>
          <a:p>
            <a:pPr algn="r"/>
            <a:r>
              <a:rPr lang="ar-EG" sz="3600" dirty="0">
                <a:latin typeface="Arial" pitchFamily="34" charset="0"/>
                <a:cs typeface="Arial" pitchFamily="34" charset="0"/>
              </a:rPr>
              <a:t> </a:t>
            </a:r>
            <a:r>
              <a:rPr lang="ar-EG" sz="3600" dirty="0" smtClean="0">
                <a:latin typeface="Arial" pitchFamily="34" charset="0"/>
                <a:cs typeface="Arial" pitchFamily="34" charset="0"/>
              </a:rPr>
              <a:t>  العالم- </a:t>
            </a:r>
            <a:endParaRPr lang="en-US" sz="3600" dirty="0" smtClean="0">
              <a:latin typeface="Arial" pitchFamily="34" charset="0"/>
              <a:cs typeface="Arial" pitchFamily="34" charset="0"/>
            </a:endParaRPr>
          </a:p>
        </p:txBody>
      </p:sp>
      <p:sp>
        <p:nvSpPr>
          <p:cNvPr id="6" name="TextBox 5"/>
          <p:cNvSpPr txBox="1"/>
          <p:nvPr/>
        </p:nvSpPr>
        <p:spPr>
          <a:xfrm>
            <a:off x="62345" y="5581471"/>
            <a:ext cx="9019312" cy="1200329"/>
          </a:xfrm>
          <a:prstGeom prst="rect">
            <a:avLst/>
          </a:prstGeom>
          <a:solidFill>
            <a:schemeClr val="accent5">
              <a:lumMod val="20000"/>
              <a:lumOff val="80000"/>
            </a:schemeClr>
          </a:solidFill>
          <a:ln w="12700">
            <a:solidFill>
              <a:schemeClr val="tx2">
                <a:lumMod val="75000"/>
              </a:schemeClr>
            </a:solidFill>
          </a:ln>
        </p:spPr>
        <p:txBody>
          <a:bodyPr wrap="square" rtlCol="0">
            <a:spAutoFit/>
          </a:bodyPr>
          <a:lstStyle/>
          <a:p>
            <a:pPr algn="r"/>
            <a:r>
              <a:rPr lang="ar-EG" sz="3600" dirty="0" smtClean="0">
                <a:latin typeface="Arial" pitchFamily="34" charset="0"/>
              </a:rPr>
              <a:t>4 </a:t>
            </a:r>
            <a:r>
              <a:rPr lang="ar-EG" sz="3600" dirty="0" smtClean="0">
                <a:latin typeface="Arial" pitchFamily="34" charset="0"/>
                <a:cs typeface="Arial" pitchFamily="34" charset="0"/>
              </a:rPr>
              <a:t>. يبين من فائدتها سرعة الوصول الى المعلومات والاحداث     فى وقت الحدث مباشرة- </a:t>
            </a:r>
            <a:endParaRPr lang="en-US" sz="3600" dirty="0" smtClean="0">
              <a:latin typeface="Arial" pitchFamily="34" charset="0"/>
              <a:cs typeface="Arial" pitchFamily="34" charset="0"/>
            </a:endParaRPr>
          </a:p>
        </p:txBody>
      </p:sp>
      <p:sp>
        <p:nvSpPr>
          <p:cNvPr id="7" name="TextBox 6"/>
          <p:cNvSpPr txBox="1"/>
          <p:nvPr/>
        </p:nvSpPr>
        <p:spPr>
          <a:xfrm>
            <a:off x="41565" y="4450747"/>
            <a:ext cx="9040091" cy="1077218"/>
          </a:xfrm>
          <a:prstGeom prst="rect">
            <a:avLst/>
          </a:prstGeom>
          <a:solidFill>
            <a:schemeClr val="accent4">
              <a:lumMod val="20000"/>
              <a:lumOff val="80000"/>
            </a:schemeClr>
          </a:solidFill>
          <a:ln w="12700">
            <a:solidFill>
              <a:schemeClr val="accent6">
                <a:lumMod val="75000"/>
              </a:schemeClr>
            </a:solidFill>
          </a:ln>
        </p:spPr>
        <p:txBody>
          <a:bodyPr wrap="square" rtlCol="0">
            <a:spAutoFit/>
          </a:bodyPr>
          <a:lstStyle/>
          <a:p>
            <a:pPr algn="r"/>
            <a:r>
              <a:rPr lang="ar-EG" sz="3200" dirty="0" smtClean="0">
                <a:latin typeface="Arial" pitchFamily="34" charset="0"/>
              </a:rPr>
              <a:t>3</a:t>
            </a:r>
            <a:r>
              <a:rPr lang="ar-EG" sz="3200" dirty="0" smtClean="0">
                <a:latin typeface="Arial" pitchFamily="34" charset="0"/>
                <a:cs typeface="Arial" pitchFamily="34" charset="0"/>
              </a:rPr>
              <a:t>. يبين بدأ انترنت اولا لمشروع اربانتالدى عام 1949لوزارة دفاع       الولايات المتحدة الامريكية-  </a:t>
            </a:r>
            <a:endParaRPr lang="en-US" sz="3200" dirty="0" smtClean="0">
              <a:latin typeface="Arial" pitchFamily="34" charset="0"/>
              <a:cs typeface="Arial" pitchFamily="34" charset="0"/>
            </a:endParaRPr>
          </a:p>
        </p:txBody>
      </p:sp>
    </p:spTree>
    <p:extLst>
      <p:ext uri="{BB962C8B-B14F-4D97-AF65-F5344CB8AC3E}">
        <p14:creationId xmlns:p14="http://schemas.microsoft.com/office/powerpoint/2010/main" val="158863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1107996"/>
          </a:xfrm>
          <a:prstGeom prst="rect">
            <a:avLst/>
          </a:prstGeom>
          <a:solidFill>
            <a:schemeClr val="accent1">
              <a:lumMod val="20000"/>
              <a:lumOff val="80000"/>
            </a:schemeClr>
          </a:solidFill>
          <a:ln w="12700">
            <a:solidFill>
              <a:schemeClr val="accent6">
                <a:lumMod val="50000"/>
              </a:schemeClr>
            </a:solidFill>
          </a:ln>
        </p:spPr>
        <p:txBody>
          <a:bodyPr wrap="square" rtlCol="0">
            <a:spAutoFit/>
          </a:bodyPr>
          <a:lstStyle/>
          <a:p>
            <a:pPr algn="ctr"/>
            <a:r>
              <a:rPr lang="ar-EG" sz="6600" dirty="0" smtClean="0">
                <a:latin typeface="Arial" pitchFamily="34" charset="0"/>
                <a:cs typeface="Arial" pitchFamily="34" charset="0"/>
              </a:rPr>
              <a:t>الدرس الاسوة</a:t>
            </a:r>
            <a:r>
              <a:rPr lang="en-US" sz="6600" dirty="0" smtClean="0">
                <a:latin typeface="Arial" pitchFamily="34" charset="0"/>
                <a:cs typeface="Arial" pitchFamily="34" charset="0"/>
              </a:rPr>
              <a:t> </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আদর্শ</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পাঠ</a:t>
            </a:r>
            <a:r>
              <a:rPr lang="en-US" sz="6600" dirty="0" smtClean="0">
                <a:latin typeface="SutonnyOMJ" pitchFamily="2" charset="0"/>
                <a:cs typeface="SutonnyOMJ" pitchFamily="2" charset="0"/>
              </a:rPr>
              <a:t> </a:t>
            </a:r>
            <a:endParaRPr lang="en-US" sz="6600" dirty="0">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239246"/>
            <a:ext cx="4648200" cy="5571545"/>
          </a:xfrm>
          <a:prstGeom prst="rect">
            <a:avLst/>
          </a:prstGeom>
        </p:spPr>
      </p:pic>
    </p:spTree>
    <p:extLst>
      <p:ext uri="{BB962C8B-B14F-4D97-AF65-F5344CB8AC3E}">
        <p14:creationId xmlns:p14="http://schemas.microsoft.com/office/powerpoint/2010/main" val="22926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30" y="69270"/>
            <a:ext cx="8991600" cy="1107996"/>
          </a:xfrm>
          <a:prstGeom prst="rect">
            <a:avLst/>
          </a:prstGeom>
          <a:solidFill>
            <a:schemeClr val="tx2">
              <a:lumMod val="20000"/>
              <a:lumOff val="80000"/>
            </a:schemeClr>
          </a:solidFill>
          <a:ln w="12700">
            <a:solidFill>
              <a:schemeClr val="accent2">
                <a:lumMod val="75000"/>
              </a:schemeClr>
            </a:solidFill>
          </a:ln>
        </p:spPr>
        <p:txBody>
          <a:bodyPr wrap="square" rtlCol="0">
            <a:spAutoFit/>
          </a:bodyPr>
          <a:lstStyle/>
          <a:p>
            <a:pPr algn="ctr"/>
            <a:r>
              <a:rPr lang="ar-EG" sz="6600" dirty="0" smtClean="0"/>
              <a:t>الدرس الانصات</a:t>
            </a:r>
            <a:r>
              <a:rPr lang="en-US" sz="6600" dirty="0" smtClean="0">
                <a:latin typeface="SutonnyOMJ" pitchFamily="2" charset="0"/>
                <a:cs typeface="SutonnyOMJ" pitchFamily="2" charset="0"/>
              </a:rPr>
              <a:t>=</a:t>
            </a:r>
            <a:r>
              <a:rPr lang="en-US" sz="6600" dirty="0" err="1" smtClean="0">
                <a:latin typeface="SutonnyOMJ" pitchFamily="2" charset="0"/>
                <a:cs typeface="SutonnyOMJ" pitchFamily="2" charset="0"/>
              </a:rPr>
              <a:t>নিরব</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পাঠ</a:t>
            </a:r>
            <a:r>
              <a:rPr lang="en-US" sz="6600" dirty="0" smtClean="0">
                <a:latin typeface="SutonnyOMJ" pitchFamily="2" charset="0"/>
                <a:cs typeface="SutonnyOMJ" pitchFamily="2" charset="0"/>
              </a:rPr>
              <a:t> </a:t>
            </a:r>
            <a:endParaRPr lang="en-US" sz="6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707" y="1225756"/>
            <a:ext cx="4670445" cy="5604534"/>
          </a:xfrm>
          <a:prstGeom prst="rect">
            <a:avLst/>
          </a:prstGeom>
        </p:spPr>
      </p:pic>
    </p:spTree>
    <p:extLst>
      <p:ext uri="{BB962C8B-B14F-4D97-AF65-F5344CB8AC3E}">
        <p14:creationId xmlns:p14="http://schemas.microsoft.com/office/powerpoint/2010/main" val="33417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 y="51137"/>
            <a:ext cx="9047020" cy="1015663"/>
          </a:xfrm>
          <a:prstGeom prst="rect">
            <a:avLst/>
          </a:prstGeom>
          <a:solidFill>
            <a:schemeClr val="tx2">
              <a:lumMod val="20000"/>
              <a:lumOff val="80000"/>
            </a:schemeClr>
          </a:solidFill>
          <a:ln w="12700">
            <a:solidFill>
              <a:schemeClr val="accent2">
                <a:lumMod val="50000"/>
              </a:schemeClr>
            </a:solidFill>
          </a:ln>
        </p:spPr>
        <p:txBody>
          <a:bodyPr wrap="square" rtlCol="0">
            <a:spAutoFit/>
          </a:bodyPr>
          <a:lstStyle/>
          <a:p>
            <a:pPr algn="ctr"/>
            <a:r>
              <a:rPr lang="ar-EG" sz="6000" dirty="0" smtClean="0">
                <a:latin typeface="SutonnyOMJ" pitchFamily="2" charset="0"/>
              </a:rPr>
              <a:t>معانى المفرادات</a:t>
            </a:r>
            <a:r>
              <a:rPr lang="en-US" sz="5400" dirty="0" smtClean="0">
                <a:latin typeface="SutonnyOMJ" pitchFamily="2" charset="0"/>
                <a:cs typeface="SutonnyOMJ" pitchFamily="2" charset="0"/>
              </a:rPr>
              <a:t>=</a:t>
            </a:r>
            <a:r>
              <a:rPr lang="en-US" sz="5400" dirty="0" err="1" smtClean="0">
                <a:latin typeface="SutonnyOMJ" pitchFamily="2" charset="0"/>
                <a:cs typeface="SutonnyOMJ" pitchFamily="2" charset="0"/>
              </a:rPr>
              <a:t>শব্দের</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অর্থ</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জেনে</a:t>
            </a:r>
            <a:r>
              <a:rPr lang="en-US" sz="5400" dirty="0" smtClean="0">
                <a:latin typeface="SutonnyOMJ" pitchFamily="2" charset="0"/>
                <a:cs typeface="SutonnyOMJ" pitchFamily="2" charset="0"/>
              </a:rPr>
              <a:t> </a:t>
            </a:r>
            <a:r>
              <a:rPr lang="en-US" sz="5400" dirty="0" err="1" smtClean="0">
                <a:latin typeface="SutonnyOMJ" pitchFamily="2" charset="0"/>
                <a:cs typeface="SutonnyOMJ" pitchFamily="2" charset="0"/>
              </a:rPr>
              <a:t>নেই</a:t>
            </a:r>
            <a:r>
              <a:rPr lang="en-US" sz="5400" dirty="0" smtClean="0">
                <a:latin typeface="SutonnyOMJ" pitchFamily="2" charset="0"/>
                <a:cs typeface="SutonnyOMJ" pitchFamily="2" charset="0"/>
              </a:rPr>
              <a:t> </a:t>
            </a:r>
            <a:endParaRPr lang="en-US" sz="6600" dirty="0">
              <a:latin typeface="SutonnyOMJ" pitchFamily="2" charset="0"/>
              <a:cs typeface="SutonnyOMJ" pitchFamily="2" charset="0"/>
            </a:endParaRPr>
          </a:p>
        </p:txBody>
      </p:sp>
      <p:sp>
        <p:nvSpPr>
          <p:cNvPr id="3" name="TextBox 2"/>
          <p:cNvSpPr txBox="1"/>
          <p:nvPr/>
        </p:nvSpPr>
        <p:spPr>
          <a:xfrm>
            <a:off x="48490" y="1108365"/>
            <a:ext cx="3532910" cy="1107996"/>
          </a:xfrm>
          <a:prstGeom prst="rect">
            <a:avLst/>
          </a:prstGeom>
          <a:solidFill>
            <a:schemeClr val="bg1">
              <a:lumMod val="95000"/>
            </a:schemeClr>
          </a:solidFill>
          <a:ln w="12700">
            <a:solidFill>
              <a:srgbClr val="0070C0"/>
            </a:solidFill>
          </a:ln>
        </p:spPr>
        <p:txBody>
          <a:bodyPr wrap="square" rtlCol="0">
            <a:spAutoFit/>
          </a:bodyPr>
          <a:lstStyle/>
          <a:p>
            <a:pPr algn="ctr"/>
            <a:r>
              <a:rPr lang="ar-EG" sz="6600" dirty="0" smtClean="0">
                <a:latin typeface="Arial" pitchFamily="34" charset="0"/>
                <a:cs typeface="Arial" pitchFamily="34" charset="0"/>
              </a:rPr>
              <a:t>تنتج</a:t>
            </a:r>
            <a:endParaRPr lang="en-US" sz="6600" dirty="0">
              <a:latin typeface="Arial" pitchFamily="34" charset="0"/>
              <a:cs typeface="Arial" pitchFamily="34" charset="0"/>
            </a:endParaRPr>
          </a:p>
        </p:txBody>
      </p:sp>
      <p:sp>
        <p:nvSpPr>
          <p:cNvPr id="4" name="TextBox 3"/>
          <p:cNvSpPr txBox="1"/>
          <p:nvPr/>
        </p:nvSpPr>
        <p:spPr>
          <a:xfrm>
            <a:off x="48490" y="2258290"/>
            <a:ext cx="3532910" cy="1107996"/>
          </a:xfrm>
          <a:prstGeom prst="rect">
            <a:avLst/>
          </a:prstGeom>
          <a:solidFill>
            <a:schemeClr val="accent5">
              <a:lumMod val="20000"/>
              <a:lumOff val="80000"/>
            </a:schemeClr>
          </a:solidFill>
          <a:ln w="12700">
            <a:solidFill>
              <a:schemeClr val="accent6">
                <a:lumMod val="75000"/>
              </a:schemeClr>
            </a:solidFill>
          </a:ln>
        </p:spPr>
        <p:txBody>
          <a:bodyPr wrap="square" rtlCol="0">
            <a:spAutoFit/>
          </a:bodyPr>
          <a:lstStyle/>
          <a:p>
            <a:pPr algn="ctr"/>
            <a:r>
              <a:rPr lang="ar-EG" sz="6600" dirty="0" smtClean="0">
                <a:latin typeface="Arial" pitchFamily="34" charset="0"/>
                <a:cs typeface="Arial" pitchFamily="34" charset="0"/>
              </a:rPr>
              <a:t>يبث</a:t>
            </a:r>
            <a:endParaRPr lang="en-US" sz="6600" dirty="0">
              <a:latin typeface="Arial" pitchFamily="34" charset="0"/>
              <a:cs typeface="Arial" pitchFamily="34" charset="0"/>
            </a:endParaRPr>
          </a:p>
        </p:txBody>
      </p:sp>
      <p:sp>
        <p:nvSpPr>
          <p:cNvPr id="5" name="TextBox 4"/>
          <p:cNvSpPr txBox="1"/>
          <p:nvPr/>
        </p:nvSpPr>
        <p:spPr>
          <a:xfrm>
            <a:off x="48490" y="3415514"/>
            <a:ext cx="3532910" cy="1107996"/>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ar-EG" sz="6600" dirty="0" smtClean="0">
                <a:latin typeface="Arial" pitchFamily="34" charset="0"/>
                <a:cs typeface="Arial" pitchFamily="34" charset="0"/>
              </a:rPr>
              <a:t>الصحف </a:t>
            </a:r>
            <a:endParaRPr lang="en-US" sz="6600" dirty="0">
              <a:latin typeface="Arial" pitchFamily="34" charset="0"/>
              <a:cs typeface="Arial" pitchFamily="34" charset="0"/>
            </a:endParaRPr>
          </a:p>
        </p:txBody>
      </p:sp>
      <p:sp>
        <p:nvSpPr>
          <p:cNvPr id="6" name="TextBox 5"/>
          <p:cNvSpPr txBox="1"/>
          <p:nvPr/>
        </p:nvSpPr>
        <p:spPr>
          <a:xfrm>
            <a:off x="48490" y="4578925"/>
            <a:ext cx="3532910" cy="1107996"/>
          </a:xfrm>
          <a:prstGeom prst="rect">
            <a:avLst/>
          </a:prstGeom>
          <a:solidFill>
            <a:schemeClr val="accent4">
              <a:lumMod val="20000"/>
              <a:lumOff val="80000"/>
            </a:schemeClr>
          </a:solidFill>
          <a:ln w="12700">
            <a:solidFill>
              <a:schemeClr val="accent2">
                <a:lumMod val="75000"/>
              </a:schemeClr>
            </a:solidFill>
          </a:ln>
        </p:spPr>
        <p:txBody>
          <a:bodyPr wrap="square" rtlCol="0">
            <a:spAutoFit/>
          </a:bodyPr>
          <a:lstStyle/>
          <a:p>
            <a:pPr algn="ctr"/>
            <a:r>
              <a:rPr lang="ar-EG" sz="6600" dirty="0" smtClean="0">
                <a:latin typeface="Arial" pitchFamily="34" charset="0"/>
                <a:cs typeface="Arial" pitchFamily="34" charset="0"/>
              </a:rPr>
              <a:t>وزارة  </a:t>
            </a:r>
            <a:endParaRPr lang="en-US" sz="6600" dirty="0">
              <a:latin typeface="Arial" pitchFamily="34" charset="0"/>
              <a:cs typeface="Arial" pitchFamily="34" charset="0"/>
            </a:endParaRPr>
          </a:p>
        </p:txBody>
      </p:sp>
      <p:sp>
        <p:nvSpPr>
          <p:cNvPr id="7" name="TextBox 6"/>
          <p:cNvSpPr txBox="1"/>
          <p:nvPr/>
        </p:nvSpPr>
        <p:spPr>
          <a:xfrm>
            <a:off x="48491" y="5715000"/>
            <a:ext cx="3532910" cy="1107996"/>
          </a:xfrm>
          <a:prstGeom prst="rect">
            <a:avLst/>
          </a:prstGeom>
          <a:solidFill>
            <a:schemeClr val="bg2">
              <a:lumMod val="90000"/>
            </a:schemeClr>
          </a:solidFill>
          <a:ln w="12700">
            <a:solidFill>
              <a:srgbClr val="00B0F0"/>
            </a:solidFill>
          </a:ln>
        </p:spPr>
        <p:txBody>
          <a:bodyPr wrap="square" rtlCol="0">
            <a:spAutoFit/>
          </a:bodyPr>
          <a:lstStyle/>
          <a:p>
            <a:pPr algn="ctr"/>
            <a:r>
              <a:rPr lang="ar-EG" sz="6600" dirty="0" smtClean="0">
                <a:latin typeface="Arial" pitchFamily="34" charset="0"/>
                <a:cs typeface="Arial" pitchFamily="34" charset="0"/>
              </a:rPr>
              <a:t>حاسوب   </a:t>
            </a:r>
            <a:endParaRPr lang="en-US" sz="6600" dirty="0">
              <a:latin typeface="Arial" pitchFamily="34" charset="0"/>
              <a:cs typeface="Arial" pitchFamily="34" charset="0"/>
            </a:endParaRPr>
          </a:p>
        </p:txBody>
      </p:sp>
      <p:sp>
        <p:nvSpPr>
          <p:cNvPr id="8" name="TextBox 7"/>
          <p:cNvSpPr txBox="1"/>
          <p:nvPr/>
        </p:nvSpPr>
        <p:spPr>
          <a:xfrm>
            <a:off x="5410200" y="5715000"/>
            <a:ext cx="3685310" cy="1107996"/>
          </a:xfrm>
          <a:prstGeom prst="rect">
            <a:avLst/>
          </a:prstGeom>
          <a:solidFill>
            <a:schemeClr val="accent6">
              <a:lumMod val="20000"/>
              <a:lumOff val="8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কম্পিউটার</a:t>
            </a:r>
            <a:r>
              <a:rPr lang="en-US" sz="6600" dirty="0" smtClean="0">
                <a:latin typeface="SutonnyOMJ" pitchFamily="2" charset="0"/>
                <a:cs typeface="Arial" pitchFamily="34" charset="0"/>
              </a:rPr>
              <a:t> </a:t>
            </a:r>
            <a:r>
              <a:rPr lang="ar-EG" sz="6600" dirty="0" smtClean="0">
                <a:latin typeface="Arial" pitchFamily="34" charset="0"/>
                <a:cs typeface="Arial" pitchFamily="34" charset="0"/>
              </a:rPr>
              <a:t>  </a:t>
            </a:r>
            <a:endParaRPr lang="en-US" sz="6600" dirty="0">
              <a:latin typeface="Arial" pitchFamily="34" charset="0"/>
              <a:cs typeface="Arial" pitchFamily="34" charset="0"/>
            </a:endParaRPr>
          </a:p>
        </p:txBody>
      </p:sp>
      <p:sp>
        <p:nvSpPr>
          <p:cNvPr id="9" name="TextBox 8"/>
          <p:cNvSpPr txBox="1"/>
          <p:nvPr/>
        </p:nvSpPr>
        <p:spPr>
          <a:xfrm>
            <a:off x="5410200" y="4565075"/>
            <a:ext cx="3685310" cy="1107996"/>
          </a:xfrm>
          <a:prstGeom prst="rect">
            <a:avLst/>
          </a:prstGeom>
          <a:solidFill>
            <a:schemeClr val="bg2">
              <a:lumMod val="90000"/>
            </a:schemeClr>
          </a:solidFill>
          <a:ln w="12700">
            <a:solidFill>
              <a:srgbClr val="00B050"/>
            </a:solidFill>
          </a:ln>
        </p:spPr>
        <p:txBody>
          <a:bodyPr wrap="square" rtlCol="0">
            <a:spAutoFit/>
          </a:bodyPr>
          <a:lstStyle/>
          <a:p>
            <a:pPr algn="ctr"/>
            <a:r>
              <a:rPr lang="en-US" sz="6600" dirty="0" err="1" smtClean="0">
                <a:latin typeface="SutonnyOMJ" pitchFamily="2" charset="0"/>
                <a:cs typeface="SutonnyOMJ" pitchFamily="2" charset="0"/>
              </a:rPr>
              <a:t>মন্ত্রণালয়</a:t>
            </a:r>
            <a:r>
              <a:rPr lang="en-US" sz="6600" dirty="0" smtClean="0">
                <a:latin typeface="SutonnyOMJ" pitchFamily="2" charset="0"/>
                <a:cs typeface="SutonnyOMJ" pitchFamily="2" charset="0"/>
              </a:rPr>
              <a:t> </a:t>
            </a:r>
            <a:r>
              <a:rPr lang="en-US" sz="6600" dirty="0" smtClean="0">
                <a:latin typeface="SutonnyOMJ" pitchFamily="2" charset="0"/>
                <a:cs typeface="Arial" pitchFamily="34" charset="0"/>
              </a:rPr>
              <a:t> </a:t>
            </a:r>
            <a:r>
              <a:rPr lang="ar-EG" sz="6600" dirty="0" smtClean="0">
                <a:latin typeface="Arial" pitchFamily="34" charset="0"/>
                <a:cs typeface="Arial" pitchFamily="34" charset="0"/>
              </a:rPr>
              <a:t>  </a:t>
            </a:r>
            <a:endParaRPr lang="en-US" sz="6600" dirty="0">
              <a:latin typeface="Arial" pitchFamily="34" charset="0"/>
              <a:cs typeface="Arial" pitchFamily="34" charset="0"/>
            </a:endParaRPr>
          </a:p>
        </p:txBody>
      </p:sp>
      <p:sp>
        <p:nvSpPr>
          <p:cNvPr id="10" name="TextBox 9"/>
          <p:cNvSpPr txBox="1"/>
          <p:nvPr/>
        </p:nvSpPr>
        <p:spPr>
          <a:xfrm>
            <a:off x="5410200" y="3401659"/>
            <a:ext cx="3685310" cy="1107996"/>
          </a:xfrm>
          <a:prstGeom prst="rect">
            <a:avLst/>
          </a:prstGeom>
          <a:solidFill>
            <a:schemeClr val="accent3">
              <a:lumMod val="20000"/>
              <a:lumOff val="80000"/>
            </a:schemeClr>
          </a:solidFill>
          <a:ln w="12700">
            <a:solidFill>
              <a:srgbClr val="0070C0"/>
            </a:solidFill>
          </a:ln>
        </p:spPr>
        <p:txBody>
          <a:bodyPr wrap="square" rtlCol="0">
            <a:spAutoFit/>
          </a:bodyPr>
          <a:lstStyle/>
          <a:p>
            <a:pPr algn="ctr"/>
            <a:r>
              <a:rPr lang="en-US" sz="6600" dirty="0" err="1" smtClean="0">
                <a:latin typeface="SutonnyOMJ" pitchFamily="2" charset="0"/>
                <a:cs typeface="SutonnyOMJ" pitchFamily="2" charset="0"/>
              </a:rPr>
              <a:t>পত্রিকা</a:t>
            </a:r>
            <a:r>
              <a:rPr lang="en-US" sz="6600" dirty="0" smtClean="0">
                <a:latin typeface="SutonnyOMJ" pitchFamily="2" charset="0"/>
                <a:cs typeface="SutonnyOMJ" pitchFamily="2" charset="0"/>
              </a:rPr>
              <a:t> </a:t>
            </a:r>
            <a:r>
              <a:rPr lang="en-US" sz="6600" dirty="0" smtClean="0">
                <a:latin typeface="SutonnyOMJ" pitchFamily="2" charset="0"/>
                <a:cs typeface="Arial" pitchFamily="34" charset="0"/>
              </a:rPr>
              <a:t> </a:t>
            </a:r>
            <a:r>
              <a:rPr lang="ar-EG" sz="6600" dirty="0" smtClean="0">
                <a:latin typeface="Arial" pitchFamily="34" charset="0"/>
                <a:cs typeface="Arial" pitchFamily="34" charset="0"/>
              </a:rPr>
              <a:t>  </a:t>
            </a:r>
            <a:endParaRPr lang="en-US" sz="6600" dirty="0">
              <a:latin typeface="Arial" pitchFamily="34" charset="0"/>
              <a:cs typeface="Arial" pitchFamily="34" charset="0"/>
            </a:endParaRPr>
          </a:p>
        </p:txBody>
      </p:sp>
      <p:sp>
        <p:nvSpPr>
          <p:cNvPr id="11" name="TextBox 10"/>
          <p:cNvSpPr txBox="1"/>
          <p:nvPr/>
        </p:nvSpPr>
        <p:spPr>
          <a:xfrm>
            <a:off x="5410200" y="2265584"/>
            <a:ext cx="3685310" cy="1107996"/>
          </a:xfrm>
          <a:prstGeom prst="rect">
            <a:avLst/>
          </a:prstGeom>
          <a:solidFill>
            <a:schemeClr val="accent2">
              <a:lumMod val="20000"/>
              <a:lumOff val="80000"/>
            </a:schemeClr>
          </a:solidFill>
          <a:ln w="12700">
            <a:solidFill>
              <a:srgbClr val="00B0F0"/>
            </a:solidFill>
          </a:ln>
        </p:spPr>
        <p:txBody>
          <a:bodyPr wrap="square" rtlCol="0">
            <a:spAutoFit/>
          </a:bodyPr>
          <a:lstStyle/>
          <a:p>
            <a:pPr algn="ctr"/>
            <a:r>
              <a:rPr lang="en-US" sz="6600" dirty="0" err="1" smtClean="0">
                <a:latin typeface="SutonnyOMJ" pitchFamily="2" charset="0"/>
                <a:cs typeface="SutonnyOMJ" pitchFamily="2" charset="0"/>
              </a:rPr>
              <a:t>ছড়িয়ে</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দেয়</a:t>
            </a:r>
            <a:r>
              <a:rPr lang="en-US" sz="6600" dirty="0" smtClean="0">
                <a:latin typeface="SutonnyOMJ" pitchFamily="2" charset="0"/>
                <a:cs typeface="SutonnyOMJ" pitchFamily="2" charset="0"/>
              </a:rPr>
              <a:t> </a:t>
            </a:r>
            <a:r>
              <a:rPr lang="en-US" sz="6600" dirty="0" smtClean="0">
                <a:latin typeface="SutonnyOMJ" pitchFamily="2" charset="0"/>
                <a:cs typeface="Arial" pitchFamily="34" charset="0"/>
              </a:rPr>
              <a:t> </a:t>
            </a:r>
            <a:endParaRPr lang="en-US" sz="6600" dirty="0">
              <a:latin typeface="Arial" pitchFamily="34" charset="0"/>
              <a:cs typeface="Arial" pitchFamily="34" charset="0"/>
            </a:endParaRPr>
          </a:p>
        </p:txBody>
      </p:sp>
      <p:sp>
        <p:nvSpPr>
          <p:cNvPr id="12" name="TextBox 11"/>
          <p:cNvSpPr txBox="1"/>
          <p:nvPr/>
        </p:nvSpPr>
        <p:spPr>
          <a:xfrm>
            <a:off x="5410200" y="1115659"/>
            <a:ext cx="3685310" cy="1107996"/>
          </a:xfrm>
          <a:prstGeom prst="rect">
            <a:avLst/>
          </a:prstGeom>
          <a:solidFill>
            <a:schemeClr val="accent1">
              <a:lumMod val="20000"/>
              <a:lumOff val="80000"/>
            </a:schemeClr>
          </a:solidFill>
          <a:ln w="12700">
            <a:solidFill>
              <a:schemeClr val="accent6">
                <a:lumMod val="75000"/>
              </a:schemeClr>
            </a:solidFill>
          </a:ln>
        </p:spPr>
        <p:txBody>
          <a:bodyPr wrap="square" rtlCol="0">
            <a:spAutoFit/>
          </a:bodyPr>
          <a:lstStyle/>
          <a:p>
            <a:pPr algn="ctr"/>
            <a:r>
              <a:rPr lang="en-US" sz="6600" dirty="0" err="1" smtClean="0">
                <a:latin typeface="SutonnyOMJ" pitchFamily="2" charset="0"/>
                <a:cs typeface="SutonnyOMJ" pitchFamily="2" charset="0"/>
              </a:rPr>
              <a:t>প্রস্তুত</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করা</a:t>
            </a:r>
            <a:r>
              <a:rPr lang="en-US" sz="6600" dirty="0" smtClean="0">
                <a:latin typeface="SutonnyOMJ" pitchFamily="2" charset="0"/>
                <a:cs typeface="SutonnyOMJ" pitchFamily="2" charset="0"/>
              </a:rPr>
              <a:t> </a:t>
            </a:r>
            <a:endParaRPr lang="en-US" sz="6600" dirty="0">
              <a:latin typeface="Arial" pitchFamily="34" charset="0"/>
              <a:cs typeface="Arial"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455" y="1108366"/>
            <a:ext cx="1676400" cy="110799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455" y="2258290"/>
            <a:ext cx="1676400" cy="110799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1455" y="4565075"/>
            <a:ext cx="1676400" cy="110799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456" y="5715000"/>
            <a:ext cx="1676400" cy="110799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1457" y="3415514"/>
            <a:ext cx="1676398" cy="1094141"/>
          </a:xfrm>
          <a:prstGeom prst="rect">
            <a:avLst/>
          </a:prstGeom>
        </p:spPr>
      </p:pic>
    </p:spTree>
    <p:extLst>
      <p:ext uri="{BB962C8B-B14F-4D97-AF65-F5344CB8AC3E}">
        <p14:creationId xmlns:p14="http://schemas.microsoft.com/office/powerpoint/2010/main" val="228408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1)">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80">
                                          <p:stCondLst>
                                            <p:cond delay="0"/>
                                          </p:stCondLst>
                                        </p:cTn>
                                        <p:tgtEl>
                                          <p:spTgt spid="17"/>
                                        </p:tgtEl>
                                      </p:cBhvr>
                                    </p:animEffect>
                                    <p:anim calcmode="lin" valueType="num">
                                      <p:cBhvr>
                                        <p:cTn id="4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4" dur="26">
                                          <p:stCondLst>
                                            <p:cond delay="650"/>
                                          </p:stCondLst>
                                        </p:cTn>
                                        <p:tgtEl>
                                          <p:spTgt spid="17"/>
                                        </p:tgtEl>
                                      </p:cBhvr>
                                      <p:to x="100000" y="60000"/>
                                    </p:animScale>
                                    <p:animScale>
                                      <p:cBhvr>
                                        <p:cTn id="55" dur="166" decel="50000">
                                          <p:stCondLst>
                                            <p:cond delay="676"/>
                                          </p:stCondLst>
                                        </p:cTn>
                                        <p:tgtEl>
                                          <p:spTgt spid="17"/>
                                        </p:tgtEl>
                                      </p:cBhvr>
                                      <p:to x="100000" y="100000"/>
                                    </p:animScale>
                                    <p:animScale>
                                      <p:cBhvr>
                                        <p:cTn id="56" dur="26">
                                          <p:stCondLst>
                                            <p:cond delay="1312"/>
                                          </p:stCondLst>
                                        </p:cTn>
                                        <p:tgtEl>
                                          <p:spTgt spid="17"/>
                                        </p:tgtEl>
                                      </p:cBhvr>
                                      <p:to x="100000" y="80000"/>
                                    </p:animScale>
                                    <p:animScale>
                                      <p:cBhvr>
                                        <p:cTn id="57" dur="166" decel="50000">
                                          <p:stCondLst>
                                            <p:cond delay="1338"/>
                                          </p:stCondLst>
                                        </p:cTn>
                                        <p:tgtEl>
                                          <p:spTgt spid="17"/>
                                        </p:tgtEl>
                                      </p:cBhvr>
                                      <p:to x="100000" y="100000"/>
                                    </p:animScale>
                                    <p:animScale>
                                      <p:cBhvr>
                                        <p:cTn id="58" dur="26">
                                          <p:stCondLst>
                                            <p:cond delay="1642"/>
                                          </p:stCondLst>
                                        </p:cTn>
                                        <p:tgtEl>
                                          <p:spTgt spid="17"/>
                                        </p:tgtEl>
                                      </p:cBhvr>
                                      <p:to x="100000" y="90000"/>
                                    </p:animScale>
                                    <p:animScale>
                                      <p:cBhvr>
                                        <p:cTn id="59" dur="166" decel="50000">
                                          <p:stCondLst>
                                            <p:cond delay="1668"/>
                                          </p:stCondLst>
                                        </p:cTn>
                                        <p:tgtEl>
                                          <p:spTgt spid="17"/>
                                        </p:tgtEl>
                                      </p:cBhvr>
                                      <p:to x="100000" y="100000"/>
                                    </p:animScale>
                                    <p:animScale>
                                      <p:cBhvr>
                                        <p:cTn id="60" dur="26">
                                          <p:stCondLst>
                                            <p:cond delay="1808"/>
                                          </p:stCondLst>
                                        </p:cTn>
                                        <p:tgtEl>
                                          <p:spTgt spid="17"/>
                                        </p:tgtEl>
                                      </p:cBhvr>
                                      <p:to x="100000" y="95000"/>
                                    </p:animScale>
                                    <p:animScale>
                                      <p:cBhvr>
                                        <p:cTn id="61" dur="166" decel="50000">
                                          <p:stCondLst>
                                            <p:cond delay="1834"/>
                                          </p:stCondLst>
                                        </p:cTn>
                                        <p:tgtEl>
                                          <p:spTgt spid="17"/>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000"/>
                                        <p:tgtEl>
                                          <p:spTgt spid="6"/>
                                        </p:tgtEl>
                                      </p:cBhvr>
                                    </p:animEffect>
                                    <p:anim calcmode="lin" valueType="num">
                                      <p:cBhvr>
                                        <p:cTn id="73" dur="2000" fill="hold"/>
                                        <p:tgtEl>
                                          <p:spTgt spid="6"/>
                                        </p:tgtEl>
                                        <p:attrNameLst>
                                          <p:attrName>ppt_w</p:attrName>
                                        </p:attrNameLst>
                                      </p:cBhvr>
                                      <p:tavLst>
                                        <p:tav tm="0" fmla="#ppt_w*sin(2.5*pi*$)">
                                          <p:val>
                                            <p:fltVal val="0"/>
                                          </p:val>
                                        </p:tav>
                                        <p:tav tm="100000">
                                          <p:val>
                                            <p:fltVal val="1"/>
                                          </p:val>
                                        </p:tav>
                                      </p:tavLst>
                                    </p:anim>
                                    <p:anim calcmode="lin" valueType="num">
                                      <p:cBhvr>
                                        <p:cTn id="7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Effect transition="in" filter="fade">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heel(1)">
                                      <p:cBhvr>
                                        <p:cTn id="94" dur="2000"/>
                                        <p:tgtEl>
                                          <p:spTgt spid="7"/>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6"/>
                                        </p:tgtEl>
                                        <p:attrNameLst>
                                          <p:attrName>style.visibility</p:attrName>
                                        </p:attrNameLst>
                                      </p:cBhvr>
                                      <p:to>
                                        <p:strVal val="visible"/>
                                      </p:to>
                                    </p:set>
                                    <p:anim calcmode="lin" valueType="num">
                                      <p:cBhvr additive="base">
                                        <p:cTn id="99" dur="500" fill="hold"/>
                                        <p:tgtEl>
                                          <p:spTgt spid="16"/>
                                        </p:tgtEl>
                                        <p:attrNameLst>
                                          <p:attrName>ppt_x</p:attrName>
                                        </p:attrNameLst>
                                      </p:cBhvr>
                                      <p:tavLst>
                                        <p:tav tm="0">
                                          <p:val>
                                            <p:strVal val="#ppt_x"/>
                                          </p:val>
                                        </p:tav>
                                        <p:tav tm="100000">
                                          <p:val>
                                            <p:strVal val="#ppt_x"/>
                                          </p:val>
                                        </p:tav>
                                      </p:tavLst>
                                    </p:anim>
                                    <p:anim calcmode="lin" valueType="num">
                                      <p:cBhvr additive="base">
                                        <p:cTn id="10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wipe(down)">
                                      <p:cBhvr>
                                        <p:cTn id="10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62345"/>
            <a:ext cx="8991600" cy="1107996"/>
          </a:xfrm>
          <a:prstGeom prst="rect">
            <a:avLst/>
          </a:prstGeom>
          <a:solidFill>
            <a:schemeClr val="accent4">
              <a:lumMod val="40000"/>
              <a:lumOff val="60000"/>
            </a:schemeClr>
          </a:solidFill>
          <a:ln w="12700">
            <a:solidFill>
              <a:schemeClr val="accent6">
                <a:lumMod val="75000"/>
              </a:schemeClr>
            </a:solidFill>
          </a:ln>
        </p:spPr>
        <p:txBody>
          <a:bodyPr wrap="square" rtlCol="0">
            <a:spAutoFit/>
          </a:bodyPr>
          <a:lstStyle/>
          <a:p>
            <a:pPr algn="ctr"/>
            <a:r>
              <a:rPr lang="ar-EG" sz="6600" dirty="0" smtClean="0">
                <a:latin typeface="Arabic Typesetting" pitchFamily="66" charset="-78"/>
              </a:rPr>
              <a:t>البحث</a:t>
            </a:r>
            <a:r>
              <a:rPr lang="en-US" sz="6600" dirty="0" smtClean="0">
                <a:latin typeface="SutonnyOMJ" pitchFamily="2" charset="0"/>
                <a:cs typeface="SutonnyOMJ" pitchFamily="2" charset="0"/>
              </a:rPr>
              <a:t>= </a:t>
            </a:r>
            <a:r>
              <a:rPr lang="en-US" sz="6600" dirty="0" err="1" smtClean="0">
                <a:latin typeface="SutonnyOMJ" pitchFamily="2" charset="0"/>
                <a:cs typeface="SutonnyOMJ" pitchFamily="2" charset="0"/>
              </a:rPr>
              <a:t>আলোচনা</a:t>
            </a:r>
            <a:r>
              <a:rPr lang="en-US" sz="6600" dirty="0" smtClean="0">
                <a:latin typeface="SutonnyOMJ" pitchFamily="2" charset="0"/>
                <a:cs typeface="SutonnyOMJ" pitchFamily="2" charset="0"/>
              </a:rPr>
              <a:t> </a:t>
            </a:r>
            <a:endParaRPr lang="en-US" sz="6600" dirty="0">
              <a:latin typeface="Arabic Typesetting" pitchFamily="66" charset="-78"/>
            </a:endParaRPr>
          </a:p>
        </p:txBody>
      </p:sp>
      <p:sp>
        <p:nvSpPr>
          <p:cNvPr id="3" name="TextBox 2"/>
          <p:cNvSpPr txBox="1"/>
          <p:nvPr/>
        </p:nvSpPr>
        <p:spPr>
          <a:xfrm>
            <a:off x="76200" y="5007114"/>
            <a:ext cx="8991600" cy="1815882"/>
          </a:xfrm>
          <a:prstGeom prst="rect">
            <a:avLst/>
          </a:prstGeom>
          <a:solidFill>
            <a:schemeClr val="accent3">
              <a:lumMod val="20000"/>
              <a:lumOff val="80000"/>
            </a:schemeClr>
          </a:solidFill>
          <a:ln w="12700">
            <a:solidFill>
              <a:schemeClr val="accent2">
                <a:lumMod val="75000"/>
              </a:schemeClr>
            </a:solidFill>
          </a:ln>
        </p:spPr>
        <p:txBody>
          <a:bodyPr wrap="square" rtlCol="0">
            <a:spAutoFit/>
          </a:bodyPr>
          <a:lstStyle/>
          <a:p>
            <a:pPr algn="ctr"/>
            <a:r>
              <a:rPr lang="ar-EG" sz="2800" dirty="0" smtClean="0">
                <a:latin typeface="Arial" pitchFamily="34" charset="0"/>
                <a:cs typeface="Arial" pitchFamily="34" charset="0"/>
              </a:rPr>
              <a:t>البحث: </a:t>
            </a:r>
            <a:r>
              <a:rPr lang="ar-EG" sz="2800" dirty="0" smtClean="0">
                <a:latin typeface="Arial" pitchFamily="34" charset="0"/>
              </a:rPr>
              <a:t>ان الهدف العام للشبكة العالمية هو التنمية المهنية المتواصلة المطورة   المناهج فى دول العالم- عن طريق تبادل المعلومات, والخبرات, والمشاورة والمشاركة فى الملتقيات العلمية والحلقات الدراسية ومشاغل العمل, وعقد الحوارات المباشرة التى تعقد عن بعد بواسطة وسائل الاتصال الالكترونية- </a:t>
            </a:r>
            <a:endParaRPr lang="en-US" sz="2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225001"/>
            <a:ext cx="5448300" cy="3740548"/>
          </a:xfrm>
          <a:prstGeom prst="rect">
            <a:avLst/>
          </a:prstGeom>
        </p:spPr>
      </p:pic>
    </p:spTree>
    <p:extLst>
      <p:ext uri="{BB962C8B-B14F-4D97-AF65-F5344CB8AC3E}">
        <p14:creationId xmlns:p14="http://schemas.microsoft.com/office/powerpoint/2010/main" val="279419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608</Words>
  <Application>Microsoft Office PowerPoint</Application>
  <PresentationFormat>On-screen Show (4:3)</PresentationFormat>
  <Paragraphs>112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83</cp:revision>
  <dcterms:created xsi:type="dcterms:W3CDTF">2006-08-16T00:00:00Z</dcterms:created>
  <dcterms:modified xsi:type="dcterms:W3CDTF">2019-12-22T14:49:59Z</dcterms:modified>
</cp:coreProperties>
</file>