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72" r:id="rId6"/>
    <p:sldId id="260" r:id="rId7"/>
    <p:sldId id="261" r:id="rId8"/>
    <p:sldId id="262" r:id="rId9"/>
    <p:sldId id="263" r:id="rId10"/>
    <p:sldId id="265" r:id="rId11"/>
    <p:sldId id="274" r:id="rId12"/>
    <p:sldId id="273" r:id="rId13"/>
    <p:sldId id="276" r:id="rId14"/>
    <p:sldId id="277" r:id="rId15"/>
    <p:sldId id="278" r:id="rId16"/>
    <p:sldId id="280" r:id="rId17"/>
    <p:sldId id="267" r:id="rId18"/>
    <p:sldId id="279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0610E1-8273-456D-9CA8-F44FA03331E3}">
          <p14:sldIdLst>
            <p14:sldId id="256"/>
            <p14:sldId id="257"/>
            <p14:sldId id="258"/>
            <p14:sldId id="275"/>
            <p14:sldId id="272"/>
            <p14:sldId id="260"/>
            <p14:sldId id="261"/>
          </p14:sldIdLst>
        </p14:section>
        <p14:section name="Untitled Section" id="{DA204897-F79A-422E-A563-ADAD2B9C3F09}">
          <p14:sldIdLst>
            <p14:sldId id="262"/>
            <p14:sldId id="263"/>
            <p14:sldId id="265"/>
            <p14:sldId id="274"/>
            <p14:sldId id="273"/>
            <p14:sldId id="276"/>
            <p14:sldId id="277"/>
            <p14:sldId id="278"/>
            <p14:sldId id="280"/>
            <p14:sldId id="267"/>
            <p14:sldId id="279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640" autoAdjust="0"/>
  </p:normalViewPr>
  <p:slideViewPr>
    <p:cSldViewPr>
      <p:cViewPr varScale="1">
        <p:scale>
          <a:sx n="71" d="100"/>
          <a:sy n="71" d="100"/>
        </p:scale>
        <p:origin x="8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79DA9F-B6CC-42F5-AA60-B0225B04C6F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1AF660A-00B6-4223-B961-1A967ADCCEEA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dirty="0"/>
        </a:p>
      </dgm:t>
    </dgm:pt>
    <dgm:pt modelId="{58CAD0AD-8EA7-40C7-81A8-C58210D7C713}" type="par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D85B66D-453C-44D1-B229-DE4BD43FDECB}" type="sibTrans" cxnId="{ADC7E12E-A11D-4F5C-9BA9-B82AE4966786}">
      <dgm:prSet/>
      <dgm:spPr/>
      <dgm:t>
        <a:bodyPr/>
        <a:lstStyle/>
        <a:p>
          <a:pPr algn="l"/>
          <a:endParaRPr lang="en-US" sz="3200"/>
        </a:p>
      </dgm:t>
    </dgm:pt>
    <dgm:pt modelId="{467B2EC5-CBB6-4543-B4D9-1D6BB54E219C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58B223D4-E441-4A9D-959E-760893F09AFA}" type="par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1C2A63EA-CE49-4442-AD10-A257C4AB2841}" type="sibTrans" cxnId="{8358B365-2808-409D-B103-B56244A957FD}">
      <dgm:prSet/>
      <dgm:spPr/>
      <dgm:t>
        <a:bodyPr/>
        <a:lstStyle/>
        <a:p>
          <a:pPr algn="l"/>
          <a:endParaRPr lang="en-US" sz="3200"/>
        </a:p>
      </dgm:t>
    </dgm:pt>
    <dgm:pt modelId="{D39FD0A6-5401-4EE5-A169-9BC5FE941125}">
      <dgm:prSet phldrT="[Text]"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latin typeface="NikoshBAN" pitchFamily="2" charset="0"/>
              <a:cs typeface="NikoshBAN" pitchFamily="2" charset="0"/>
            </a:rPr>
            <a:t>বিদ্যালয়</a:t>
          </a:r>
          <a:endParaRPr lang="en-US" sz="3200" dirty="0"/>
        </a:p>
      </dgm:t>
    </dgm:pt>
    <dgm:pt modelId="{D5345BC2-F23D-4170-B7A2-074300E991F3}" type="par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C0DEF4DF-7A61-4F0F-B715-A137153D7CEB}" type="sibTrans" cxnId="{B23853E0-FCDE-4C81-AA41-7BA42906E5A3}">
      <dgm:prSet/>
      <dgm:spPr/>
      <dgm:t>
        <a:bodyPr/>
        <a:lstStyle/>
        <a:p>
          <a:pPr algn="l"/>
          <a:endParaRPr lang="en-US" sz="3200"/>
        </a:p>
      </dgm:t>
    </dgm:pt>
    <dgm:pt modelId="{48EC19E5-D100-4440-9184-A0A0C66D6D94}">
      <dgm:prSet custT="1"/>
      <dgm:spPr/>
      <dgm:t>
        <a:bodyPr/>
        <a:lstStyle/>
        <a:p>
          <a:pPr algn="l"/>
          <a:r>
            <a:rPr lang="en-US" sz="3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endParaRPr lang="en-US" sz="3200" dirty="0"/>
        </a:p>
      </dgm:t>
    </dgm:pt>
    <dgm:pt modelId="{03DA1AFE-ADAA-4F8F-8E61-9CD5E6F3B078}" type="par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DF6EE899-E838-4FFB-87F1-95CBDAC2B8CA}" type="sibTrans" cxnId="{81CF7472-B5E6-463D-B233-34902CA726D0}">
      <dgm:prSet/>
      <dgm:spPr/>
      <dgm:t>
        <a:bodyPr/>
        <a:lstStyle/>
        <a:p>
          <a:pPr algn="l"/>
          <a:endParaRPr lang="en-US" sz="3200"/>
        </a:p>
      </dgm:t>
    </dgm:pt>
    <dgm:pt modelId="{50253646-B6B1-40AB-A34C-2A250D7C7AAF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3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gm:t>
    </dgm:pt>
    <dgm:pt modelId="{647BABD8-2D3E-4115-90FE-1E6D1F015810}" type="par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F0EB4734-E5F4-42B2-85C9-14B15EB67C6D}" type="sibTrans" cxnId="{B2D9A3CA-F774-43C3-A0A7-2F0A8CA8B938}">
      <dgm:prSet/>
      <dgm:spPr/>
      <dgm:t>
        <a:bodyPr/>
        <a:lstStyle/>
        <a:p>
          <a:pPr algn="l"/>
          <a:endParaRPr lang="en-US" sz="3200"/>
        </a:p>
      </dgm:t>
    </dgm:pt>
    <dgm:pt modelId="{DEDACBF5-F9D8-480F-BC52-58C27B735CF9}">
      <dgm:prSet custT="1"/>
      <dgm:spPr/>
      <dgm:t>
        <a:bodyPr/>
        <a:lstStyle/>
        <a:p>
          <a:pPr algn="l">
            <a:buFont typeface="Courier New" pitchFamily="49" charset="0"/>
            <a:buChar char="o"/>
          </a:pPr>
          <a:r>
            <a:rPr lang="en-US" sz="24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6065@gmail.com</a:t>
          </a:r>
          <a:endParaRPr lang="en-US" sz="2400" dirty="0"/>
        </a:p>
      </dgm:t>
    </dgm:pt>
    <dgm:pt modelId="{AC5840C6-B340-4AE0-A94F-E7D959752B26}" type="par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2DBE2713-5DD0-40B9-970A-6E233577DD00}" type="sibTrans" cxnId="{E4C66E9A-52A2-4800-9DC0-35DC66540A73}">
      <dgm:prSet/>
      <dgm:spPr/>
      <dgm:t>
        <a:bodyPr/>
        <a:lstStyle/>
        <a:p>
          <a:pPr algn="l"/>
          <a:endParaRPr lang="en-US" sz="3200"/>
        </a:p>
      </dgm:t>
    </dgm:pt>
    <dgm:pt modelId="{E6048107-A0DC-4EED-8067-6EDE4F529083}" type="pres">
      <dgm:prSet presAssocID="{7579DA9F-B6CC-42F5-AA60-B0225B04C6FB}" presName="linearFlow" presStyleCnt="0">
        <dgm:presLayoutVars>
          <dgm:dir/>
          <dgm:resizeHandles val="exact"/>
        </dgm:presLayoutVars>
      </dgm:prSet>
      <dgm:spPr/>
    </dgm:pt>
    <dgm:pt modelId="{987C6EF9-09FB-4F1B-9B0F-1AEB8ABA423A}" type="pres">
      <dgm:prSet presAssocID="{F1AF660A-00B6-4223-B961-1A967ADCCEEA}" presName="composite" presStyleCnt="0"/>
      <dgm:spPr/>
    </dgm:pt>
    <dgm:pt modelId="{AFA2512A-50E3-4E1B-AAFB-CE969F3A4357}" type="pres">
      <dgm:prSet presAssocID="{F1AF660A-00B6-4223-B961-1A967ADCCEEA}" presName="imgShp" presStyleLbl="fgImgPlace1" presStyleIdx="0" presStyleCnt="6"/>
      <dgm:spPr>
        <a:solidFill>
          <a:schemeClr val="accent6">
            <a:lumMod val="60000"/>
            <a:lumOff val="40000"/>
          </a:schemeClr>
        </a:solidFill>
      </dgm:spPr>
    </dgm:pt>
    <dgm:pt modelId="{E5CFBF4A-9CD9-4A07-A3B2-0B5E77FFEFAB}" type="pres">
      <dgm:prSet presAssocID="{F1AF660A-00B6-4223-B961-1A967ADCCEEA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25E12-A74A-47E6-8BF7-00E8EBED0261}" type="pres">
      <dgm:prSet presAssocID="{4D85B66D-453C-44D1-B229-DE4BD43FDECB}" presName="spacing" presStyleCnt="0"/>
      <dgm:spPr/>
    </dgm:pt>
    <dgm:pt modelId="{39D21145-C961-44FB-81D5-FBEA3BF9F1FB}" type="pres">
      <dgm:prSet presAssocID="{467B2EC5-CBB6-4543-B4D9-1D6BB54E219C}" presName="composite" presStyleCnt="0"/>
      <dgm:spPr/>
    </dgm:pt>
    <dgm:pt modelId="{C2705B6B-5AE5-48DA-93F7-6F4ED8D1194A}" type="pres">
      <dgm:prSet presAssocID="{467B2EC5-CBB6-4543-B4D9-1D6BB54E219C}" presName="imgShp" presStyleLbl="fgImgPlace1" presStyleIdx="1" presStyleCnt="6"/>
      <dgm:spPr>
        <a:solidFill>
          <a:schemeClr val="accent6">
            <a:lumMod val="60000"/>
            <a:lumOff val="40000"/>
          </a:schemeClr>
        </a:solidFill>
      </dgm:spPr>
    </dgm:pt>
    <dgm:pt modelId="{677888EF-5554-4B38-8883-A6BFE291E655}" type="pres">
      <dgm:prSet presAssocID="{467B2EC5-CBB6-4543-B4D9-1D6BB54E219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3F55C-F263-4BB4-BD06-B8BF0B7E8AC8}" type="pres">
      <dgm:prSet presAssocID="{1C2A63EA-CE49-4442-AD10-A257C4AB2841}" presName="spacing" presStyleCnt="0"/>
      <dgm:spPr/>
    </dgm:pt>
    <dgm:pt modelId="{6B152103-BBE4-496E-B173-01ECB9863200}" type="pres">
      <dgm:prSet presAssocID="{D39FD0A6-5401-4EE5-A169-9BC5FE941125}" presName="composite" presStyleCnt="0"/>
      <dgm:spPr/>
    </dgm:pt>
    <dgm:pt modelId="{7A5CA4B1-25B7-4CC0-8C8C-8BC63C5AAA44}" type="pres">
      <dgm:prSet presAssocID="{D39FD0A6-5401-4EE5-A169-9BC5FE941125}" presName="imgShp" presStyleLbl="fgImgPlace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025D473B-472D-4833-8D6A-F93B35FA3258}" type="pres">
      <dgm:prSet presAssocID="{D39FD0A6-5401-4EE5-A169-9BC5FE94112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0FE6D-D71F-4988-B0C4-25E3300047A9}" type="pres">
      <dgm:prSet presAssocID="{C0DEF4DF-7A61-4F0F-B715-A137153D7CEB}" presName="spacing" presStyleCnt="0"/>
      <dgm:spPr/>
    </dgm:pt>
    <dgm:pt modelId="{B686A6B6-EBB4-4246-A47E-023EF37C91C4}" type="pres">
      <dgm:prSet presAssocID="{48EC19E5-D100-4440-9184-A0A0C66D6D94}" presName="composite" presStyleCnt="0"/>
      <dgm:spPr/>
    </dgm:pt>
    <dgm:pt modelId="{061F2964-19DF-4894-B2F2-5137FC83DE6C}" type="pres">
      <dgm:prSet presAssocID="{48EC19E5-D100-4440-9184-A0A0C66D6D94}" presName="imgShp" presStyleLbl="fgImgPlace1" presStyleIdx="3" presStyleCnt="6"/>
      <dgm:spPr>
        <a:solidFill>
          <a:schemeClr val="accent6">
            <a:lumMod val="60000"/>
            <a:lumOff val="40000"/>
          </a:schemeClr>
        </a:solidFill>
      </dgm:spPr>
    </dgm:pt>
    <dgm:pt modelId="{A6365D49-1DE4-4DCF-93E4-8506C008D701}" type="pres">
      <dgm:prSet presAssocID="{48EC19E5-D100-4440-9184-A0A0C66D6D94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6691-2205-4B3F-B6B2-76C646EE426E}" type="pres">
      <dgm:prSet presAssocID="{DF6EE899-E838-4FFB-87F1-95CBDAC2B8CA}" presName="spacing" presStyleCnt="0"/>
      <dgm:spPr/>
    </dgm:pt>
    <dgm:pt modelId="{5FD263EF-6D5E-4908-99BC-73D289DD4D16}" type="pres">
      <dgm:prSet presAssocID="{50253646-B6B1-40AB-A34C-2A250D7C7AAF}" presName="composite" presStyleCnt="0"/>
      <dgm:spPr/>
    </dgm:pt>
    <dgm:pt modelId="{3D25E298-D123-4B8C-9617-A5E417055979}" type="pres">
      <dgm:prSet presAssocID="{50253646-B6B1-40AB-A34C-2A250D7C7AAF}" presName="imgShp" presStyleLbl="fgImgPlace1" presStyleIdx="4" presStyleCnt="6"/>
      <dgm:spPr>
        <a:solidFill>
          <a:schemeClr val="accent6">
            <a:lumMod val="60000"/>
            <a:lumOff val="40000"/>
          </a:schemeClr>
        </a:solidFill>
      </dgm:spPr>
    </dgm:pt>
    <dgm:pt modelId="{4C031D03-F03B-48EF-A20F-6CB3EB5D9526}" type="pres">
      <dgm:prSet presAssocID="{50253646-B6B1-40AB-A34C-2A250D7C7AAF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E4A49-E5A1-4C06-B7AE-CF3FC21F9707}" type="pres">
      <dgm:prSet presAssocID="{F0EB4734-E5F4-42B2-85C9-14B15EB67C6D}" presName="spacing" presStyleCnt="0"/>
      <dgm:spPr/>
    </dgm:pt>
    <dgm:pt modelId="{68BC0DFE-5979-4FFF-84A8-4845756FF892}" type="pres">
      <dgm:prSet presAssocID="{DEDACBF5-F9D8-480F-BC52-58C27B735CF9}" presName="composite" presStyleCnt="0"/>
      <dgm:spPr/>
    </dgm:pt>
    <dgm:pt modelId="{2385EDA2-040D-4954-B8E5-3C7A17720963}" type="pres">
      <dgm:prSet presAssocID="{DEDACBF5-F9D8-480F-BC52-58C27B735CF9}" presName="imgShp" presStyleLbl="fgImgPlace1" presStyleIdx="5" presStyleCnt="6"/>
      <dgm:spPr>
        <a:solidFill>
          <a:schemeClr val="accent6">
            <a:lumMod val="60000"/>
            <a:lumOff val="40000"/>
          </a:schemeClr>
        </a:solidFill>
      </dgm:spPr>
    </dgm:pt>
    <dgm:pt modelId="{7364E806-DCCE-48E6-98A5-D71B4986A0B7}" type="pres">
      <dgm:prSet presAssocID="{DEDACBF5-F9D8-480F-BC52-58C27B735CF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B129E9-4211-4071-8FED-E9882FEA689E}" type="presOf" srcId="{50253646-B6B1-40AB-A34C-2A250D7C7AAF}" destId="{4C031D03-F03B-48EF-A20F-6CB3EB5D9526}" srcOrd="0" destOrd="0" presId="urn:microsoft.com/office/officeart/2005/8/layout/vList3"/>
    <dgm:cxn modelId="{76D66B5A-CCC2-42DC-A7A8-AD79596492E4}" type="presOf" srcId="{467B2EC5-CBB6-4543-B4D9-1D6BB54E219C}" destId="{677888EF-5554-4B38-8883-A6BFE291E655}" srcOrd="0" destOrd="0" presId="urn:microsoft.com/office/officeart/2005/8/layout/vList3"/>
    <dgm:cxn modelId="{50EE2417-E026-4501-9A4A-721D2257AAC8}" type="presOf" srcId="{F1AF660A-00B6-4223-B961-1A967ADCCEEA}" destId="{E5CFBF4A-9CD9-4A07-A3B2-0B5E77FFEFAB}" srcOrd="0" destOrd="0" presId="urn:microsoft.com/office/officeart/2005/8/layout/vList3"/>
    <dgm:cxn modelId="{B2D9A3CA-F774-43C3-A0A7-2F0A8CA8B938}" srcId="{7579DA9F-B6CC-42F5-AA60-B0225B04C6FB}" destId="{50253646-B6B1-40AB-A34C-2A250D7C7AAF}" srcOrd="4" destOrd="0" parTransId="{647BABD8-2D3E-4115-90FE-1E6D1F015810}" sibTransId="{F0EB4734-E5F4-42B2-85C9-14B15EB67C6D}"/>
    <dgm:cxn modelId="{5C2F7B79-C555-4BE8-8F88-B012F295B988}" type="presOf" srcId="{7579DA9F-B6CC-42F5-AA60-B0225B04C6FB}" destId="{E6048107-A0DC-4EED-8067-6EDE4F529083}" srcOrd="0" destOrd="0" presId="urn:microsoft.com/office/officeart/2005/8/layout/vList3"/>
    <dgm:cxn modelId="{B23853E0-FCDE-4C81-AA41-7BA42906E5A3}" srcId="{7579DA9F-B6CC-42F5-AA60-B0225B04C6FB}" destId="{D39FD0A6-5401-4EE5-A169-9BC5FE941125}" srcOrd="2" destOrd="0" parTransId="{D5345BC2-F23D-4170-B7A2-074300E991F3}" sibTransId="{C0DEF4DF-7A61-4F0F-B715-A137153D7CEB}"/>
    <dgm:cxn modelId="{E4C66E9A-52A2-4800-9DC0-35DC66540A73}" srcId="{7579DA9F-B6CC-42F5-AA60-B0225B04C6FB}" destId="{DEDACBF5-F9D8-480F-BC52-58C27B735CF9}" srcOrd="5" destOrd="0" parTransId="{AC5840C6-B340-4AE0-A94F-E7D959752B26}" sibTransId="{2DBE2713-5DD0-40B9-970A-6E233577DD00}"/>
    <dgm:cxn modelId="{81CF7472-B5E6-463D-B233-34902CA726D0}" srcId="{7579DA9F-B6CC-42F5-AA60-B0225B04C6FB}" destId="{48EC19E5-D100-4440-9184-A0A0C66D6D94}" srcOrd="3" destOrd="0" parTransId="{03DA1AFE-ADAA-4F8F-8E61-9CD5E6F3B078}" sibTransId="{DF6EE899-E838-4FFB-87F1-95CBDAC2B8CA}"/>
    <dgm:cxn modelId="{3B529C5B-FE17-484B-9693-0E66883FF1E0}" type="presOf" srcId="{48EC19E5-D100-4440-9184-A0A0C66D6D94}" destId="{A6365D49-1DE4-4DCF-93E4-8506C008D701}" srcOrd="0" destOrd="0" presId="urn:microsoft.com/office/officeart/2005/8/layout/vList3"/>
    <dgm:cxn modelId="{0B8E7584-4D76-4290-878D-99E92DBE050B}" type="presOf" srcId="{DEDACBF5-F9D8-480F-BC52-58C27B735CF9}" destId="{7364E806-DCCE-48E6-98A5-D71B4986A0B7}" srcOrd="0" destOrd="0" presId="urn:microsoft.com/office/officeart/2005/8/layout/vList3"/>
    <dgm:cxn modelId="{F51E61DD-9BCE-4937-9155-978C81E72FAC}" type="presOf" srcId="{D39FD0A6-5401-4EE5-A169-9BC5FE941125}" destId="{025D473B-472D-4833-8D6A-F93B35FA3258}" srcOrd="0" destOrd="0" presId="urn:microsoft.com/office/officeart/2005/8/layout/vList3"/>
    <dgm:cxn modelId="{8358B365-2808-409D-B103-B56244A957FD}" srcId="{7579DA9F-B6CC-42F5-AA60-B0225B04C6FB}" destId="{467B2EC5-CBB6-4543-B4D9-1D6BB54E219C}" srcOrd="1" destOrd="0" parTransId="{58B223D4-E441-4A9D-959E-760893F09AFA}" sibTransId="{1C2A63EA-CE49-4442-AD10-A257C4AB2841}"/>
    <dgm:cxn modelId="{ADC7E12E-A11D-4F5C-9BA9-B82AE4966786}" srcId="{7579DA9F-B6CC-42F5-AA60-B0225B04C6FB}" destId="{F1AF660A-00B6-4223-B961-1A967ADCCEEA}" srcOrd="0" destOrd="0" parTransId="{58CAD0AD-8EA7-40C7-81A8-C58210D7C713}" sibTransId="{4D85B66D-453C-44D1-B229-DE4BD43FDECB}"/>
    <dgm:cxn modelId="{2B4E5A6D-9655-46C4-87B5-4C28E0C157FC}" type="presParOf" srcId="{E6048107-A0DC-4EED-8067-6EDE4F529083}" destId="{987C6EF9-09FB-4F1B-9B0F-1AEB8ABA423A}" srcOrd="0" destOrd="0" presId="urn:microsoft.com/office/officeart/2005/8/layout/vList3"/>
    <dgm:cxn modelId="{D4B859BB-DBF6-4640-B968-11B7A4147112}" type="presParOf" srcId="{987C6EF9-09FB-4F1B-9B0F-1AEB8ABA423A}" destId="{AFA2512A-50E3-4E1B-AAFB-CE969F3A4357}" srcOrd="0" destOrd="0" presId="urn:microsoft.com/office/officeart/2005/8/layout/vList3"/>
    <dgm:cxn modelId="{56E15285-741D-4223-ADB0-FD4A130C14F3}" type="presParOf" srcId="{987C6EF9-09FB-4F1B-9B0F-1AEB8ABA423A}" destId="{E5CFBF4A-9CD9-4A07-A3B2-0B5E77FFEFAB}" srcOrd="1" destOrd="0" presId="urn:microsoft.com/office/officeart/2005/8/layout/vList3"/>
    <dgm:cxn modelId="{9D1C5B77-13EA-424E-97B8-39D29E7D1785}" type="presParOf" srcId="{E6048107-A0DC-4EED-8067-6EDE4F529083}" destId="{0EF25E12-A74A-47E6-8BF7-00E8EBED0261}" srcOrd="1" destOrd="0" presId="urn:microsoft.com/office/officeart/2005/8/layout/vList3"/>
    <dgm:cxn modelId="{957F9727-4839-430A-BD55-1B5B1F8B80E9}" type="presParOf" srcId="{E6048107-A0DC-4EED-8067-6EDE4F529083}" destId="{39D21145-C961-44FB-81D5-FBEA3BF9F1FB}" srcOrd="2" destOrd="0" presId="urn:microsoft.com/office/officeart/2005/8/layout/vList3"/>
    <dgm:cxn modelId="{DB403B14-343B-432E-872A-938D2287D965}" type="presParOf" srcId="{39D21145-C961-44FB-81D5-FBEA3BF9F1FB}" destId="{C2705B6B-5AE5-48DA-93F7-6F4ED8D1194A}" srcOrd="0" destOrd="0" presId="urn:microsoft.com/office/officeart/2005/8/layout/vList3"/>
    <dgm:cxn modelId="{745522A1-E114-4A42-9172-9B93872BC791}" type="presParOf" srcId="{39D21145-C961-44FB-81D5-FBEA3BF9F1FB}" destId="{677888EF-5554-4B38-8883-A6BFE291E655}" srcOrd="1" destOrd="0" presId="urn:microsoft.com/office/officeart/2005/8/layout/vList3"/>
    <dgm:cxn modelId="{1A91A924-E905-4150-BDA3-7D2E746B1DC8}" type="presParOf" srcId="{E6048107-A0DC-4EED-8067-6EDE4F529083}" destId="{C4A3F55C-F263-4BB4-BD06-B8BF0B7E8AC8}" srcOrd="3" destOrd="0" presId="urn:microsoft.com/office/officeart/2005/8/layout/vList3"/>
    <dgm:cxn modelId="{B75571E0-C033-4031-A14A-326C024186BE}" type="presParOf" srcId="{E6048107-A0DC-4EED-8067-6EDE4F529083}" destId="{6B152103-BBE4-496E-B173-01ECB9863200}" srcOrd="4" destOrd="0" presId="urn:microsoft.com/office/officeart/2005/8/layout/vList3"/>
    <dgm:cxn modelId="{29CCDFF0-DE73-4185-8411-D2E1FC5D5747}" type="presParOf" srcId="{6B152103-BBE4-496E-B173-01ECB9863200}" destId="{7A5CA4B1-25B7-4CC0-8C8C-8BC63C5AAA44}" srcOrd="0" destOrd="0" presId="urn:microsoft.com/office/officeart/2005/8/layout/vList3"/>
    <dgm:cxn modelId="{C22A9DA3-6025-4743-B459-1501FFDFBA1C}" type="presParOf" srcId="{6B152103-BBE4-496E-B173-01ECB9863200}" destId="{025D473B-472D-4833-8D6A-F93B35FA3258}" srcOrd="1" destOrd="0" presId="urn:microsoft.com/office/officeart/2005/8/layout/vList3"/>
    <dgm:cxn modelId="{AA086153-61D0-49A2-8ECE-76D422960946}" type="presParOf" srcId="{E6048107-A0DC-4EED-8067-6EDE4F529083}" destId="{87A0FE6D-D71F-4988-B0C4-25E3300047A9}" srcOrd="5" destOrd="0" presId="urn:microsoft.com/office/officeart/2005/8/layout/vList3"/>
    <dgm:cxn modelId="{B5C2D068-E02A-49BA-9D5F-C915B1B2F700}" type="presParOf" srcId="{E6048107-A0DC-4EED-8067-6EDE4F529083}" destId="{B686A6B6-EBB4-4246-A47E-023EF37C91C4}" srcOrd="6" destOrd="0" presId="urn:microsoft.com/office/officeart/2005/8/layout/vList3"/>
    <dgm:cxn modelId="{8305F792-0C4E-42D4-B82C-01AE2086C9B4}" type="presParOf" srcId="{B686A6B6-EBB4-4246-A47E-023EF37C91C4}" destId="{061F2964-19DF-4894-B2F2-5137FC83DE6C}" srcOrd="0" destOrd="0" presId="urn:microsoft.com/office/officeart/2005/8/layout/vList3"/>
    <dgm:cxn modelId="{544E2A82-4BDF-4CC6-9B9F-AFFA319C2489}" type="presParOf" srcId="{B686A6B6-EBB4-4246-A47E-023EF37C91C4}" destId="{A6365D49-1DE4-4DCF-93E4-8506C008D701}" srcOrd="1" destOrd="0" presId="urn:microsoft.com/office/officeart/2005/8/layout/vList3"/>
    <dgm:cxn modelId="{18E182C0-AC2F-404A-BB86-0F079C03B0C0}" type="presParOf" srcId="{E6048107-A0DC-4EED-8067-6EDE4F529083}" destId="{BE9A6691-2205-4B3F-B6B2-76C646EE426E}" srcOrd="7" destOrd="0" presId="urn:microsoft.com/office/officeart/2005/8/layout/vList3"/>
    <dgm:cxn modelId="{51A18A02-C364-45E6-B190-F2DBFB3D5549}" type="presParOf" srcId="{E6048107-A0DC-4EED-8067-6EDE4F529083}" destId="{5FD263EF-6D5E-4908-99BC-73D289DD4D16}" srcOrd="8" destOrd="0" presId="urn:microsoft.com/office/officeart/2005/8/layout/vList3"/>
    <dgm:cxn modelId="{3A01574F-EB17-43FF-9733-C4F25A5B5B63}" type="presParOf" srcId="{5FD263EF-6D5E-4908-99BC-73D289DD4D16}" destId="{3D25E298-D123-4B8C-9617-A5E417055979}" srcOrd="0" destOrd="0" presId="urn:microsoft.com/office/officeart/2005/8/layout/vList3"/>
    <dgm:cxn modelId="{F9445D37-AEF2-4EB6-81A6-480EEFF4F0D5}" type="presParOf" srcId="{5FD263EF-6D5E-4908-99BC-73D289DD4D16}" destId="{4C031D03-F03B-48EF-A20F-6CB3EB5D9526}" srcOrd="1" destOrd="0" presId="urn:microsoft.com/office/officeart/2005/8/layout/vList3"/>
    <dgm:cxn modelId="{A1AADA40-7F61-4158-9E6C-ED4869899E73}" type="presParOf" srcId="{E6048107-A0DC-4EED-8067-6EDE4F529083}" destId="{B34E4A49-E5A1-4C06-B7AE-CF3FC21F9707}" srcOrd="9" destOrd="0" presId="urn:microsoft.com/office/officeart/2005/8/layout/vList3"/>
    <dgm:cxn modelId="{94AB7BBF-7CE2-45B3-8F46-83EF0E583719}" type="presParOf" srcId="{E6048107-A0DC-4EED-8067-6EDE4F529083}" destId="{68BC0DFE-5979-4FFF-84A8-4845756FF892}" srcOrd="10" destOrd="0" presId="urn:microsoft.com/office/officeart/2005/8/layout/vList3"/>
    <dgm:cxn modelId="{50C4F751-2F09-42C4-9C37-1DD6D5E9CEF9}" type="presParOf" srcId="{68BC0DFE-5979-4FFF-84A8-4845756FF892}" destId="{2385EDA2-040D-4954-B8E5-3C7A17720963}" srcOrd="0" destOrd="0" presId="urn:microsoft.com/office/officeart/2005/8/layout/vList3"/>
    <dgm:cxn modelId="{CC95B311-55BF-447E-A431-5430D6126243}" type="presParOf" srcId="{68BC0DFE-5979-4FFF-84A8-4845756FF892}" destId="{7364E806-DCCE-48E6-98A5-D71B4986A0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A695C5-2B6A-4CBA-9252-8A23A5FDE7FF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A1EE84-A81C-46FA-9A67-2A293431AB2F}">
      <dgm:prSet phldrT="[Text]" custT="1"/>
      <dgm:spPr/>
      <dgm:t>
        <a:bodyPr/>
        <a:lstStyle/>
        <a:p>
          <a:r>
            <a:rPr lang="bn-BD" sz="3600" dirty="0">
              <a:latin typeface="NikoshBAN" pitchFamily="2" charset="0"/>
              <a:cs typeface="NikoshBAN" pitchFamily="2" charset="0"/>
            </a:rPr>
            <a:t>  </a:t>
          </a:r>
          <a:r>
            <a:rPr lang="bn-BD" sz="2800" u="sng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dirty="0" smtClean="0">
              <a:latin typeface="NikoshBAN" pitchFamily="2" charset="0"/>
              <a:cs typeface="NikoshBAN" pitchFamily="2" charset="0"/>
            </a:rPr>
            <a:t>/স্নেহ </a:t>
          </a:r>
          <a:r>
            <a:rPr lang="bn-BD" sz="2800" u="none" dirty="0">
              <a:latin typeface="NikoshBAN" pitchFamily="2" charset="0"/>
              <a:cs typeface="NikoshBAN" pitchFamily="2" charset="0"/>
            </a:rPr>
            <a:t>জাতীয়পদার্থে দ্রবণীয় ভিটামিনভিটামিন </a:t>
          </a:r>
          <a:r>
            <a:rPr lang="en-US" sz="2800" u="none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উৎস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435A591B-BA17-4C06-B398-441EBD631798}" type="parTrans" cxnId="{A3FB8113-955B-4F2D-9534-B0BB33DA1522}">
      <dgm:prSet/>
      <dgm:spPr/>
      <dgm:t>
        <a:bodyPr/>
        <a:lstStyle/>
        <a:p>
          <a:endParaRPr lang="en-US" sz="2000"/>
        </a:p>
      </dgm:t>
    </dgm:pt>
    <dgm:pt modelId="{874ACC46-0B31-4395-B750-31B7055E2907}" type="sibTrans" cxnId="{A3FB8113-955B-4F2D-9534-B0BB33DA1522}">
      <dgm:prSet/>
      <dgm:spPr/>
      <dgm:t>
        <a:bodyPr/>
        <a:lstStyle/>
        <a:p>
          <a:endParaRPr lang="en-US" sz="2000"/>
        </a:p>
      </dgm:t>
    </dgm:pt>
    <dgm:pt modelId="{78A4F6B4-9204-4911-BE68-6555E68FE695}">
      <dgm:prSet phldrT="[Text]" custT="1"/>
      <dgm:spPr/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sng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দ্রবিণীয় ভিটামিন কয় প্রকার ও কী কি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dirty="0"/>
        </a:p>
      </dgm:t>
    </dgm:pt>
    <dgm:pt modelId="{DB060BBA-B366-494E-A0D4-75F14B79B758}" type="parTrans" cxnId="{35BCD188-202C-4EF1-A2FD-4BE288DE4A60}">
      <dgm:prSet/>
      <dgm:spPr/>
      <dgm:t>
        <a:bodyPr/>
        <a:lstStyle/>
        <a:p>
          <a:endParaRPr lang="en-US" sz="2000"/>
        </a:p>
      </dgm:t>
    </dgm:pt>
    <dgm:pt modelId="{9E819ED5-062F-4D9F-8833-DE9131BBC896}" type="sibTrans" cxnId="{35BCD188-202C-4EF1-A2FD-4BE288DE4A60}">
      <dgm:prSet/>
      <dgm:spPr/>
      <dgm:t>
        <a:bodyPr/>
        <a:lstStyle/>
        <a:p>
          <a:endParaRPr lang="en-US" sz="2000"/>
        </a:p>
      </dgm:t>
    </dgm:pt>
    <dgm:pt modelId="{1BB12F04-D581-449F-A14D-E4E36D210D74}">
      <dgm:prSet phldrT="[Text]" custT="1"/>
      <dgm:spPr/>
      <dgm:t>
        <a:bodyPr/>
        <a:lstStyle/>
        <a:p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sng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 দ্রবিণীয় ভিটামিন এর উৎস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spc="-150" dirty="0"/>
        </a:p>
      </dgm:t>
    </dgm:pt>
    <dgm:pt modelId="{8A2E6E44-6D39-458F-8F04-2D2E6BA2FC2C}" type="parTrans" cxnId="{2D3C9C25-C3F1-4958-8CE3-5C0EDC8109A5}">
      <dgm:prSet/>
      <dgm:spPr/>
      <dgm:t>
        <a:bodyPr/>
        <a:lstStyle/>
        <a:p>
          <a:endParaRPr lang="en-US" sz="2000"/>
        </a:p>
      </dgm:t>
    </dgm:pt>
    <dgm:pt modelId="{92100B59-7662-47EB-835D-DC2A2D09EDF0}" type="sibTrans" cxnId="{2D3C9C25-C3F1-4958-8CE3-5C0EDC8109A5}">
      <dgm:prSet/>
      <dgm:spPr/>
      <dgm:t>
        <a:bodyPr/>
        <a:lstStyle/>
        <a:p>
          <a:endParaRPr lang="en-US" sz="2000"/>
        </a:p>
      </dgm:t>
    </dgm:pt>
    <dgm:pt modelId="{E07AD1DD-9B99-4C31-91A1-510B7663C75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</a:t>
          </a:r>
          <a:r>
            <a:rPr lang="bn-BD" sz="2800" u="sng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দ্রবিণীয় ভিটামিনের আভাবে </a:t>
          </a:r>
          <a:r>
            <a:rPr lang="en-US" sz="3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</a:t>
          </a:r>
          <a:r>
            <a: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সমস্যার</a:t>
          </a:r>
          <a:r>
            <a: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	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যৌত্তিকতা</a:t>
          </a:r>
          <a:r>
            <a: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200" spc="-15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spc="-15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dirty="0"/>
        </a:p>
      </dgm:t>
    </dgm:pt>
    <dgm:pt modelId="{A3C00CA4-8162-4CC1-966F-A6AD97561717}" type="parTrans" cxnId="{988ED6D7-07B3-4542-83F6-5A9427ED5F43}">
      <dgm:prSet/>
      <dgm:spPr/>
      <dgm:t>
        <a:bodyPr/>
        <a:lstStyle/>
        <a:p>
          <a:endParaRPr lang="en-US" sz="2000"/>
        </a:p>
      </dgm:t>
    </dgm:pt>
    <dgm:pt modelId="{C9A0D3B5-C8B6-4E79-B236-39B5D45BC1D1}" type="sibTrans" cxnId="{988ED6D7-07B3-4542-83F6-5A9427ED5F43}">
      <dgm:prSet/>
      <dgm:spPr/>
      <dgm:t>
        <a:bodyPr/>
        <a:lstStyle/>
        <a:p>
          <a:endParaRPr lang="en-US" sz="2000"/>
        </a:p>
      </dgm:t>
    </dgm:pt>
    <dgm:pt modelId="{C783E4B3-50AA-4CAB-B146-9472491D3922}" type="pres">
      <dgm:prSet presAssocID="{30A695C5-2B6A-4CBA-9252-8A23A5FDE7F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0C2E68-5B2E-4CA9-B767-3FA6913AAEA6}" type="pres">
      <dgm:prSet presAssocID="{30A695C5-2B6A-4CBA-9252-8A23A5FDE7FF}" presName="Name1" presStyleCnt="0"/>
      <dgm:spPr/>
    </dgm:pt>
    <dgm:pt modelId="{A4B6AE34-852E-4134-BBCA-256A6192C7F7}" type="pres">
      <dgm:prSet presAssocID="{30A695C5-2B6A-4CBA-9252-8A23A5FDE7FF}" presName="cycle" presStyleCnt="0"/>
      <dgm:spPr/>
    </dgm:pt>
    <dgm:pt modelId="{B538B92B-8B0E-4155-8116-B9D3B8996074}" type="pres">
      <dgm:prSet presAssocID="{30A695C5-2B6A-4CBA-9252-8A23A5FDE7FF}" presName="srcNode" presStyleLbl="node1" presStyleIdx="0" presStyleCnt="4"/>
      <dgm:spPr/>
    </dgm:pt>
    <dgm:pt modelId="{5655BE58-A8F0-483C-A04D-AB4FE92AEF91}" type="pres">
      <dgm:prSet presAssocID="{30A695C5-2B6A-4CBA-9252-8A23A5FDE7FF}" presName="conn" presStyleLbl="parChTrans1D2" presStyleIdx="0" presStyleCnt="1"/>
      <dgm:spPr/>
      <dgm:t>
        <a:bodyPr/>
        <a:lstStyle/>
        <a:p>
          <a:endParaRPr lang="en-US"/>
        </a:p>
      </dgm:t>
    </dgm:pt>
    <dgm:pt modelId="{77209ABC-DB1E-4998-8679-0E081217A3A0}" type="pres">
      <dgm:prSet presAssocID="{30A695C5-2B6A-4CBA-9252-8A23A5FDE7FF}" presName="extraNode" presStyleLbl="node1" presStyleIdx="0" presStyleCnt="4"/>
      <dgm:spPr/>
    </dgm:pt>
    <dgm:pt modelId="{F1B62C73-2BB4-4945-9190-C39715DB4F66}" type="pres">
      <dgm:prSet presAssocID="{30A695C5-2B6A-4CBA-9252-8A23A5FDE7FF}" presName="dstNode" presStyleLbl="node1" presStyleIdx="0" presStyleCnt="4"/>
      <dgm:spPr/>
    </dgm:pt>
    <dgm:pt modelId="{EB1AB1C8-1AC5-49E8-8B7C-D40FA61F71B5}" type="pres">
      <dgm:prSet presAssocID="{4AA1EE84-A81C-46FA-9A67-2A293431AB2F}" presName="text_1" presStyleLbl="node1" presStyleIdx="0" presStyleCnt="4" custScaleX="104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887C-12CA-4EA3-AF5B-B15875F6D025}" type="pres">
      <dgm:prSet presAssocID="{4AA1EE84-A81C-46FA-9A67-2A293431AB2F}" presName="accent_1" presStyleCnt="0"/>
      <dgm:spPr/>
    </dgm:pt>
    <dgm:pt modelId="{0499E91E-E5DE-46A3-9F35-12528994703B}" type="pres">
      <dgm:prSet presAssocID="{4AA1EE84-A81C-46FA-9A67-2A293431AB2F}" presName="accentRepeatNode" presStyleLbl="solidFgAcc1" presStyleIdx="0" presStyleCnt="4"/>
      <dgm:spPr/>
    </dgm:pt>
    <dgm:pt modelId="{9114FD9B-876F-4B0A-980C-84E982FDCA4D}" type="pres">
      <dgm:prSet presAssocID="{78A4F6B4-9204-4911-BE68-6555E68FE695}" presName="text_2" presStyleLbl="node1" presStyleIdx="1" presStyleCnt="4" custScaleX="106249" custLinFactNeighborX="-429" custLinFactNeighborY="-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F60C-769F-4211-A407-1F7757CC8C4B}" type="pres">
      <dgm:prSet presAssocID="{78A4F6B4-9204-4911-BE68-6555E68FE695}" presName="accent_2" presStyleCnt="0"/>
      <dgm:spPr/>
    </dgm:pt>
    <dgm:pt modelId="{39FDBDF2-BA57-4CB2-ADE4-14130D32238E}" type="pres">
      <dgm:prSet presAssocID="{78A4F6B4-9204-4911-BE68-6555E68FE695}" presName="accentRepeatNode" presStyleLbl="solidFgAcc1" presStyleIdx="1" presStyleCnt="4" custScaleX="99603" custLinFactNeighborX="-5698" custLinFactNeighborY="-1423"/>
      <dgm:spPr/>
    </dgm:pt>
    <dgm:pt modelId="{889A1E1E-9237-4E87-98F4-6E08BB67E947}" type="pres">
      <dgm:prSet presAssocID="{1BB12F04-D581-449F-A14D-E4E36D210D74}" presName="text_3" presStyleLbl="node1" presStyleIdx="2" presStyleCnt="4" custScaleX="104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6DEDAD-4C8E-4AAF-89D8-5D7C27EB7AE7}" type="pres">
      <dgm:prSet presAssocID="{1BB12F04-D581-449F-A14D-E4E36D210D74}" presName="accent_3" presStyleCnt="0"/>
      <dgm:spPr/>
    </dgm:pt>
    <dgm:pt modelId="{2D40C9FD-B1D4-4BC8-BEC1-46B165AC6205}" type="pres">
      <dgm:prSet presAssocID="{1BB12F04-D581-449F-A14D-E4E36D210D74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7D774741-C35B-4A13-A7BE-A55D837BB7DE}" type="pres">
      <dgm:prSet presAssocID="{E07AD1DD-9B99-4C31-91A1-510B7663C75C}" presName="text_4" presStyleLbl="node1" presStyleIdx="3" presStyleCnt="4" custScaleX="107114" custScaleY="130223" custLinFactNeighborX="-453" custLinFactNeighborY="-6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B65F8-53C7-4CCC-9610-FC0D0225524A}" type="pres">
      <dgm:prSet presAssocID="{E07AD1DD-9B99-4C31-91A1-510B7663C75C}" presName="accent_4" presStyleCnt="0"/>
      <dgm:spPr/>
    </dgm:pt>
    <dgm:pt modelId="{7C28791F-3098-42ED-BCAB-D530B155ADFE}" type="pres">
      <dgm:prSet presAssocID="{E07AD1DD-9B99-4C31-91A1-510B7663C75C}" presName="accentRepeatNode" presStyleLbl="solidFgAcc1" presStyleIdx="3" presStyleCnt="4" custScaleX="105012" custScaleY="116508" custLinFactNeighborX="-6616" custLinFactNeighborY="-11292"/>
      <dgm:spPr/>
    </dgm:pt>
  </dgm:ptLst>
  <dgm:cxnLst>
    <dgm:cxn modelId="{988ED6D7-07B3-4542-83F6-5A9427ED5F43}" srcId="{30A695C5-2B6A-4CBA-9252-8A23A5FDE7FF}" destId="{E07AD1DD-9B99-4C31-91A1-510B7663C75C}" srcOrd="3" destOrd="0" parTransId="{A3C00CA4-8162-4CC1-966F-A6AD97561717}" sibTransId="{C9A0D3B5-C8B6-4E79-B236-39B5D45BC1D1}"/>
    <dgm:cxn modelId="{A3FB8113-955B-4F2D-9534-B0BB33DA1522}" srcId="{30A695C5-2B6A-4CBA-9252-8A23A5FDE7FF}" destId="{4AA1EE84-A81C-46FA-9A67-2A293431AB2F}" srcOrd="0" destOrd="0" parTransId="{435A591B-BA17-4C06-B398-441EBD631798}" sibTransId="{874ACC46-0B31-4395-B750-31B7055E2907}"/>
    <dgm:cxn modelId="{C0C82C2F-D2D9-4D0A-911A-E1730ED71FE4}" type="presOf" srcId="{1BB12F04-D581-449F-A14D-E4E36D210D74}" destId="{889A1E1E-9237-4E87-98F4-6E08BB67E947}" srcOrd="0" destOrd="0" presId="urn:microsoft.com/office/officeart/2008/layout/VerticalCurvedList"/>
    <dgm:cxn modelId="{3F6225E6-A5EB-416B-AB32-BDD33A78679B}" type="presOf" srcId="{874ACC46-0B31-4395-B750-31B7055E2907}" destId="{5655BE58-A8F0-483C-A04D-AB4FE92AEF91}" srcOrd="0" destOrd="0" presId="urn:microsoft.com/office/officeart/2008/layout/VerticalCurvedList"/>
    <dgm:cxn modelId="{A53B380B-5F35-4286-9669-C9A2F6245ED0}" type="presOf" srcId="{E07AD1DD-9B99-4C31-91A1-510B7663C75C}" destId="{7D774741-C35B-4A13-A7BE-A55D837BB7DE}" srcOrd="0" destOrd="0" presId="urn:microsoft.com/office/officeart/2008/layout/VerticalCurvedList"/>
    <dgm:cxn modelId="{35BCD188-202C-4EF1-A2FD-4BE288DE4A60}" srcId="{30A695C5-2B6A-4CBA-9252-8A23A5FDE7FF}" destId="{78A4F6B4-9204-4911-BE68-6555E68FE695}" srcOrd="1" destOrd="0" parTransId="{DB060BBA-B366-494E-A0D4-75F14B79B758}" sibTransId="{9E819ED5-062F-4D9F-8833-DE9131BBC896}"/>
    <dgm:cxn modelId="{D6298423-2A12-4EE1-BFFC-E7E292563B74}" type="presOf" srcId="{4AA1EE84-A81C-46FA-9A67-2A293431AB2F}" destId="{EB1AB1C8-1AC5-49E8-8B7C-D40FA61F71B5}" srcOrd="0" destOrd="0" presId="urn:microsoft.com/office/officeart/2008/layout/VerticalCurvedList"/>
    <dgm:cxn modelId="{13AC724D-B948-4DE2-BABF-AE42B9CC48A9}" type="presOf" srcId="{30A695C5-2B6A-4CBA-9252-8A23A5FDE7FF}" destId="{C783E4B3-50AA-4CAB-B146-9472491D3922}" srcOrd="0" destOrd="0" presId="urn:microsoft.com/office/officeart/2008/layout/VerticalCurvedList"/>
    <dgm:cxn modelId="{AFBA9488-A707-4B90-A980-A7EC18E406D9}" type="presOf" srcId="{78A4F6B4-9204-4911-BE68-6555E68FE695}" destId="{9114FD9B-876F-4B0A-980C-84E982FDCA4D}" srcOrd="0" destOrd="0" presId="urn:microsoft.com/office/officeart/2008/layout/VerticalCurvedList"/>
    <dgm:cxn modelId="{2D3C9C25-C3F1-4958-8CE3-5C0EDC8109A5}" srcId="{30A695C5-2B6A-4CBA-9252-8A23A5FDE7FF}" destId="{1BB12F04-D581-449F-A14D-E4E36D210D74}" srcOrd="2" destOrd="0" parTransId="{8A2E6E44-6D39-458F-8F04-2D2E6BA2FC2C}" sibTransId="{92100B59-7662-47EB-835D-DC2A2D09EDF0}"/>
    <dgm:cxn modelId="{D339A77D-5D84-492E-81FA-0C20328FA7C5}" type="presParOf" srcId="{C783E4B3-50AA-4CAB-B146-9472491D3922}" destId="{EB0C2E68-5B2E-4CA9-B767-3FA6913AAEA6}" srcOrd="0" destOrd="0" presId="urn:microsoft.com/office/officeart/2008/layout/VerticalCurvedList"/>
    <dgm:cxn modelId="{7E1702FE-5A22-43CC-9B7A-5CBE9CF89A74}" type="presParOf" srcId="{EB0C2E68-5B2E-4CA9-B767-3FA6913AAEA6}" destId="{A4B6AE34-852E-4134-BBCA-256A6192C7F7}" srcOrd="0" destOrd="0" presId="urn:microsoft.com/office/officeart/2008/layout/VerticalCurvedList"/>
    <dgm:cxn modelId="{D45881F6-8456-442D-BCDF-4C4C192B2795}" type="presParOf" srcId="{A4B6AE34-852E-4134-BBCA-256A6192C7F7}" destId="{B538B92B-8B0E-4155-8116-B9D3B8996074}" srcOrd="0" destOrd="0" presId="urn:microsoft.com/office/officeart/2008/layout/VerticalCurvedList"/>
    <dgm:cxn modelId="{9DC82D39-C226-4112-B67B-D93CC14EFD55}" type="presParOf" srcId="{A4B6AE34-852E-4134-BBCA-256A6192C7F7}" destId="{5655BE58-A8F0-483C-A04D-AB4FE92AEF91}" srcOrd="1" destOrd="0" presId="urn:microsoft.com/office/officeart/2008/layout/VerticalCurvedList"/>
    <dgm:cxn modelId="{8781F4A7-1717-414B-9587-AB40ABD7695D}" type="presParOf" srcId="{A4B6AE34-852E-4134-BBCA-256A6192C7F7}" destId="{77209ABC-DB1E-4998-8679-0E081217A3A0}" srcOrd="2" destOrd="0" presId="urn:microsoft.com/office/officeart/2008/layout/VerticalCurvedList"/>
    <dgm:cxn modelId="{448FBD9A-4736-4C15-BF63-BBA60DBF72A5}" type="presParOf" srcId="{A4B6AE34-852E-4134-BBCA-256A6192C7F7}" destId="{F1B62C73-2BB4-4945-9190-C39715DB4F66}" srcOrd="3" destOrd="0" presId="urn:microsoft.com/office/officeart/2008/layout/VerticalCurvedList"/>
    <dgm:cxn modelId="{A3CA13A7-53B2-444C-92EB-6EC562E3A758}" type="presParOf" srcId="{EB0C2E68-5B2E-4CA9-B767-3FA6913AAEA6}" destId="{EB1AB1C8-1AC5-49E8-8B7C-D40FA61F71B5}" srcOrd="1" destOrd="0" presId="urn:microsoft.com/office/officeart/2008/layout/VerticalCurvedList"/>
    <dgm:cxn modelId="{6042A438-2374-4155-A986-268804E969E8}" type="presParOf" srcId="{EB0C2E68-5B2E-4CA9-B767-3FA6913AAEA6}" destId="{DB5C887C-12CA-4EA3-AF5B-B15875F6D025}" srcOrd="2" destOrd="0" presId="urn:microsoft.com/office/officeart/2008/layout/VerticalCurvedList"/>
    <dgm:cxn modelId="{F1BC4520-5810-42A8-914B-39EFC09FA917}" type="presParOf" srcId="{DB5C887C-12CA-4EA3-AF5B-B15875F6D025}" destId="{0499E91E-E5DE-46A3-9F35-12528994703B}" srcOrd="0" destOrd="0" presId="urn:microsoft.com/office/officeart/2008/layout/VerticalCurvedList"/>
    <dgm:cxn modelId="{DC75EC27-1E12-4013-B1A8-D6EDC67EB1D7}" type="presParOf" srcId="{EB0C2E68-5B2E-4CA9-B767-3FA6913AAEA6}" destId="{9114FD9B-876F-4B0A-980C-84E982FDCA4D}" srcOrd="3" destOrd="0" presId="urn:microsoft.com/office/officeart/2008/layout/VerticalCurvedList"/>
    <dgm:cxn modelId="{3EFF3862-EC6E-4A96-9CA6-A4608DD6FF02}" type="presParOf" srcId="{EB0C2E68-5B2E-4CA9-B767-3FA6913AAEA6}" destId="{11F5F60C-769F-4211-A407-1F7757CC8C4B}" srcOrd="4" destOrd="0" presId="urn:microsoft.com/office/officeart/2008/layout/VerticalCurvedList"/>
    <dgm:cxn modelId="{8C29E2E9-D0BF-405B-9498-324B3F48EC20}" type="presParOf" srcId="{11F5F60C-769F-4211-A407-1F7757CC8C4B}" destId="{39FDBDF2-BA57-4CB2-ADE4-14130D32238E}" srcOrd="0" destOrd="0" presId="urn:microsoft.com/office/officeart/2008/layout/VerticalCurvedList"/>
    <dgm:cxn modelId="{ABAD04F4-20C0-4B8A-B7CA-98BA5EFD74F1}" type="presParOf" srcId="{EB0C2E68-5B2E-4CA9-B767-3FA6913AAEA6}" destId="{889A1E1E-9237-4E87-98F4-6E08BB67E947}" srcOrd="5" destOrd="0" presId="urn:microsoft.com/office/officeart/2008/layout/VerticalCurvedList"/>
    <dgm:cxn modelId="{295B0B49-42D4-44DA-8895-317F57D25158}" type="presParOf" srcId="{EB0C2E68-5B2E-4CA9-B767-3FA6913AAEA6}" destId="{416DEDAD-4C8E-4AAF-89D8-5D7C27EB7AE7}" srcOrd="6" destOrd="0" presId="urn:microsoft.com/office/officeart/2008/layout/VerticalCurvedList"/>
    <dgm:cxn modelId="{31946612-AD6C-4869-A421-AC840A9E0950}" type="presParOf" srcId="{416DEDAD-4C8E-4AAF-89D8-5D7C27EB7AE7}" destId="{2D40C9FD-B1D4-4BC8-BEC1-46B165AC6205}" srcOrd="0" destOrd="0" presId="urn:microsoft.com/office/officeart/2008/layout/VerticalCurvedList"/>
    <dgm:cxn modelId="{E7AC7A05-DF03-478C-905D-1F9A6CDA361C}" type="presParOf" srcId="{EB0C2E68-5B2E-4CA9-B767-3FA6913AAEA6}" destId="{7D774741-C35B-4A13-A7BE-A55D837BB7DE}" srcOrd="7" destOrd="0" presId="urn:microsoft.com/office/officeart/2008/layout/VerticalCurvedList"/>
    <dgm:cxn modelId="{E622DDF9-7F2B-42C2-AE51-8DC55A15395E}" type="presParOf" srcId="{EB0C2E68-5B2E-4CA9-B767-3FA6913AAEA6}" destId="{EA0B65F8-53C7-4CCC-9610-FC0D0225524A}" srcOrd="8" destOrd="0" presId="urn:microsoft.com/office/officeart/2008/layout/VerticalCurvedList"/>
    <dgm:cxn modelId="{5DC09677-313C-4FFE-B06C-D58010109798}" type="presParOf" srcId="{EA0B65F8-53C7-4CCC-9610-FC0D0225524A}" destId="{7C28791F-3098-42ED-BCAB-D530B155AD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BF4A-9CD9-4A07-A3B2-0B5E77FFEFAB}">
      <dsp:nvSpPr>
        <dsp:cNvPr id="0" name=""/>
        <dsp:cNvSpPr/>
      </dsp:nvSpPr>
      <dsp:spPr>
        <a:xfrm rot="10800000">
          <a:off x="1648286" y="1297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মোঃ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ইব্রাহিমখালিল</a:t>
          </a:r>
          <a:endParaRPr lang="en-US" sz="3200" kern="1200" dirty="0"/>
        </a:p>
      </dsp:txBody>
      <dsp:txXfrm rot="10800000">
        <a:off x="1816006" y="1297"/>
        <a:ext cx="5710348" cy="670881"/>
      </dsp:txXfrm>
    </dsp:sp>
    <dsp:sp modelId="{AFA2512A-50E3-4E1B-AAFB-CE969F3A4357}">
      <dsp:nvSpPr>
        <dsp:cNvPr id="0" name=""/>
        <dsp:cNvSpPr/>
      </dsp:nvSpPr>
      <dsp:spPr>
        <a:xfrm>
          <a:off x="1312845" y="1297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888EF-5554-4B38-8883-A6BFE291E655}">
      <dsp:nvSpPr>
        <dsp:cNvPr id="0" name=""/>
        <dsp:cNvSpPr/>
      </dsp:nvSpPr>
      <dsp:spPr>
        <a:xfrm rot="10800000">
          <a:off x="1648286" y="872442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সহকারী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প্রধান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শিক্ষক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 rot="10800000">
        <a:off x="1816006" y="872442"/>
        <a:ext cx="5710348" cy="670881"/>
      </dsp:txXfrm>
    </dsp:sp>
    <dsp:sp modelId="{C2705B6B-5AE5-48DA-93F7-6F4ED8D1194A}">
      <dsp:nvSpPr>
        <dsp:cNvPr id="0" name=""/>
        <dsp:cNvSpPr/>
      </dsp:nvSpPr>
      <dsp:spPr>
        <a:xfrm>
          <a:off x="1312845" y="872442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5D473B-472D-4833-8D6A-F93B35FA3258}">
      <dsp:nvSpPr>
        <dsp:cNvPr id="0" name=""/>
        <dsp:cNvSpPr/>
      </dsp:nvSpPr>
      <dsp:spPr>
        <a:xfrm rot="10800000">
          <a:off x="1648286" y="1743586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বক্রিকান্দি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আদর্শ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উচ্চ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latin typeface="NikoshBAN" pitchFamily="2" charset="0"/>
              <a:cs typeface="NikoshBAN" pitchFamily="2" charset="0"/>
            </a:rPr>
            <a:t>বিদ্যালয়</a:t>
          </a:r>
          <a:endParaRPr lang="en-US" sz="3200" kern="1200" dirty="0"/>
        </a:p>
      </dsp:txBody>
      <dsp:txXfrm rot="10800000">
        <a:off x="1816006" y="1743586"/>
        <a:ext cx="5710348" cy="670881"/>
      </dsp:txXfrm>
    </dsp:sp>
    <dsp:sp modelId="{7A5CA4B1-25B7-4CC0-8C8C-8BC63C5AAA44}">
      <dsp:nvSpPr>
        <dsp:cNvPr id="0" name=""/>
        <dsp:cNvSpPr/>
      </dsp:nvSpPr>
      <dsp:spPr>
        <a:xfrm>
          <a:off x="1312845" y="1743586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65D49-1DE4-4DCF-93E4-8506C008D701}">
      <dsp:nvSpPr>
        <dsp:cNvPr id="0" name=""/>
        <dsp:cNvSpPr/>
      </dsp:nvSpPr>
      <dsp:spPr>
        <a:xfrm rot="10800000">
          <a:off x="1648286" y="2614731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দেবিদ্বার,কুমিল্লা</a:t>
          </a:r>
          <a:endParaRPr lang="en-US" sz="3200" kern="1200" dirty="0"/>
        </a:p>
      </dsp:txBody>
      <dsp:txXfrm rot="10800000">
        <a:off x="1816006" y="2614731"/>
        <a:ext cx="5710348" cy="670881"/>
      </dsp:txXfrm>
    </dsp:sp>
    <dsp:sp modelId="{061F2964-19DF-4894-B2F2-5137FC83DE6C}">
      <dsp:nvSpPr>
        <dsp:cNvPr id="0" name=""/>
        <dsp:cNvSpPr/>
      </dsp:nvSpPr>
      <dsp:spPr>
        <a:xfrm>
          <a:off x="1312845" y="2614731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31D03-F03B-48EF-A20F-6CB3EB5D9526}">
      <dsp:nvSpPr>
        <dsp:cNvPr id="0" name=""/>
        <dsp:cNvSpPr/>
      </dsp:nvSpPr>
      <dsp:spPr>
        <a:xfrm rot="10800000">
          <a:off x="1648286" y="3485876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121920" rIns="227584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3200" kern="1200" dirty="0" err="1">
              <a:latin typeface="NikoshBAN" pitchFamily="2" charset="0"/>
              <a:cs typeface="NikoshBAN" pitchFamily="2" charset="0"/>
            </a:rPr>
            <a:t>মোবাইল</a:t>
          </a:r>
          <a:r>
            <a:rPr lang="en-US" sz="3200" kern="1200" dirty="0">
              <a:latin typeface="NikoshBAN" pitchFamily="2" charset="0"/>
              <a:cs typeface="NikoshBAN" pitchFamily="2" charset="0"/>
            </a:rPr>
            <a:t> -০১৮১৫৮০৬০৬৫</a:t>
          </a:r>
        </a:p>
      </dsp:txBody>
      <dsp:txXfrm rot="10800000">
        <a:off x="1816006" y="3485876"/>
        <a:ext cx="5710348" cy="670881"/>
      </dsp:txXfrm>
    </dsp:sp>
    <dsp:sp modelId="{3D25E298-D123-4B8C-9617-A5E417055979}">
      <dsp:nvSpPr>
        <dsp:cNvPr id="0" name=""/>
        <dsp:cNvSpPr/>
      </dsp:nvSpPr>
      <dsp:spPr>
        <a:xfrm>
          <a:off x="1312845" y="3485876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64E806-DCCE-48E6-98A5-D71B4986A0B7}">
      <dsp:nvSpPr>
        <dsp:cNvPr id="0" name=""/>
        <dsp:cNvSpPr/>
      </dsp:nvSpPr>
      <dsp:spPr>
        <a:xfrm rot="10800000">
          <a:off x="1648286" y="4357020"/>
          <a:ext cx="5878068" cy="6708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5840" tIns="91440" rIns="170688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49" charset="0"/>
            <a:buChar char="o"/>
          </a:pPr>
          <a:r>
            <a:rPr lang="en-US" sz="2400" kern="1200" dirty="0">
              <a:latin typeface="NikoshBAN" pitchFamily="2" charset="0"/>
              <a:cs typeface="NikoshBAN" pitchFamily="2" charset="0"/>
            </a:rPr>
            <a:t>email-ibrahimkhalil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6065@gmail.com</a:t>
          </a:r>
          <a:endParaRPr lang="en-US" sz="2400" kern="1200" dirty="0"/>
        </a:p>
      </dsp:txBody>
      <dsp:txXfrm rot="10800000">
        <a:off x="1816006" y="4357020"/>
        <a:ext cx="5710348" cy="670881"/>
      </dsp:txXfrm>
    </dsp:sp>
    <dsp:sp modelId="{2385EDA2-040D-4954-B8E5-3C7A17720963}">
      <dsp:nvSpPr>
        <dsp:cNvPr id="0" name=""/>
        <dsp:cNvSpPr/>
      </dsp:nvSpPr>
      <dsp:spPr>
        <a:xfrm>
          <a:off x="1312845" y="4357020"/>
          <a:ext cx="670881" cy="670881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5BE58-A8F0-483C-A04D-AB4FE92AEF91}">
      <dsp:nvSpPr>
        <dsp:cNvPr id="0" name=""/>
        <dsp:cNvSpPr/>
      </dsp:nvSpPr>
      <dsp:spPr>
        <a:xfrm>
          <a:off x="-5581469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B1C8-1AC5-49E8-8B7C-D40FA61F71B5}">
      <dsp:nvSpPr>
        <dsp:cNvPr id="0" name=""/>
        <dsp:cNvSpPr/>
      </dsp:nvSpPr>
      <dsp:spPr>
        <a:xfrm>
          <a:off x="186094" y="369070"/>
          <a:ext cx="9320369" cy="738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20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latin typeface="NikoshBAN" pitchFamily="2" charset="0"/>
              <a:cs typeface="NikoshBAN" pitchFamily="2" charset="0"/>
            </a:rPr>
            <a:t>  </a:t>
          </a:r>
          <a:r>
            <a:rPr lang="bn-BD" sz="2800" u="sng" kern="1200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bn-BD" sz="2800" u="none" kern="1200" dirty="0" smtClean="0">
              <a:latin typeface="NikoshBAN" pitchFamily="2" charset="0"/>
              <a:cs typeface="NikoshBAN" pitchFamily="2" charset="0"/>
            </a:rPr>
            <a:t>/স্নেহ </a:t>
          </a:r>
          <a:r>
            <a:rPr lang="bn-BD" sz="2800" u="none" kern="1200" dirty="0">
              <a:latin typeface="NikoshBAN" pitchFamily="2" charset="0"/>
              <a:cs typeface="NikoshBAN" pitchFamily="2" charset="0"/>
            </a:rPr>
            <a:t>জাতীয়পদার্থে দ্রবণীয় ভিটামিনভিটামিন </a:t>
          </a:r>
          <a:r>
            <a:rPr lang="en-US" sz="2800" u="none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এর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উৎস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/>
        </a:p>
      </dsp:txBody>
      <dsp:txXfrm>
        <a:off x="186094" y="369070"/>
        <a:ext cx="9320369" cy="738524"/>
      </dsp:txXfrm>
    </dsp:sp>
    <dsp:sp modelId="{0499E91E-E5DE-46A3-9F35-12528994703B}">
      <dsp:nvSpPr>
        <dsp:cNvPr id="0" name=""/>
        <dsp:cNvSpPr/>
      </dsp:nvSpPr>
      <dsp:spPr>
        <a:xfrm>
          <a:off x="-73439" y="276754"/>
          <a:ext cx="923155" cy="923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114FD9B-876F-4B0A-980C-84E982FDCA4D}">
      <dsp:nvSpPr>
        <dsp:cNvPr id="0" name=""/>
        <dsp:cNvSpPr/>
      </dsp:nvSpPr>
      <dsp:spPr>
        <a:xfrm>
          <a:off x="509756" y="1453969"/>
          <a:ext cx="9023590" cy="738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sng" kern="1200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দ্রবিণীয় ভিটামিন কয় প্রকার ও কী কি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বলতে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dirty="0"/>
        </a:p>
      </dsp:txBody>
      <dsp:txXfrm>
        <a:off x="509756" y="1453969"/>
        <a:ext cx="9023590" cy="738524"/>
      </dsp:txXfrm>
    </dsp:sp>
    <dsp:sp modelId="{39FDBDF2-BA57-4CB2-ADE4-14130D32238E}">
      <dsp:nvSpPr>
        <dsp:cNvPr id="0" name=""/>
        <dsp:cNvSpPr/>
      </dsp:nvSpPr>
      <dsp:spPr>
        <a:xfrm>
          <a:off x="299204" y="1371596"/>
          <a:ext cx="919490" cy="923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9A1E1E-9237-4E87-98F4-6E08BB67E947}">
      <dsp:nvSpPr>
        <dsp:cNvPr id="0" name=""/>
        <dsp:cNvSpPr/>
      </dsp:nvSpPr>
      <dsp:spPr>
        <a:xfrm>
          <a:off x="609080" y="2585027"/>
          <a:ext cx="8897811" cy="7385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800" u="sng" kern="1200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 দ্রবিণীয় ভিটামিন এর উৎস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800" kern="1200" spc="-150" dirty="0"/>
        </a:p>
      </dsp:txBody>
      <dsp:txXfrm>
        <a:off x="609080" y="2585027"/>
        <a:ext cx="8897811" cy="738524"/>
      </dsp:txXfrm>
    </dsp:sp>
    <dsp:sp modelId="{2D40C9FD-B1D4-4BC8-BEC1-46B165AC6205}">
      <dsp:nvSpPr>
        <dsp:cNvPr id="0" name=""/>
        <dsp:cNvSpPr/>
      </dsp:nvSpPr>
      <dsp:spPr>
        <a:xfrm>
          <a:off x="349973" y="2492711"/>
          <a:ext cx="923155" cy="92315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774741-C35B-4A13-A7BE-A55D837BB7DE}">
      <dsp:nvSpPr>
        <dsp:cNvPr id="0" name=""/>
        <dsp:cNvSpPr/>
      </dsp:nvSpPr>
      <dsp:spPr>
        <a:xfrm>
          <a:off x="30594" y="3534071"/>
          <a:ext cx="9550588" cy="961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6204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</a:t>
          </a:r>
          <a:r>
            <a:rPr lang="en-US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      </a:t>
          </a:r>
          <a:r>
            <a:rPr lang="bn-BD" sz="2800" u="sng" kern="1200" dirty="0" smtClean="0">
              <a:latin typeface="NikoshBAN" pitchFamily="2" charset="0"/>
              <a:cs typeface="NikoshBAN" pitchFamily="2" charset="0"/>
            </a:rPr>
            <a:t>চর্বি</a:t>
          </a:r>
          <a:r>
            <a:rPr lang="en-US" sz="2800" u="sng" kern="1200" dirty="0" smtClean="0">
              <a:latin typeface="NikoshBAN" pitchFamily="2" charset="0"/>
              <a:cs typeface="NikoshBAN" pitchFamily="2" charset="0"/>
            </a:rPr>
            <a:t>/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 </a:t>
          </a:r>
          <a:r>
            <a:rPr lang="bn-BD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জাতীয় পদার্থে দ্রবিণীয় ভিটামিনের আভাবে </a:t>
          </a:r>
          <a:r>
            <a:rPr lang="en-US" sz="32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সৃষ্ট</a:t>
          </a:r>
          <a:r>
            <a: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সমস্যার</a:t>
          </a:r>
          <a:r>
            <a:rPr lang="en-US" sz="32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	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যৌত্তিকতা</a:t>
          </a:r>
          <a:r>
            <a:rPr lang="en-US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sz="3200" kern="1200" spc="-15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200" kern="1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spc="-15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spc="-15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kern="1200" dirty="0"/>
        </a:p>
      </dsp:txBody>
      <dsp:txXfrm>
        <a:off x="30594" y="3534071"/>
        <a:ext cx="9550588" cy="961728"/>
      </dsp:txXfrm>
    </dsp:sp>
    <dsp:sp modelId="{7C28791F-3098-42ED-BCAB-D530B155ADFE}">
      <dsp:nvSpPr>
        <dsp:cNvPr id="0" name=""/>
        <dsp:cNvSpPr/>
      </dsp:nvSpPr>
      <dsp:spPr>
        <a:xfrm>
          <a:off x="-96574" y="3420250"/>
          <a:ext cx="969423" cy="107554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112BD-58DB-4438-AD0E-46997E37FC5B}" type="datetimeFigureOut">
              <a:rPr lang="en-US" smtClean="0"/>
              <a:t>12/28/2019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DEBD3-8C58-4AF9-9763-02D592C2A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7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1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94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DEBD3-8C58-4AF9-9763-02D592C2A6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33622">
              <a:srgbClr val="00B050"/>
            </a:gs>
            <a:gs pos="31000">
              <a:srgbClr val="FFFF00"/>
            </a:gs>
            <a:gs pos="32000">
              <a:schemeClr val="accent1">
                <a:lumMod val="45000"/>
                <a:lumOff val="55000"/>
              </a:schemeClr>
            </a:gs>
            <a:gs pos="34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3021D-C3BA-4183-88B4-8E9B0D9138AC}" type="datetimeFigureOut">
              <a:rPr lang="en-US" smtClean="0"/>
              <a:pPr/>
              <a:t>12/28/2019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7672-790C-442D-93A6-35BA07B57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21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jpg"/><Relationship Id="rId7" Type="http://schemas.openxmlformats.org/officeDocument/2006/relationships/image" Target="../media/image11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5.jpeg"/><Relationship Id="rId10" Type="http://schemas.openxmlformats.org/officeDocument/2006/relationships/image" Target="../media/image27.jpg"/><Relationship Id="rId4" Type="http://schemas.openxmlformats.org/officeDocument/2006/relationships/image" Target="../media/image24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43747"/>
            <a:ext cx="9144000" cy="1752600"/>
          </a:xfrm>
          <a:noFill/>
        </p:spPr>
        <p:txBody>
          <a:bodyPr>
            <a:no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11500" dirty="0" err="1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I:\Jashim-26\ALORON (1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912" y="791348"/>
            <a:ext cx="3642188" cy="392681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</p:pic>
      <p:pic>
        <p:nvPicPr>
          <p:cNvPr id="5" name="Picture 2" descr="I:\Jashim-26\ALORON (118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100" y="791347"/>
            <a:ext cx="3642188" cy="3926817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55502"/>
            <a:ext cx="2273692" cy="14505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0" y="6045850"/>
            <a:ext cx="9105418" cy="81215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পেয়ারা,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লেবু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আম,বাঁধাকফি,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আমলকি,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টমেটো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্‌ক, আনারস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1" y="30099"/>
            <a:ext cx="8343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BD" sz="3200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‘সি’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 উৎস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77" y="668622"/>
            <a:ext cx="2263315" cy="171455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2" t="52933" r="35316"/>
          <a:stretch/>
        </p:blipFill>
        <p:spPr>
          <a:xfrm>
            <a:off x="304800" y="4120720"/>
            <a:ext cx="2273691" cy="16037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" t="12926" b="10841"/>
          <a:stretch/>
        </p:blipFill>
        <p:spPr>
          <a:xfrm>
            <a:off x="6028706" y="668623"/>
            <a:ext cx="2430557" cy="164124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9860" r="5143" b="11790"/>
          <a:stretch/>
        </p:blipFill>
        <p:spPr>
          <a:xfrm>
            <a:off x="2960239" y="2514600"/>
            <a:ext cx="2754761" cy="14478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18" t="55999" r="5053" b="18784"/>
          <a:stretch/>
        </p:blipFill>
        <p:spPr>
          <a:xfrm>
            <a:off x="6019802" y="2566419"/>
            <a:ext cx="2501218" cy="142869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" t="9071" r="11987"/>
          <a:stretch/>
        </p:blipFill>
        <p:spPr>
          <a:xfrm>
            <a:off x="2960239" y="668622"/>
            <a:ext cx="2754761" cy="168526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8" t="6001" r="22043" b="11989"/>
          <a:stretch/>
        </p:blipFill>
        <p:spPr>
          <a:xfrm>
            <a:off x="2960239" y="4120720"/>
            <a:ext cx="2754761" cy="16037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r="21334"/>
          <a:stretch/>
        </p:blipFill>
        <p:spPr>
          <a:xfrm rot="16200000">
            <a:off x="6502126" y="3692143"/>
            <a:ext cx="1549955" cy="25146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07" y="1186304"/>
            <a:ext cx="2078560" cy="2324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514" y="1170099"/>
            <a:ext cx="2497807" cy="23095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24" b="22784"/>
          <a:stretch/>
        </p:blipFill>
        <p:spPr>
          <a:xfrm>
            <a:off x="324057" y="1170099"/>
            <a:ext cx="1194431" cy="103299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3337" b="285"/>
          <a:stretch/>
        </p:blipFill>
        <p:spPr>
          <a:xfrm>
            <a:off x="4191000" y="3808460"/>
            <a:ext cx="2209799" cy="15924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7" y="2359085"/>
            <a:ext cx="1194431" cy="11205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333187" y="3882913"/>
            <a:ext cx="1209943" cy="1476487"/>
            <a:chOff x="4857750" y="2719422"/>
            <a:chExt cx="3958587" cy="37073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7800" y="3236845"/>
              <a:ext cx="3048001" cy="318992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857750" y="2719422"/>
              <a:ext cx="3958587" cy="370734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38048" y="3920552"/>
            <a:ext cx="1919552" cy="1603939"/>
            <a:chOff x="463035" y="144028"/>
            <a:chExt cx="3878049" cy="34636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739" y="274061"/>
              <a:ext cx="3245775" cy="3333639"/>
            </a:xfrm>
            <a:prstGeom prst="rect">
              <a:avLst/>
            </a:prstGeom>
            <a:ln w="28575" cap="sq">
              <a:noFill/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7" name="Rectangle 16"/>
            <p:cNvSpPr/>
            <p:nvPr/>
          </p:nvSpPr>
          <p:spPr>
            <a:xfrm>
              <a:off x="463035" y="144028"/>
              <a:ext cx="3878049" cy="32087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9050" y="33337"/>
            <a:ext cx="8851901" cy="80792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মিনিট)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06" y="3873498"/>
            <a:ext cx="1835313" cy="148590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19050" y="6019800"/>
            <a:ext cx="9085728" cy="838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ভিটামিন সি,ডি,ই,কে যুক্ত খাবার আলাদা কর?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0" t="48696" r="66400" b="3623"/>
          <a:stretch/>
        </p:blipFill>
        <p:spPr>
          <a:xfrm>
            <a:off x="6781801" y="1186304"/>
            <a:ext cx="2089150" cy="2195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51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196083"/>
            <a:ext cx="9143999" cy="625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যুক্ত খাবার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3" b="14282"/>
          <a:stretch/>
        </p:blipFill>
        <p:spPr>
          <a:xfrm>
            <a:off x="0" y="0"/>
            <a:ext cx="9144000" cy="63052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05266"/>
            <a:ext cx="9143999" cy="6253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ভিটামিন  যুক্ত খাবার</a:t>
            </a:r>
          </a:p>
        </p:txBody>
      </p:sp>
    </p:spTree>
    <p:extLst>
      <p:ext uri="{BB962C8B-B14F-4D97-AF65-F5344CB8AC3E}">
        <p14:creationId xmlns:p14="http://schemas.microsoft.com/office/powerpoint/2010/main" val="370993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977525" y="2174346"/>
            <a:ext cx="2846590" cy="2310697"/>
            <a:chOff x="3457773" y="2197277"/>
            <a:chExt cx="2520770" cy="215863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" name="Oval 4"/>
            <p:cNvSpPr/>
            <p:nvPr/>
          </p:nvSpPr>
          <p:spPr>
            <a:xfrm>
              <a:off x="3457773" y="2197277"/>
              <a:ext cx="2520770" cy="215863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" name="Oval 4"/>
            <p:cNvSpPr txBox="1"/>
            <p:nvPr/>
          </p:nvSpPr>
          <p:spPr>
            <a:xfrm>
              <a:off x="3715865" y="2513402"/>
              <a:ext cx="2036558" cy="152638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u="sng" dirty="0">
                  <a:latin typeface="NikoshBAN" pitchFamily="2" charset="0"/>
                  <a:cs typeface="NikoshBAN" pitchFamily="2" charset="0"/>
                </a:rPr>
                <a:t>চবি/স্নেহ জাতীয় পদার্থে দ্রবণীয় </a:t>
              </a:r>
              <a:r>
                <a:rPr lang="bn-BD" sz="3200" kern="1200" dirty="0">
                  <a:latin typeface="NikoshBAN" pitchFamily="2" charset="0"/>
                  <a:cs typeface="NikoshBAN" pitchFamily="2" charset="0"/>
                </a:rPr>
                <a:t> ভিটামি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নের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অভাবজনিত</a:t>
              </a:r>
              <a:r>
                <a:rPr lang="en-US" sz="3200" kern="1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kern="1200" dirty="0" err="1"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23944" y="1899866"/>
            <a:ext cx="613290" cy="208309"/>
            <a:chOff x="4319985" y="1903747"/>
            <a:chExt cx="613290" cy="208309"/>
          </a:xfrm>
        </p:grpSpPr>
        <p:sp>
          <p:nvSpPr>
            <p:cNvPr id="8" name="Right Arrow 7"/>
            <p:cNvSpPr/>
            <p:nvPr/>
          </p:nvSpPr>
          <p:spPr>
            <a:xfrm rot="16029865">
              <a:off x="4522475" y="1701257"/>
              <a:ext cx="208309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6"/>
            <p:cNvSpPr txBox="1"/>
            <p:nvPr/>
          </p:nvSpPr>
          <p:spPr>
            <a:xfrm rot="26829865">
              <a:off x="4555267" y="1855123"/>
              <a:ext cx="145816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74060" y="-837"/>
            <a:ext cx="1803796" cy="1803796"/>
            <a:chOff x="3670101" y="3044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1" name="Oval 10"/>
            <p:cNvSpPr/>
            <p:nvPr/>
          </p:nvSpPr>
          <p:spPr>
            <a:xfrm>
              <a:off x="3670101" y="3044"/>
              <a:ext cx="1803796" cy="1803796"/>
            </a:xfrm>
            <a:prstGeom prst="ellipse">
              <a:avLst/>
            </a:prstGeom>
            <a:solidFill>
              <a:srgbClr val="00B0F0"/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8"/>
            <p:cNvSpPr txBox="1"/>
            <p:nvPr/>
          </p:nvSpPr>
          <p:spPr>
            <a:xfrm>
              <a:off x="3934261" y="267204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শিশুর</a:t>
              </a:r>
              <a:r>
                <a:rPr lang="en-US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রিকেটস</a:t>
              </a:r>
              <a:r>
                <a:rPr lang="en-US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9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r>
                <a:rPr lang="en-US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97892" y="2246026"/>
            <a:ext cx="347893" cy="613290"/>
            <a:chOff x="5752990" y="2322480"/>
            <a:chExt cx="118371" cy="613290"/>
          </a:xfrm>
        </p:grpSpPr>
        <p:sp>
          <p:nvSpPr>
            <p:cNvPr id="14" name="Right Arrow 13"/>
            <p:cNvSpPr/>
            <p:nvPr/>
          </p:nvSpPr>
          <p:spPr>
            <a:xfrm rot="19801663">
              <a:off x="5752990" y="2322480"/>
              <a:ext cx="118371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ight Arrow 10"/>
            <p:cNvSpPr txBox="1"/>
            <p:nvPr/>
          </p:nvSpPr>
          <p:spPr>
            <a:xfrm rot="19801663">
              <a:off x="5755364" y="2454008"/>
              <a:ext cx="82860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495160" y="914400"/>
            <a:ext cx="2464043" cy="1867354"/>
            <a:chOff x="5791202" y="1219193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17" name="Oval 16"/>
            <p:cNvSpPr/>
            <p:nvPr/>
          </p:nvSpPr>
          <p:spPr>
            <a:xfrm>
              <a:off x="5791202" y="1219193"/>
              <a:ext cx="1803796" cy="18037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8" name="Oval 12"/>
            <p:cNvSpPr txBox="1"/>
            <p:nvPr/>
          </p:nvSpPr>
          <p:spPr>
            <a:xfrm>
              <a:off x="6055362" y="1483353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অস্টিওম্যালেশিয়া</a:t>
              </a:r>
              <a:endParaRPr lang="en-US" sz="2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28092" y="3742166"/>
            <a:ext cx="408478" cy="613290"/>
            <a:chOff x="5718362" y="3751005"/>
            <a:chExt cx="226600" cy="613290"/>
          </a:xfrm>
        </p:grpSpPr>
        <p:sp>
          <p:nvSpPr>
            <p:cNvPr id="20" name="Right Arrow 19"/>
            <p:cNvSpPr/>
            <p:nvPr/>
          </p:nvSpPr>
          <p:spPr>
            <a:xfrm rot="2061905">
              <a:off x="5718362" y="3751005"/>
              <a:ext cx="226600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ight Arrow 14"/>
            <p:cNvSpPr txBox="1"/>
            <p:nvPr/>
          </p:nvSpPr>
          <p:spPr>
            <a:xfrm rot="2061905">
              <a:off x="5724295" y="3854477"/>
              <a:ext cx="158620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559956" y="3785248"/>
            <a:ext cx="2491629" cy="1803796"/>
            <a:chOff x="5855998" y="3789129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5855998" y="3789129"/>
              <a:ext cx="1803796" cy="180379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16"/>
            <p:cNvSpPr txBox="1"/>
            <p:nvPr/>
          </p:nvSpPr>
          <p:spPr>
            <a:xfrm>
              <a:off x="6120158" y="4053289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মায়োপ্যাথি</a:t>
              </a:r>
              <a:endParaRPr lang="en-US" sz="88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024612" y="4504379"/>
            <a:ext cx="613290" cy="352051"/>
            <a:chOff x="4320653" y="4508260"/>
            <a:chExt cx="613290" cy="369715"/>
          </a:xfrm>
        </p:grpSpPr>
        <p:sp>
          <p:nvSpPr>
            <p:cNvPr id="26" name="Right Arrow 25"/>
            <p:cNvSpPr/>
            <p:nvPr/>
          </p:nvSpPr>
          <p:spPr>
            <a:xfrm rot="5550786">
              <a:off x="4442440" y="4386473"/>
              <a:ext cx="369715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 txBox="1"/>
            <p:nvPr/>
          </p:nvSpPr>
          <p:spPr>
            <a:xfrm rot="16350786">
              <a:off x="4500329" y="4453727"/>
              <a:ext cx="258801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4059" y="5047277"/>
            <a:ext cx="2121101" cy="1803796"/>
            <a:chOff x="3670101" y="5051158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28"/>
            <p:cNvSpPr/>
            <p:nvPr/>
          </p:nvSpPr>
          <p:spPr>
            <a:xfrm>
              <a:off x="3670101" y="5051158"/>
              <a:ext cx="1803796" cy="180379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0" name="Oval 20"/>
            <p:cNvSpPr txBox="1"/>
            <p:nvPr/>
          </p:nvSpPr>
          <p:spPr>
            <a:xfrm>
              <a:off x="3934261" y="5315318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s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ঝাপসা দেখা</a:t>
              </a:r>
              <a:endParaRPr lang="en-US" sz="7200" kern="1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708439" y="3661720"/>
            <a:ext cx="516823" cy="693736"/>
            <a:chOff x="3262004" y="3746047"/>
            <a:chExt cx="327223" cy="613290"/>
          </a:xfrm>
        </p:grpSpPr>
        <p:sp>
          <p:nvSpPr>
            <p:cNvPr id="32" name="Right Arrow 31"/>
            <p:cNvSpPr/>
            <p:nvPr/>
          </p:nvSpPr>
          <p:spPr>
            <a:xfrm rot="8906827">
              <a:off x="3262004" y="3746047"/>
              <a:ext cx="327223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22"/>
            <p:cNvSpPr txBox="1"/>
            <p:nvPr/>
          </p:nvSpPr>
          <p:spPr>
            <a:xfrm rot="19706827">
              <a:off x="3352914" y="3843020"/>
              <a:ext cx="229056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4943" y="3785248"/>
            <a:ext cx="2428868" cy="1803796"/>
            <a:chOff x="1484204" y="3789129"/>
            <a:chExt cx="1803796" cy="1803796"/>
          </a:xfr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35" name="Oval 34"/>
            <p:cNvSpPr/>
            <p:nvPr/>
          </p:nvSpPr>
          <p:spPr>
            <a:xfrm>
              <a:off x="1484204" y="3789129"/>
              <a:ext cx="1803796" cy="180379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  <a:prstDash val="lgDash"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6" name="Oval 24"/>
            <p:cNvSpPr txBox="1"/>
            <p:nvPr/>
          </p:nvSpPr>
          <p:spPr>
            <a:xfrm>
              <a:off x="1748364" y="4053289"/>
              <a:ext cx="1275476" cy="12754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900" kern="12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রক্তশূন্যতা</a:t>
              </a:r>
              <a:r>
                <a:rPr lang="en-US" sz="29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27743" y="2330547"/>
            <a:ext cx="461725" cy="613290"/>
            <a:chOff x="3115441" y="2334428"/>
            <a:chExt cx="361304" cy="613290"/>
          </a:xfrm>
        </p:grpSpPr>
        <p:sp>
          <p:nvSpPr>
            <p:cNvPr id="38" name="Right Arrow 37"/>
            <p:cNvSpPr/>
            <p:nvPr/>
          </p:nvSpPr>
          <p:spPr>
            <a:xfrm rot="12271073">
              <a:off x="3115441" y="2334428"/>
              <a:ext cx="361304" cy="61329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B05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26"/>
            <p:cNvSpPr txBox="1"/>
            <p:nvPr/>
          </p:nvSpPr>
          <p:spPr>
            <a:xfrm rot="23071073">
              <a:off x="3218945" y="2479576"/>
              <a:ext cx="252913" cy="3679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13286" y="1215337"/>
            <a:ext cx="2448665" cy="1803796"/>
            <a:chOff x="2439989" y="1219219"/>
            <a:chExt cx="2257008" cy="1803796"/>
          </a:xfrm>
        </p:grpSpPr>
        <p:grpSp>
          <p:nvGrpSpPr>
            <p:cNvPr id="41" name="Group 40"/>
            <p:cNvGrpSpPr/>
            <p:nvPr/>
          </p:nvGrpSpPr>
          <p:grpSpPr>
            <a:xfrm>
              <a:off x="2439989" y="1219219"/>
              <a:ext cx="2257008" cy="1803796"/>
              <a:chOff x="1254196" y="1219218"/>
              <a:chExt cx="1803796" cy="1803796"/>
            </a:xfrm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</p:grpSpPr>
          <p:sp>
            <p:nvSpPr>
              <p:cNvPr id="43" name="Oval 42"/>
              <p:cNvSpPr/>
              <p:nvPr/>
            </p:nvSpPr>
            <p:spPr>
              <a:xfrm>
                <a:off x="1254196" y="1219218"/>
                <a:ext cx="1803796" cy="1803796"/>
              </a:xfrm>
              <a:prstGeom prst="ellipse">
                <a:avLst/>
              </a:prstGeom>
              <a:ln>
                <a:noFill/>
                <a:prstDash val="lgDash"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p3d extrusionH="107950" prstMaterial="plastic">
                <a:bevelT w="82550" h="63500" prst="divot"/>
                <a:bevelB/>
              </a:sp3d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4" name="Oval 28"/>
              <p:cNvSpPr txBox="1"/>
              <p:nvPr/>
            </p:nvSpPr>
            <p:spPr>
              <a:xfrm>
                <a:off x="1518356" y="1483378"/>
                <a:ext cx="1275476" cy="127547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0640" tIns="40640" rIns="40640" bIns="4064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kern="1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2804204" y="1740234"/>
              <a:ext cx="17585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স্কার্ভি রোগ</a:t>
              </a:r>
              <a:endPara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2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3200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নীরব</a:t>
            </a:r>
            <a:r>
              <a:rPr lang="en-US" sz="5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পঠন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54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১২১-১২৩</a:t>
            </a:r>
            <a:endParaRPr lang="en-US" sz="5400" u="sng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55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28600" y="1214541"/>
            <a:ext cx="2209800" cy="9144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দল-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‘সি’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77836" y="1186832"/>
            <a:ext cx="6213764" cy="11753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15191" y="2743157"/>
            <a:ext cx="2022763" cy="87219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দল- ‘ডি’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7836" y="2568531"/>
            <a:ext cx="6213764" cy="1221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636" y="0"/>
            <a:ext cx="8054879" cy="81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দলীয় কাজ (১০মিনিট)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05545" y="3975531"/>
            <a:ext cx="6213764" cy="1221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5545" y="5382531"/>
            <a:ext cx="6213764" cy="12214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ভিটামিন ‘</a:t>
            </a:r>
            <a:r>
              <a:rPr lang="bn-BD" sz="36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’এর তিনটি উৎসের নাম ও এর অভাবজনিত একটি রোগের নাম লিখ।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322118" y="4140279"/>
            <a:ext cx="2022763" cy="87219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দল- ‘ই’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322118" y="5557157"/>
            <a:ext cx="2022763" cy="872197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দল- ‘কে’</a:t>
            </a:r>
            <a:endParaRPr lang="en-US" sz="4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3459" y="0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46935"/>
              </p:ext>
            </p:extLst>
          </p:nvPr>
        </p:nvGraphicFramePr>
        <p:xfrm>
          <a:off x="168836" y="1828799"/>
          <a:ext cx="8746564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728">
                  <a:extLst>
                    <a:ext uri="{9D8B030D-6E8A-4147-A177-3AD203B41FA5}">
                      <a16:colId xmlns:a16="http://schemas.microsoft.com/office/drawing/2014/main" val="3765372244"/>
                    </a:ext>
                  </a:extLst>
                </a:gridCol>
                <a:gridCol w="3632048">
                  <a:extLst>
                    <a:ext uri="{9D8B030D-6E8A-4147-A177-3AD203B41FA5}">
                      <a16:colId xmlns:a16="http://schemas.microsoft.com/office/drawing/2014/main" val="916031630"/>
                    </a:ext>
                  </a:extLst>
                </a:gridCol>
                <a:gridCol w="1837098">
                  <a:extLst>
                    <a:ext uri="{9D8B030D-6E8A-4147-A177-3AD203B41FA5}">
                      <a16:colId xmlns:a16="http://schemas.microsoft.com/office/drawing/2014/main" val="2965886735"/>
                    </a:ext>
                  </a:extLst>
                </a:gridCol>
                <a:gridCol w="2239690">
                  <a:extLst>
                    <a:ext uri="{9D8B030D-6E8A-4147-A177-3AD203B41FA5}">
                      <a16:colId xmlns:a16="http://schemas.microsoft.com/office/drawing/2014/main" val="958562514"/>
                    </a:ext>
                  </a:extLst>
                </a:gridCol>
              </a:tblGrid>
              <a:tr h="669636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অভাব্জনিত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76710"/>
                  </a:ext>
                </a:extLst>
              </a:tr>
              <a:tr h="93749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‘এ’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BD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38532"/>
                  </a:ext>
                </a:extLst>
              </a:tr>
              <a:tr h="93749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‘ডি’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35839"/>
                  </a:ext>
                </a:extLst>
              </a:tr>
              <a:tr h="93749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‘ই’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59402"/>
                  </a:ext>
                </a:extLst>
              </a:tr>
              <a:tr h="937491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‘কে’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23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536585" y="781473"/>
            <a:ext cx="3735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ছকটি পুরুণ কর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35DE4E-260B-43D3-85E7-94F30D237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382850"/>
              </p:ext>
            </p:extLst>
          </p:nvPr>
        </p:nvGraphicFramePr>
        <p:xfrm>
          <a:off x="168836" y="7239000"/>
          <a:ext cx="8991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3765372244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916031630"/>
                    </a:ext>
                  </a:extLst>
                </a:gridCol>
                <a:gridCol w="1888564">
                  <a:extLst>
                    <a:ext uri="{9D8B030D-6E8A-4147-A177-3AD203B41FA5}">
                      <a16:colId xmlns:a16="http://schemas.microsoft.com/office/drawing/2014/main" val="2965886735"/>
                    </a:ext>
                  </a:extLst>
                </a:gridCol>
                <a:gridCol w="2302436">
                  <a:extLst>
                    <a:ext uri="{9D8B030D-6E8A-4147-A177-3AD203B41FA5}">
                      <a16:colId xmlns:a16="http://schemas.microsoft.com/office/drawing/2014/main" val="95856251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ভিটামিন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অভাব্জনিত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রোগ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37671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‘এ’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টক জাতীয়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ফল,আমলকি,আনারস,  পেয়ারা,সবুজ শাকসবজি,বাঁধাকপি, ফুলকপি,লেটুস্পাতা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পেশি</a:t>
                      </a:r>
                      <a:r>
                        <a:rPr lang="bn-BD" sz="1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দাঁত</a:t>
                      </a:r>
                      <a:r>
                        <a:rPr lang="bn-BD" sz="1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</a:t>
                      </a:r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জবুত</a:t>
                      </a:r>
                      <a:r>
                        <a:rPr lang="bn-BD" sz="1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করে,ক্ষত নিরাময় ও চর্মরোগ, নাক, কন্ঠনালীর     সংক্রমক প্রতিরোধ করে।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স্কর্ভি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53853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‘ডি’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ভোজ্যতেল,দুগ্ধ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দুগ্ধ জাতীয় খাদ্য, মাছের তেল,ডিমের কুসুম,মাখন,ঘি,চর্বি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অস্তি ও দাঁতের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কাঠামো গঠন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রিকেটস, আস্ট ও ম্যালেশিয়া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335839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‘ই’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ভোজ্যতেল,শস্যদানা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মাছ-মাংশ,চর্বি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</a:t>
                      </a:r>
                      <a:r>
                        <a:rPr lang="bn-BD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গঠন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1800" b="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পেশির দুর্বলতা</a:t>
                      </a:r>
                      <a:r>
                        <a:rPr lang="bn-BD" sz="1800" b="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1800" b="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ভারসাম্যহীনতা</a:t>
                      </a:r>
                      <a:r>
                        <a:rPr lang="bn-BD" sz="1800" b="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1800" b="0" i="0" kern="1200" dirty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ঝাপসা দেখা</a:t>
                      </a:r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3594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‘কে’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 শাকসবজি,বাঁধাকপি, লেটুসপাতা,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ফুলকপি,ডিমের কুসুম,সয়াবিন তেল,যকৃত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প্রথোম্বিন</a:t>
                      </a:r>
                      <a:r>
                        <a:rPr lang="bn-BD" sz="16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নামক প্রোটিন তৈরি,রক্ত জমাট বাঁধতে সাহায্য করে।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 জমাট বাঁধতে</a:t>
                      </a:r>
                      <a:r>
                        <a:rPr lang="en-US" sz="1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1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পারে না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36239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 L 5.55556E-7 -0.802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90600"/>
            <a:ext cx="64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400" u="sng" dirty="0">
                <a:latin typeface="NikoshBAN" pitchFamily="2" charset="0"/>
                <a:cs typeface="NikoshBAN" pitchFamily="2" charset="0"/>
              </a:rPr>
              <a:t>চবি/স্নেহ জাতীয় পদার্থে দ্রবণীয়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ভিটামি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ন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কয়টি?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.</a:t>
            </a:r>
            <a:endParaRPr lang="bn-BD" sz="24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       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 (ক)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                                 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400" dirty="0">
                <a:latin typeface="NikoshBAN" panose="02000000000000000000" pitchFamily="2" charset="0"/>
                <a:cs typeface="NikoshBAN" pitchFamily="2" charset="0"/>
              </a:rPr>
              <a:t>(খ) </a:t>
            </a:r>
            <a:r>
              <a:rPr lang="bn-BD" sz="24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(গ)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8036" y="2209800"/>
            <a:ext cx="73567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ভিটামি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সি অভাবে কোন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হয়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রাত কানা                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(খ)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স্কর্ভি রোগ 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জেরপথালমিয়া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(ঘ)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রিকেটস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594795"/>
            <a:ext cx="64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ফলে ভিটামিন সি আছে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?            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লাল চাল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(খ)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লাল শাক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গাজর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      (ঘ)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পেয়ারা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5248870"/>
            <a:ext cx="6629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কোন ভিটামিন রক্ত জমাট বাঁধতে সাহায্য করে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?    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(ক)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সি      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(খ)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ডি</a:t>
            </a:r>
            <a:endParaRPr lang="en-US" sz="2800" dirty="0">
              <a:latin typeface="NikoshBAN" panose="02000000000000000000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(গ)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 ই    </a:t>
            </a:r>
            <a:r>
              <a:rPr lang="en-US" sz="2800" dirty="0">
                <a:latin typeface="NikoshBAN" panose="02000000000000000000" pitchFamily="2" charset="0"/>
                <a:cs typeface="NikoshBAN" pitchFamily="2" charset="0"/>
              </a:rPr>
              <a:t>                                     (ঘ) </a:t>
            </a:r>
            <a:r>
              <a:rPr lang="bn-BD" sz="2800" dirty="0">
                <a:latin typeface="NikoshBAN" panose="02000000000000000000" pitchFamily="2" charset="0"/>
                <a:cs typeface="NikoshBAN" pitchFamily="2" charset="0"/>
              </a:rPr>
              <a:t>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0EE536-28E9-4CB7-818A-393022526973}"/>
              </a:ext>
            </a:extLst>
          </p:cNvPr>
          <p:cNvSpPr/>
          <p:nvPr/>
        </p:nvSpPr>
        <p:spPr>
          <a:xfrm>
            <a:off x="1295400" y="1770460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422E2E-FCDD-4A8F-87F9-8C9E3E31CA40}"/>
              </a:ext>
            </a:extLst>
          </p:cNvPr>
          <p:cNvSpPr/>
          <p:nvPr/>
        </p:nvSpPr>
        <p:spPr>
          <a:xfrm>
            <a:off x="4792994" y="2706367"/>
            <a:ext cx="381000" cy="356004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91960-BF92-41BC-AE89-D171CF25ECC4}"/>
              </a:ext>
            </a:extLst>
          </p:cNvPr>
          <p:cNvSpPr/>
          <p:nvPr/>
        </p:nvSpPr>
        <p:spPr>
          <a:xfrm>
            <a:off x="5328428" y="4584313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A18C5C-CAFE-4742-9F23-D02B75416C8B}"/>
              </a:ext>
            </a:extLst>
          </p:cNvPr>
          <p:cNvSpPr/>
          <p:nvPr/>
        </p:nvSpPr>
        <p:spPr>
          <a:xfrm>
            <a:off x="5469192" y="5771107"/>
            <a:ext cx="340520" cy="34052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6ED201-4DE4-4852-B667-6E1C614481BE}"/>
              </a:ext>
            </a:extLst>
          </p:cNvPr>
          <p:cNvSpPr/>
          <p:nvPr/>
        </p:nvSpPr>
        <p:spPr>
          <a:xfrm>
            <a:off x="3643459" y="0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92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05835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পরিচিত </a:t>
            </a:r>
            <a:r>
              <a:rPr lang="bn-BD" sz="4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চবি/স্নেহ জাতীয় পদার্থে দ্রবণীয় </a:t>
            </a:r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ভিটামি</a:t>
            </a:r>
            <a: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পাওয়া যায় এরকম ১০টি খাবারের নাম লিখে আনবে।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0201" y="609600"/>
            <a:ext cx="26035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206" y="1066801"/>
            <a:ext cx="2412123" cy="2057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1FC33FA-353D-4860-992A-326A49C55E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2719604"/>
              </p:ext>
            </p:extLst>
          </p:nvPr>
        </p:nvGraphicFramePr>
        <p:xfrm>
          <a:off x="-1146804" y="1066801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5029200"/>
            <a:ext cx="381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/>
          </a:p>
        </p:txBody>
      </p:sp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609600"/>
            <a:ext cx="7543800" cy="4185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449762"/>
          </a:xfrm>
          <a:solidFill>
            <a:schemeClr val="bg2">
              <a:lumMod val="75000"/>
            </a:schemeClr>
          </a:solidFill>
          <a:ln w="3175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algn="l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৮ম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বিজ্ঞান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অধ্যায়ঃত্রয়োদশ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 ২৫/১০/১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" r="33028"/>
          <a:stretch/>
        </p:blipFill>
        <p:spPr>
          <a:xfrm>
            <a:off x="4724400" y="838200"/>
            <a:ext cx="3962400" cy="4449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5"/>
          <a:stretch/>
        </p:blipFill>
        <p:spPr>
          <a:xfrm>
            <a:off x="158028" y="0"/>
            <a:ext cx="8864527" cy="591502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sp>
        <p:nvSpPr>
          <p:cNvPr id="5" name="Rectangle 4"/>
          <p:cNvSpPr/>
          <p:nvPr/>
        </p:nvSpPr>
        <p:spPr>
          <a:xfrm>
            <a:off x="7578436" y="6048377"/>
            <a:ext cx="1565564" cy="562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274320" bIns="91440"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738" y="6048377"/>
            <a:ext cx="4386262" cy="64293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কী দেখা যায়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7148512" y="5993784"/>
            <a:ext cx="1995489" cy="642938"/>
          </a:xfrm>
          <a:prstGeom prst="round1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শাক-সবজি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048377"/>
            <a:ext cx="6877050" cy="5624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 শাক-সবজি খাদ্যেরকোন উপাদান থাকে?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8029" y="6053927"/>
            <a:ext cx="6242771" cy="59715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ভিটামিন প্রধানত কয় প্রকার ও কী কী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69956" y="6086746"/>
            <a:ext cx="1752600" cy="454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1" y="3244334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u="sng" dirty="0">
                <a:latin typeface="NikoshBAN" pitchFamily="2" charset="0"/>
                <a:cs typeface="NikoshBAN" pitchFamily="2" charset="0"/>
              </a:rPr>
              <a:t>চর্বি/স্নেহ জাতীয়পদার্থে দ্রবণীয় </a:t>
            </a:r>
            <a:r>
              <a:rPr lang="bn-BD" sz="5400" u="sng" dirty="0" smtClean="0">
                <a:latin typeface="NikoshBAN" pitchFamily="2" charset="0"/>
                <a:cs typeface="NikoshBAN" pitchFamily="2" charset="0"/>
              </a:rPr>
              <a:t>ভিটামিন</a:t>
            </a:r>
            <a:endParaRPr lang="en-US" sz="5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64008" y="1392238"/>
            <a:ext cx="8229600" cy="512762"/>
          </a:xfrm>
          <a:noFill/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………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C53CFF7-36F7-46CF-8B0C-626E1F3CB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240308"/>
              </p:ext>
            </p:extLst>
          </p:nvPr>
        </p:nvGraphicFramePr>
        <p:xfrm>
          <a:off x="-381000" y="1905000"/>
          <a:ext cx="9525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5BE58-A8F0-483C-A04D-AB4FE92AE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655BE58-A8F0-483C-A04D-AB4FE92AE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99E91E-E5DE-46A3-9F35-125289947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499E91E-E5DE-46A3-9F35-125289947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AB1C8-1AC5-49E8-8B7C-D40FA61F7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EB1AB1C8-1AC5-49E8-8B7C-D40FA61F7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DBDF2-BA57-4CB2-ADE4-14130D3223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9FDBDF2-BA57-4CB2-ADE4-14130D3223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14FD9B-876F-4B0A-980C-84E982FDCA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114FD9B-876F-4B0A-980C-84E982FDCA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40C9FD-B1D4-4BC8-BEC1-46B165AC6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2D40C9FD-B1D4-4BC8-BEC1-46B165AC6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9A1E1E-9237-4E87-98F4-6E08BB6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889A1E1E-9237-4E87-98F4-6E08BB67E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28791F-3098-42ED-BCAB-D530B155AD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C28791F-3098-42ED-BCAB-D530B155AD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74741-C35B-4A13-A7BE-A55D837BB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7D774741-C35B-4A13-A7BE-A55D837BB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3337" b="285"/>
          <a:stretch/>
        </p:blipFill>
        <p:spPr>
          <a:xfrm>
            <a:off x="533400" y="163502"/>
            <a:ext cx="3946746" cy="369602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569976" y="4300780"/>
            <a:ext cx="3946746" cy="70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50" y="191211"/>
            <a:ext cx="3867449" cy="369602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876800" y="4300780"/>
            <a:ext cx="3810000" cy="70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শাক সবজি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6600" u="sng" dirty="0">
                <a:latin typeface="NikoshBAN" panose="02000000000000000000" pitchFamily="2" charset="0"/>
                <a:cs typeface="NikoshBAN" panose="02000000000000000000" pitchFamily="2" charset="0"/>
              </a:rPr>
              <a:t>03মিনিট) </a:t>
            </a:r>
            <a:r>
              <a:rPr lang="en-US" sz="7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/>
          </a:p>
        </p:txBody>
      </p:sp>
      <p:sp>
        <p:nvSpPr>
          <p:cNvPr id="3" name="Rectangle 2"/>
          <p:cNvSpPr/>
          <p:nvPr/>
        </p:nvSpPr>
        <p:spPr>
          <a:xfrm>
            <a:off x="-20782" y="5934670"/>
            <a:ext cx="9164782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bn-BD" sz="5400" dirty="0">
                <a:latin typeface="NikoshBAN" pitchFamily="2" charset="0"/>
                <a:cs typeface="NikoshBAN" pitchFamily="2" charset="0"/>
              </a:rPr>
              <a:t>ভিটামিন সি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আছে কোন ফলে বের কর।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73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7374" y="6142704"/>
            <a:ext cx="9151374" cy="7030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ভিটামিন সমৃদ্ব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19" y="312438"/>
            <a:ext cx="2438400" cy="25687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12438"/>
            <a:ext cx="2729739" cy="261661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61950" y="3120251"/>
            <a:ext cx="2685979" cy="2831250"/>
            <a:chOff x="361950" y="3120251"/>
            <a:chExt cx="3829050" cy="28312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793"/>
            <a:stretch/>
          </p:blipFill>
          <p:spPr>
            <a:xfrm>
              <a:off x="381000" y="3120251"/>
              <a:ext cx="3810000" cy="283125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61950" y="3120251"/>
              <a:ext cx="3829050" cy="28312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58" y="3129137"/>
            <a:ext cx="2437935" cy="279202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00" y="3169102"/>
            <a:ext cx="2463339" cy="271209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" r="3337" b="285"/>
          <a:stretch/>
        </p:blipFill>
        <p:spPr>
          <a:xfrm>
            <a:off x="6248400" y="312438"/>
            <a:ext cx="2514600" cy="24307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524</Words>
  <Application>Microsoft Office PowerPoint</Application>
  <PresentationFormat>On-screen Show (4:3)</PresentationFormat>
  <Paragraphs>101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Courier New</vt:lpstr>
      <vt:lpstr>NikoshBAN</vt:lpstr>
      <vt:lpstr>Times New Roman</vt:lpstr>
      <vt:lpstr>Vrinda</vt:lpstr>
      <vt:lpstr>Office Theme</vt:lpstr>
      <vt:lpstr>সবাইকে স্বাগত</vt:lpstr>
      <vt:lpstr> </vt:lpstr>
      <vt:lpstr>শ্রেনিঃ ৮ম বিষয়ঃ  বিজ্ঞান অধ্যায়ঃত্রয়োদশ সময়ঃ ৫০ মিনিট তারিখঃ ২৫/১০/১৯খ্রিঃ</vt:lpstr>
      <vt:lpstr>PowerPoint Presentation</vt:lpstr>
      <vt:lpstr>PowerPoint Presentation</vt:lpstr>
      <vt:lpstr>এই পাঠ শেষে শিক্ষার্থী………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DM Compuuter</dc:creator>
  <cp:lastModifiedBy>city</cp:lastModifiedBy>
  <cp:revision>165</cp:revision>
  <dcterms:created xsi:type="dcterms:W3CDTF">2019-07-10T16:03:14Z</dcterms:created>
  <dcterms:modified xsi:type="dcterms:W3CDTF">2019-12-28T17:17:42Z</dcterms:modified>
</cp:coreProperties>
</file>