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66" r:id="rId3"/>
    <p:sldId id="257" r:id="rId4"/>
    <p:sldId id="262" r:id="rId5"/>
    <p:sldId id="258" r:id="rId6"/>
    <p:sldId id="259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E568A3-2241-4831-8566-0CCBDF1A38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4A74AB-7B98-4697-96E7-2226999E82E1}">
      <dgm:prSet/>
      <dgm:spPr/>
      <dgm:t>
        <a:bodyPr/>
        <a:lstStyle/>
        <a:p>
          <a:pPr rtl="0"/>
          <a:r>
            <a:rPr lang="bn-BD" dirty="0" smtClean="0"/>
            <a:t>    প্রাথমিক গণিত</a:t>
          </a:r>
          <a:br>
            <a:rPr lang="bn-BD" dirty="0" smtClean="0"/>
          </a:br>
          <a:r>
            <a:rPr lang="bn-BD" dirty="0" smtClean="0"/>
            <a:t>      পঞ্চম শ্রেণি</a:t>
          </a:r>
          <a:endParaRPr lang="en-US" dirty="0"/>
        </a:p>
      </dgm:t>
    </dgm:pt>
    <dgm:pt modelId="{EE7A5D1B-CD37-47FC-946F-8F9498667401}" type="parTrans" cxnId="{8B401D35-10CD-4525-AA9E-DA2BCE75285D}">
      <dgm:prSet/>
      <dgm:spPr/>
      <dgm:t>
        <a:bodyPr/>
        <a:lstStyle/>
        <a:p>
          <a:endParaRPr lang="en-US"/>
        </a:p>
      </dgm:t>
    </dgm:pt>
    <dgm:pt modelId="{425AE6E6-3D56-40EF-971E-77CE3DB60E45}" type="sibTrans" cxnId="{8B401D35-10CD-4525-AA9E-DA2BCE75285D}">
      <dgm:prSet/>
      <dgm:spPr/>
      <dgm:t>
        <a:bodyPr/>
        <a:lstStyle/>
        <a:p>
          <a:endParaRPr lang="en-US"/>
        </a:p>
      </dgm:t>
    </dgm:pt>
    <dgm:pt modelId="{23029B47-09AD-4351-983E-26306C7E115A}" type="pres">
      <dgm:prSet presAssocID="{D5E568A3-2241-4831-8566-0CCBDF1A38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3391D-5B1C-4654-B87D-E33DDA3E1752}" type="pres">
      <dgm:prSet presAssocID="{5F4A74AB-7B98-4697-96E7-2226999E82E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401D35-10CD-4525-AA9E-DA2BCE75285D}" srcId="{D5E568A3-2241-4831-8566-0CCBDF1A3868}" destId="{5F4A74AB-7B98-4697-96E7-2226999E82E1}" srcOrd="0" destOrd="0" parTransId="{EE7A5D1B-CD37-47FC-946F-8F9498667401}" sibTransId="{425AE6E6-3D56-40EF-971E-77CE3DB60E45}"/>
    <dgm:cxn modelId="{A2DA826E-6CBC-477B-A0A9-2D9E4A62723B}" type="presOf" srcId="{5F4A74AB-7B98-4697-96E7-2226999E82E1}" destId="{4563391D-5B1C-4654-B87D-E33DDA3E1752}" srcOrd="0" destOrd="0" presId="urn:microsoft.com/office/officeart/2005/8/layout/vList2"/>
    <dgm:cxn modelId="{00E6257D-2A0C-414E-8680-24C2DDC6351F}" type="presOf" srcId="{D5E568A3-2241-4831-8566-0CCBDF1A3868}" destId="{23029B47-09AD-4351-983E-26306C7E115A}" srcOrd="0" destOrd="0" presId="urn:microsoft.com/office/officeart/2005/8/layout/vList2"/>
    <dgm:cxn modelId="{BA81338E-AC52-4656-86B4-52A8F99C2B9F}" type="presParOf" srcId="{23029B47-09AD-4351-983E-26306C7E115A}" destId="{4563391D-5B1C-4654-B87D-E33DDA3E17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3391D-5B1C-4654-B87D-E33DDA3E1752}">
      <dsp:nvSpPr>
        <dsp:cNvPr id="0" name=""/>
        <dsp:cNvSpPr/>
      </dsp:nvSpPr>
      <dsp:spPr>
        <a:xfrm>
          <a:off x="0" y="132231"/>
          <a:ext cx="8229600" cy="2889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/>
            <a:t>    প্রাথমিক গণিত</a:t>
          </a:r>
          <a:br>
            <a:rPr lang="bn-BD" sz="6500" kern="1200" dirty="0" smtClean="0"/>
          </a:br>
          <a:r>
            <a:rPr lang="bn-BD" sz="6500" kern="1200" dirty="0" smtClean="0"/>
            <a:t>      পঞ্চম শ্রেণি</a:t>
          </a:r>
          <a:endParaRPr lang="en-US" sz="6500" kern="1200" dirty="0"/>
        </a:p>
      </dsp:txBody>
      <dsp:txXfrm>
        <a:off x="141073" y="273304"/>
        <a:ext cx="7947454" cy="2607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0FA28-4577-4843-B0CF-09BD212D25B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5AA9F-B991-4473-B058-0F90AF9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9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5AA9F-B991-4473-B058-0F90AF9A3F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0D0919-BBFB-4CB1-B4D9-99CD54002C8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FAD409-05E8-4264-925E-EB39F95AF5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FF0000"/>
                </a:solidFill>
              </a:rPr>
              <a:t>স্বাগতম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9" y="1918647"/>
            <a:ext cx="7063854" cy="429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2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6508359"/>
              </p:ext>
            </p:extLst>
          </p:nvPr>
        </p:nvGraphicFramePr>
        <p:xfrm>
          <a:off x="457200" y="274638"/>
          <a:ext cx="8229600" cy="315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20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dirty="0" smtClean="0"/>
              <a:t>             </a:t>
            </a:r>
          </a:p>
          <a:p>
            <a:pPr marL="0" indent="0">
              <a:buNone/>
            </a:pPr>
            <a:r>
              <a:rPr lang="bn-BD" sz="5400" dirty="0">
                <a:solidFill>
                  <a:srgbClr val="7030A0"/>
                </a:solidFill>
              </a:rPr>
              <a:t> </a:t>
            </a:r>
            <a:r>
              <a:rPr lang="bn-BD" sz="5400" dirty="0" smtClean="0">
                <a:solidFill>
                  <a:srgbClr val="7030A0"/>
                </a:solidFill>
              </a:rPr>
              <a:t>      পাঠ্যাংশঃগড়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BD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গড়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57600"/>
            <a:ext cx="4953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9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FF0000"/>
                </a:solidFill>
              </a:rPr>
              <a:t>৪ টি বাক্সের ডিম একত্র করি </a:t>
            </a:r>
            <a:endParaRPr lang="en-US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563763"/>
              </p:ext>
            </p:extLst>
          </p:nvPr>
        </p:nvGraphicFramePr>
        <p:xfrm>
          <a:off x="609600" y="1219201"/>
          <a:ext cx="8229600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50444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524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19" y="2931876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20" y="152400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55" y="2981326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31876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488" y="483277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556260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552" y="556260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552" y="4218781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60" y="421878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799" y="2951377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899" y="2950939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32068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015" y="1532068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448" y="1532068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317" y="4821234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60" y="480190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981325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749" y="483277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9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২০ টি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94314"/>
            <a:ext cx="481626" cy="402371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92040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" y="3302794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25" y="3292040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586" y="3277082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706" y="1904999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593" y="1918564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8" y="3302794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4613560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25" y="4608319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706" y="4622352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004" y="2582494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77082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83423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13561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4622352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36821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357" y="3962400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1905000"/>
            <a:ext cx="481013" cy="4016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18564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42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050885"/>
              </p:ext>
            </p:extLst>
          </p:nvPr>
        </p:nvGraphicFramePr>
        <p:xfrm>
          <a:off x="762000" y="838200"/>
          <a:ext cx="7848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810000"/>
              </a:tblGrid>
              <a:tr h="2362199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514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244093" y="1260837"/>
            <a:ext cx="152400" cy="277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986" y="1136218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444" y="1136217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31397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359" y="1807061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77" y="2438399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309" y="2431398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307" y="1198527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366" y="3629025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3629024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366" y="2458387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366" y="1183988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550" y="1807059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309" y="3571872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268" y="4299883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49" y="3515877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025" y="4299884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443" y="4965771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366" y="4953000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48" y="4916559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308" y="4922475"/>
            <a:ext cx="4810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51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848" y="1524000"/>
            <a:ext cx="8305800" cy="1470025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C00000"/>
                </a:solidFill>
              </a:rPr>
              <a:t>প্রতি বাক্সে কয়টি ডিম থাকবে ?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848" y="3559175"/>
            <a:ext cx="8631708" cy="1752600"/>
          </a:xfrm>
        </p:spPr>
        <p:txBody>
          <a:bodyPr>
            <a:normAutofit/>
          </a:bodyPr>
          <a:lstStyle/>
          <a:p>
            <a:r>
              <a:rPr lang="bn-BD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 (Heading)"/>
              </a:rPr>
              <a:t>প্রতি বাক্সে গড়ে কয়টি ডিম   থাকবে?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rinda (Heading)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17811" y="2434784"/>
            <a:ext cx="5212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1" y="3886200"/>
            <a:ext cx="5540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1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80130"/>
            <a:ext cx="8077200" cy="3581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7030A0"/>
                </a:solidFill>
              </a:rPr>
              <a:t>গড়    রাশিগুলোর যোগফল </a:t>
            </a:r>
            <a:r>
              <a:rPr lang="en-US" sz="5400" dirty="0" smtClean="0">
                <a:solidFill>
                  <a:srgbClr val="7030A0"/>
                </a:solidFill>
              </a:rPr>
              <a:t/>
            </a:r>
            <a:br>
              <a:rPr lang="en-US" sz="5400" dirty="0" smtClean="0">
                <a:solidFill>
                  <a:srgbClr val="7030A0"/>
                </a:solidFill>
              </a:rPr>
            </a:br>
            <a:r>
              <a:rPr lang="en-US" sz="5400" dirty="0">
                <a:solidFill>
                  <a:srgbClr val="7030A0"/>
                </a:solidFill>
              </a:rPr>
              <a:t/>
            </a:r>
            <a:br>
              <a:rPr lang="en-US" sz="5400" dirty="0">
                <a:solidFill>
                  <a:srgbClr val="7030A0"/>
                </a:solidFill>
              </a:rPr>
            </a:br>
            <a:r>
              <a:rPr lang="bn-BD" sz="5400" dirty="0" smtClean="0">
                <a:solidFill>
                  <a:srgbClr val="7030A0"/>
                </a:solidFill>
              </a:rPr>
              <a:t>          রাশিগুলোর সংখ্যা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Division 2"/>
          <p:cNvSpPr/>
          <p:nvPr/>
        </p:nvSpPr>
        <p:spPr>
          <a:xfrm>
            <a:off x="2233683" y="40386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/>
          <p:cNvSpPr/>
          <p:nvPr/>
        </p:nvSpPr>
        <p:spPr>
          <a:xfrm>
            <a:off x="1776483" y="23622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খোদা হাফেজ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47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136</TotalTime>
  <Words>35</Words>
  <Application>Microsoft Office PowerPoint</Application>
  <PresentationFormat>On-screen Show (4:3)</PresentationFormat>
  <Paragraphs>12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স্বাগতম</vt:lpstr>
      <vt:lpstr>PowerPoint Presentation</vt:lpstr>
      <vt:lpstr>গড়</vt:lpstr>
      <vt:lpstr>৪ টি বাক্সের ডিম একত্র করি </vt:lpstr>
      <vt:lpstr>২০ টি</vt:lpstr>
      <vt:lpstr>PowerPoint Presentation</vt:lpstr>
      <vt:lpstr>প্রতি বাক্সে কয়টি ডিম থাকবে ?</vt:lpstr>
      <vt:lpstr>গড়    রাশিগুলোর যোগফল             রাশিগুলোর সংখ্যা</vt:lpstr>
      <vt:lpstr>খোদা হাফেজ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DPE</dc:creator>
  <cp:lastModifiedBy>Kodomtoly GPS</cp:lastModifiedBy>
  <cp:revision>23</cp:revision>
  <dcterms:created xsi:type="dcterms:W3CDTF">2015-10-05T05:00:37Z</dcterms:created>
  <dcterms:modified xsi:type="dcterms:W3CDTF">2016-08-16T15:20:36Z</dcterms:modified>
</cp:coreProperties>
</file>