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1" r:id="rId5"/>
    <p:sldId id="262" r:id="rId6"/>
    <p:sldId id="263" r:id="rId7"/>
    <p:sldId id="270" r:id="rId8"/>
    <p:sldId id="267" r:id="rId9"/>
    <p:sldId id="268" r:id="rId10"/>
    <p:sldId id="269" r:id="rId11"/>
    <p:sldId id="272" r:id="rId12"/>
    <p:sldId id="264" r:id="rId13"/>
    <p:sldId id="278" r:id="rId14"/>
    <p:sldId id="271" r:id="rId15"/>
    <p:sldId id="265" r:id="rId16"/>
    <p:sldId id="277" r:id="rId17"/>
    <p:sldId id="274" r:id="rId18"/>
    <p:sldId id="276" r:id="rId19"/>
    <p:sldId id="275" r:id="rId20"/>
  </p:sldIdLst>
  <p:sldSz cx="9906000" cy="6858000" type="A4"/>
  <p:notesSz cx="6858000" cy="9144000"/>
  <p:defaultTextStyle>
    <a:defPPr>
      <a:defRPr lang="en-US"/>
    </a:defPPr>
    <a:lvl1pPr marL="0" algn="l" defTabSz="914235" rtl="0" eaLnBrk="1" latinLnBrk="0" hangingPunct="1">
      <a:defRPr sz="1800" kern="1200">
        <a:solidFill>
          <a:schemeClr val="tx1"/>
        </a:solidFill>
        <a:latin typeface="+mn-lt"/>
        <a:ea typeface="+mn-ea"/>
        <a:cs typeface="+mn-cs"/>
      </a:defRPr>
    </a:lvl1pPr>
    <a:lvl2pPr marL="457117"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3"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8" algn="l" defTabSz="914235" rtl="0" eaLnBrk="1" latinLnBrk="0" hangingPunct="1">
      <a:defRPr sz="1800" kern="1200">
        <a:solidFill>
          <a:schemeClr val="tx1"/>
        </a:solidFill>
        <a:latin typeface="+mn-lt"/>
        <a:ea typeface="+mn-ea"/>
        <a:cs typeface="+mn-cs"/>
      </a:defRPr>
    </a:lvl6pPr>
    <a:lvl7pPr marL="2742705" algn="l" defTabSz="914235" rtl="0" eaLnBrk="1" latinLnBrk="0" hangingPunct="1">
      <a:defRPr sz="1800" kern="1200">
        <a:solidFill>
          <a:schemeClr val="tx1"/>
        </a:solidFill>
        <a:latin typeface="+mn-lt"/>
        <a:ea typeface="+mn-ea"/>
        <a:cs typeface="+mn-cs"/>
      </a:defRPr>
    </a:lvl7pPr>
    <a:lvl8pPr marL="3199823" algn="l" defTabSz="914235" rtl="0" eaLnBrk="1" latinLnBrk="0" hangingPunct="1">
      <a:defRPr sz="1800" kern="1200">
        <a:solidFill>
          <a:schemeClr val="tx1"/>
        </a:solidFill>
        <a:latin typeface="+mn-lt"/>
        <a:ea typeface="+mn-ea"/>
        <a:cs typeface="+mn-cs"/>
      </a:defRPr>
    </a:lvl8pPr>
    <a:lvl9pPr marL="3656940" algn="l" defTabSz="91423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808000"/>
    <a:srgbClr val="800000"/>
    <a:srgbClr val="D60093"/>
    <a:srgbClr val="99FF33"/>
    <a:srgbClr val="855815"/>
    <a:srgbClr val="CC3399"/>
    <a:srgbClr val="FF9900"/>
    <a:srgbClr val="66006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011" autoAdjust="0"/>
  </p:normalViewPr>
  <p:slideViewPr>
    <p:cSldViewPr>
      <p:cViewPr>
        <p:scale>
          <a:sx n="100" d="100"/>
          <a:sy n="100" d="100"/>
        </p:scale>
        <p:origin x="-6" y="78"/>
      </p:cViewPr>
      <p:guideLst>
        <p:guide orient="horz" pos="2160"/>
        <p:guide pos="312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6A06E-3E9E-4D43-AAA4-47D793AEEC98}" type="datetimeFigureOut">
              <a:rPr lang="en-US" smtClean="0"/>
              <a:pPr/>
              <a:t>12/28/2019</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724CB-36DE-4FB9-A0FD-0DB441A2F1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235" rtl="0" eaLnBrk="1" latinLnBrk="0" hangingPunct="1">
      <a:defRPr sz="1200" kern="1200">
        <a:solidFill>
          <a:schemeClr val="tx1"/>
        </a:solidFill>
        <a:latin typeface="+mn-lt"/>
        <a:ea typeface="+mn-ea"/>
        <a:cs typeface="+mn-cs"/>
      </a:defRPr>
    </a:lvl1pPr>
    <a:lvl2pPr marL="457117" algn="l" defTabSz="914235" rtl="0" eaLnBrk="1" latinLnBrk="0" hangingPunct="1">
      <a:defRPr sz="1200" kern="1200">
        <a:solidFill>
          <a:schemeClr val="tx1"/>
        </a:solidFill>
        <a:latin typeface="+mn-lt"/>
        <a:ea typeface="+mn-ea"/>
        <a:cs typeface="+mn-cs"/>
      </a:defRPr>
    </a:lvl2pPr>
    <a:lvl3pPr marL="914235" algn="l" defTabSz="914235" rtl="0" eaLnBrk="1" latinLnBrk="0" hangingPunct="1">
      <a:defRPr sz="1200" kern="1200">
        <a:solidFill>
          <a:schemeClr val="tx1"/>
        </a:solidFill>
        <a:latin typeface="+mn-lt"/>
        <a:ea typeface="+mn-ea"/>
        <a:cs typeface="+mn-cs"/>
      </a:defRPr>
    </a:lvl3pPr>
    <a:lvl4pPr marL="1371353" algn="l" defTabSz="914235" rtl="0" eaLnBrk="1" latinLnBrk="0" hangingPunct="1">
      <a:defRPr sz="1200" kern="1200">
        <a:solidFill>
          <a:schemeClr val="tx1"/>
        </a:solidFill>
        <a:latin typeface="+mn-lt"/>
        <a:ea typeface="+mn-ea"/>
        <a:cs typeface="+mn-cs"/>
      </a:defRPr>
    </a:lvl4pPr>
    <a:lvl5pPr marL="1828470" algn="l" defTabSz="914235" rtl="0" eaLnBrk="1" latinLnBrk="0" hangingPunct="1">
      <a:defRPr sz="1200" kern="1200">
        <a:solidFill>
          <a:schemeClr val="tx1"/>
        </a:solidFill>
        <a:latin typeface="+mn-lt"/>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B724CB-36DE-4FB9-A0FD-0DB441A2F12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17" indent="0" algn="ctr">
              <a:buNone/>
              <a:defRPr>
                <a:solidFill>
                  <a:schemeClr val="tx1">
                    <a:tint val="75000"/>
                  </a:schemeClr>
                </a:solidFill>
              </a:defRPr>
            </a:lvl2pPr>
            <a:lvl3pPr marL="914235" indent="0" algn="ctr">
              <a:buNone/>
              <a:defRPr>
                <a:solidFill>
                  <a:schemeClr val="tx1">
                    <a:tint val="75000"/>
                  </a:schemeClr>
                </a:solidFill>
              </a:defRPr>
            </a:lvl3pPr>
            <a:lvl4pPr marL="1371353" indent="0" algn="ctr">
              <a:buNone/>
              <a:defRPr>
                <a:solidFill>
                  <a:schemeClr val="tx1">
                    <a:tint val="75000"/>
                  </a:schemeClr>
                </a:solidFill>
              </a:defRPr>
            </a:lvl4pPr>
            <a:lvl5pPr marL="1828470" indent="0" algn="ctr">
              <a:buNone/>
              <a:defRPr>
                <a:solidFill>
                  <a:schemeClr val="tx1">
                    <a:tint val="75000"/>
                  </a:schemeClr>
                </a:solidFill>
              </a:defRPr>
            </a:lvl5pPr>
            <a:lvl6pPr marL="2285588" indent="0" algn="ctr">
              <a:buNone/>
              <a:defRPr>
                <a:solidFill>
                  <a:schemeClr val="tx1">
                    <a:tint val="75000"/>
                  </a:schemeClr>
                </a:solidFill>
              </a:defRPr>
            </a:lvl6pPr>
            <a:lvl7pPr marL="2742705" indent="0" algn="ctr">
              <a:buNone/>
              <a:defRPr>
                <a:solidFill>
                  <a:schemeClr val="tx1">
                    <a:tint val="75000"/>
                  </a:schemeClr>
                </a:solidFill>
              </a:defRPr>
            </a:lvl7pPr>
            <a:lvl8pPr marL="3199823" indent="0" algn="ctr">
              <a:buNone/>
              <a:defRPr>
                <a:solidFill>
                  <a:schemeClr val="tx1">
                    <a:tint val="75000"/>
                  </a:schemeClr>
                </a:solidFill>
              </a:defRPr>
            </a:lvl8pPr>
            <a:lvl9pPr marL="365694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117" indent="0">
              <a:buNone/>
              <a:defRPr sz="1800">
                <a:solidFill>
                  <a:schemeClr val="tx1">
                    <a:tint val="75000"/>
                  </a:schemeClr>
                </a:solidFill>
              </a:defRPr>
            </a:lvl2pPr>
            <a:lvl3pPr marL="914235" indent="0">
              <a:buNone/>
              <a:defRPr sz="1600">
                <a:solidFill>
                  <a:schemeClr val="tx1">
                    <a:tint val="75000"/>
                  </a:schemeClr>
                </a:solidFill>
              </a:defRPr>
            </a:lvl3pPr>
            <a:lvl4pPr marL="1371353" indent="0">
              <a:buNone/>
              <a:defRPr sz="1400">
                <a:solidFill>
                  <a:schemeClr val="tx1">
                    <a:tint val="75000"/>
                  </a:schemeClr>
                </a:solidFill>
              </a:defRPr>
            </a:lvl4pPr>
            <a:lvl5pPr marL="1828470" indent="0">
              <a:buNone/>
              <a:defRPr sz="1400">
                <a:solidFill>
                  <a:schemeClr val="tx1">
                    <a:tint val="75000"/>
                  </a:schemeClr>
                </a:solidFill>
              </a:defRPr>
            </a:lvl5pPr>
            <a:lvl6pPr marL="2285588" indent="0">
              <a:buNone/>
              <a:defRPr sz="1400">
                <a:solidFill>
                  <a:schemeClr val="tx1">
                    <a:tint val="75000"/>
                  </a:schemeClr>
                </a:solidFill>
              </a:defRPr>
            </a:lvl6pPr>
            <a:lvl7pPr marL="2742705" indent="0">
              <a:buNone/>
              <a:defRPr sz="1400">
                <a:solidFill>
                  <a:schemeClr val="tx1">
                    <a:tint val="75000"/>
                  </a:schemeClr>
                </a:solidFill>
              </a:defRPr>
            </a:lvl7pPr>
            <a:lvl8pPr marL="3199823" indent="0">
              <a:buNone/>
              <a:defRPr sz="1400">
                <a:solidFill>
                  <a:schemeClr val="tx1">
                    <a:tint val="75000"/>
                  </a:schemeClr>
                </a:solidFill>
              </a:defRPr>
            </a:lvl8pPr>
            <a:lvl9pPr marL="365694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117" indent="0">
              <a:buNone/>
              <a:defRPr sz="2000" b="1"/>
            </a:lvl2pPr>
            <a:lvl3pPr marL="914235" indent="0">
              <a:buNone/>
              <a:defRPr sz="1800" b="1"/>
            </a:lvl3pPr>
            <a:lvl4pPr marL="1371353" indent="0">
              <a:buNone/>
              <a:defRPr sz="1600" b="1"/>
            </a:lvl4pPr>
            <a:lvl5pPr marL="1828470" indent="0">
              <a:buNone/>
              <a:defRPr sz="1600" b="1"/>
            </a:lvl5pPr>
            <a:lvl6pPr marL="2285588" indent="0">
              <a:buNone/>
              <a:defRPr sz="1600" b="1"/>
            </a:lvl6pPr>
            <a:lvl7pPr marL="2742705" indent="0">
              <a:buNone/>
              <a:defRPr sz="1600" b="1"/>
            </a:lvl7pPr>
            <a:lvl8pPr marL="3199823" indent="0">
              <a:buNone/>
              <a:defRPr sz="1600" b="1"/>
            </a:lvl8pPr>
            <a:lvl9pPr marL="365694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2"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1" y="1435101"/>
            <a:ext cx="3259006" cy="4691063"/>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117" indent="0">
              <a:buNone/>
              <a:defRPr sz="2800"/>
            </a:lvl2pPr>
            <a:lvl3pPr marL="914235" indent="0">
              <a:buNone/>
              <a:defRPr sz="2400"/>
            </a:lvl3pPr>
            <a:lvl4pPr marL="1371353" indent="0">
              <a:buNone/>
              <a:defRPr sz="2000"/>
            </a:lvl4pPr>
            <a:lvl5pPr marL="1828470" indent="0">
              <a:buNone/>
              <a:defRPr sz="2000"/>
            </a:lvl5pPr>
            <a:lvl6pPr marL="2285588" indent="0">
              <a:buNone/>
              <a:defRPr sz="2000"/>
            </a:lvl6pPr>
            <a:lvl7pPr marL="2742705" indent="0">
              <a:buNone/>
              <a:defRPr sz="2000"/>
            </a:lvl7pPr>
            <a:lvl8pPr marL="3199823" indent="0">
              <a:buNone/>
              <a:defRPr sz="2000"/>
            </a:lvl8pPr>
            <a:lvl9pPr marL="365694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117" indent="0">
              <a:buNone/>
              <a:defRPr sz="1200"/>
            </a:lvl2pPr>
            <a:lvl3pPr marL="914235" indent="0">
              <a:buNone/>
              <a:defRPr sz="1000"/>
            </a:lvl3pPr>
            <a:lvl4pPr marL="1371353" indent="0">
              <a:buNone/>
              <a:defRPr sz="900"/>
            </a:lvl4pPr>
            <a:lvl5pPr marL="1828470" indent="0">
              <a:buNone/>
              <a:defRPr sz="900"/>
            </a:lvl5pPr>
            <a:lvl6pPr marL="2285588" indent="0">
              <a:buNone/>
              <a:defRPr sz="900"/>
            </a:lvl6pPr>
            <a:lvl7pPr marL="2742705" indent="0">
              <a:buNone/>
              <a:defRPr sz="900"/>
            </a:lvl7pPr>
            <a:lvl8pPr marL="3199823" indent="0">
              <a:buNone/>
              <a:defRPr sz="900"/>
            </a:lvl8pPr>
            <a:lvl9pPr marL="365694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189F52-F39A-418B-992C-0BF9F1B71C23}" type="datetimeFigureOut">
              <a:rPr lang="en-US" smtClean="0"/>
              <a:pPr/>
              <a:t>12/28/2019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6D85BD-D7C2-44AC-9409-B52A253B2E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23" tIns="45712" rIns="91423" bIns="457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1"/>
            <a:ext cx="8915400" cy="4525963"/>
          </a:xfrm>
          <a:prstGeom prst="rect">
            <a:avLst/>
          </a:prstGeom>
        </p:spPr>
        <p:txBody>
          <a:bodyPr vert="horz" lIns="91423" tIns="45712" rIns="91423"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52"/>
            <a:ext cx="2311400" cy="365125"/>
          </a:xfrm>
          <a:prstGeom prst="rect">
            <a:avLst/>
          </a:prstGeom>
        </p:spPr>
        <p:txBody>
          <a:bodyPr vert="horz" lIns="91423" tIns="45712" rIns="91423" bIns="45712" rtlCol="0" anchor="ctr"/>
          <a:lstStyle>
            <a:lvl1pPr algn="l">
              <a:defRPr sz="1200">
                <a:solidFill>
                  <a:schemeClr val="tx1">
                    <a:tint val="75000"/>
                  </a:schemeClr>
                </a:solidFill>
              </a:defRPr>
            </a:lvl1pPr>
          </a:lstStyle>
          <a:p>
            <a:fld id="{D6189F52-F39A-418B-992C-0BF9F1B71C23}" type="datetimeFigureOut">
              <a:rPr lang="en-US" smtClean="0"/>
              <a:pPr/>
              <a:t>12/28/2019</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23" tIns="45712" rIns="91423" bIns="45712"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23" tIns="45712" rIns="91423" bIns="45712" rtlCol="0" anchor="ctr"/>
          <a:lstStyle>
            <a:lvl1pPr algn="r">
              <a:defRPr sz="1200">
                <a:solidFill>
                  <a:schemeClr val="tx1">
                    <a:tint val="75000"/>
                  </a:schemeClr>
                </a:solidFill>
              </a:defRPr>
            </a:lvl1pPr>
          </a:lstStyle>
          <a:p>
            <a:fld id="{F96D85BD-D7C2-44AC-9409-B52A253B2E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35" rtl="0" eaLnBrk="1" latinLnBrk="0" hangingPunct="1">
        <a:spcBef>
          <a:spcPct val="0"/>
        </a:spcBef>
        <a:buNone/>
        <a:defRPr sz="4400" kern="1200">
          <a:solidFill>
            <a:schemeClr val="tx1"/>
          </a:solidFill>
          <a:latin typeface="+mj-lt"/>
          <a:ea typeface="+mj-ea"/>
          <a:cs typeface="+mj-cs"/>
        </a:defRPr>
      </a:lvl1pPr>
    </p:titleStyle>
    <p:bodyStyle>
      <a:lvl1pPr marL="342838" indent="-342838" algn="l" defTabSz="91423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16" indent="-285699" algn="l" defTabSz="91423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94" indent="-228559" algn="l" defTabSz="91423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11"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29"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147"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64"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82"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99" indent="-228559" algn="l" defTabSz="91423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35" rtl="0" eaLnBrk="1" latinLnBrk="0" hangingPunct="1">
        <a:defRPr sz="1800" kern="1200">
          <a:solidFill>
            <a:schemeClr val="tx1"/>
          </a:solidFill>
          <a:latin typeface="+mn-lt"/>
          <a:ea typeface="+mn-ea"/>
          <a:cs typeface="+mn-cs"/>
        </a:defRPr>
      </a:lvl1pPr>
      <a:lvl2pPr marL="457117" algn="l" defTabSz="914235" rtl="0" eaLnBrk="1" latinLnBrk="0" hangingPunct="1">
        <a:defRPr sz="1800" kern="1200">
          <a:solidFill>
            <a:schemeClr val="tx1"/>
          </a:solidFill>
          <a:latin typeface="+mn-lt"/>
          <a:ea typeface="+mn-ea"/>
          <a:cs typeface="+mn-cs"/>
        </a:defRPr>
      </a:lvl2pPr>
      <a:lvl3pPr marL="914235" algn="l" defTabSz="914235" rtl="0" eaLnBrk="1" latinLnBrk="0" hangingPunct="1">
        <a:defRPr sz="1800" kern="1200">
          <a:solidFill>
            <a:schemeClr val="tx1"/>
          </a:solidFill>
          <a:latin typeface="+mn-lt"/>
          <a:ea typeface="+mn-ea"/>
          <a:cs typeface="+mn-cs"/>
        </a:defRPr>
      </a:lvl3pPr>
      <a:lvl4pPr marL="1371353" algn="l" defTabSz="914235" rtl="0" eaLnBrk="1" latinLnBrk="0" hangingPunct="1">
        <a:defRPr sz="1800" kern="1200">
          <a:solidFill>
            <a:schemeClr val="tx1"/>
          </a:solidFill>
          <a:latin typeface="+mn-lt"/>
          <a:ea typeface="+mn-ea"/>
          <a:cs typeface="+mn-cs"/>
        </a:defRPr>
      </a:lvl4pPr>
      <a:lvl5pPr marL="1828470" algn="l" defTabSz="914235" rtl="0" eaLnBrk="1" latinLnBrk="0" hangingPunct="1">
        <a:defRPr sz="1800" kern="1200">
          <a:solidFill>
            <a:schemeClr val="tx1"/>
          </a:solidFill>
          <a:latin typeface="+mn-lt"/>
          <a:ea typeface="+mn-ea"/>
          <a:cs typeface="+mn-cs"/>
        </a:defRPr>
      </a:lvl5pPr>
      <a:lvl6pPr marL="2285588" algn="l" defTabSz="914235" rtl="0" eaLnBrk="1" latinLnBrk="0" hangingPunct="1">
        <a:defRPr sz="1800" kern="1200">
          <a:solidFill>
            <a:schemeClr val="tx1"/>
          </a:solidFill>
          <a:latin typeface="+mn-lt"/>
          <a:ea typeface="+mn-ea"/>
          <a:cs typeface="+mn-cs"/>
        </a:defRPr>
      </a:lvl6pPr>
      <a:lvl7pPr marL="2742705" algn="l" defTabSz="914235" rtl="0" eaLnBrk="1" latinLnBrk="0" hangingPunct="1">
        <a:defRPr sz="1800" kern="1200">
          <a:solidFill>
            <a:schemeClr val="tx1"/>
          </a:solidFill>
          <a:latin typeface="+mn-lt"/>
          <a:ea typeface="+mn-ea"/>
          <a:cs typeface="+mn-cs"/>
        </a:defRPr>
      </a:lvl7pPr>
      <a:lvl8pPr marL="3199823" algn="l" defTabSz="914235" rtl="0" eaLnBrk="1" latinLnBrk="0" hangingPunct="1">
        <a:defRPr sz="1800" kern="1200">
          <a:solidFill>
            <a:schemeClr val="tx1"/>
          </a:solidFill>
          <a:latin typeface="+mn-lt"/>
          <a:ea typeface="+mn-ea"/>
          <a:cs typeface="+mn-cs"/>
        </a:defRPr>
      </a:lvl8pPr>
      <a:lvl9pPr marL="3656940" algn="l" defTabSz="91423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ty.jpg"/>
          <p:cNvPicPr>
            <a:picLocks noChangeAspect="1"/>
          </p:cNvPicPr>
          <p:nvPr/>
        </p:nvPicPr>
        <p:blipFill>
          <a:blip r:embed="rId2"/>
          <a:stretch>
            <a:fillRect/>
          </a:stretch>
        </p:blipFill>
        <p:spPr>
          <a:xfrm>
            <a:off x="492416" y="43242"/>
            <a:ext cx="8175334" cy="6662358"/>
          </a:xfrm>
          <a:prstGeom prst="rect">
            <a:avLst/>
          </a:prstGeom>
          <a:ln w="19050">
            <a:noFill/>
          </a:ln>
        </p:spPr>
      </p:pic>
      <p:sp>
        <p:nvSpPr>
          <p:cNvPr id="9" name="TextBox 8"/>
          <p:cNvSpPr txBox="1"/>
          <p:nvPr/>
        </p:nvSpPr>
        <p:spPr>
          <a:xfrm>
            <a:off x="1403350" y="981670"/>
            <a:ext cx="6438900" cy="923314"/>
          </a:xfrm>
          <a:prstGeom prst="rect">
            <a:avLst/>
          </a:prstGeom>
          <a:noFill/>
        </p:spPr>
        <p:txBody>
          <a:bodyPr wrap="square" lIns="91423" tIns="45712" rIns="91423" bIns="45712" rtlCol="0">
            <a:spAutoFit/>
          </a:bodyPr>
          <a:lstStyle/>
          <a:p>
            <a:r>
              <a:rPr lang="bn-BD" sz="5400" b="1" dirty="0" smtClean="0">
                <a:solidFill>
                  <a:schemeClr val="accent6">
                    <a:lumMod val="75000"/>
                  </a:schemeClr>
                </a:solidFill>
                <a:latin typeface="NikoshBAN" pitchFamily="2" charset="0"/>
                <a:cs typeface="NikoshBAN" pitchFamily="2" charset="0"/>
              </a:rPr>
              <a:t>মাল্টিমিডিয়া ক্লাসে স্বাগতম</a:t>
            </a:r>
            <a:endParaRPr lang="en-US" sz="5400" b="1" dirty="0">
              <a:solidFill>
                <a:schemeClr val="accent6">
                  <a:lumMod val="75000"/>
                </a:schemeClr>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82025"/>
            <a:ext cx="830580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bn-BD" sz="3200" b="1" dirty="0" smtClean="0">
                <a:ln w="6350">
                  <a:noFill/>
                </a:ln>
                <a:solidFill>
                  <a:srgbClr val="CC3399"/>
                </a:solidFill>
                <a:latin typeface="NikoshBAN" pitchFamily="2" charset="0"/>
                <a:cs typeface="NikoshBAN" pitchFamily="2" charset="0"/>
              </a:rPr>
              <a:t>তোমরা লক্ষ্য করে দেখতো নিচের চিত্রগুলো চিনতে পারো নাকি</a:t>
            </a:r>
            <a:r>
              <a:rPr lang="en-US" sz="3200" b="1" dirty="0" smtClean="0">
                <a:ln w="6350">
                  <a:noFill/>
                </a:ln>
                <a:solidFill>
                  <a:srgbClr val="CC3399"/>
                </a:solidFill>
                <a:latin typeface="NikoshBAN"/>
                <a:cs typeface="NikoshBAN"/>
              </a:rPr>
              <a:t>?</a:t>
            </a:r>
            <a:endParaRPr lang="en-US" sz="3200" b="1" dirty="0">
              <a:ln w="6350">
                <a:noFill/>
              </a:ln>
              <a:solidFill>
                <a:srgbClr val="CC3399"/>
              </a:solidFill>
              <a:latin typeface="NikoshBAN" pitchFamily="2" charset="0"/>
              <a:cs typeface="NikoshBAN" pitchFamily="2" charset="0"/>
            </a:endParaRPr>
          </a:p>
        </p:txBody>
      </p:sp>
      <p:grpSp>
        <p:nvGrpSpPr>
          <p:cNvPr id="18" name="Group 17"/>
          <p:cNvGrpSpPr/>
          <p:nvPr/>
        </p:nvGrpSpPr>
        <p:grpSpPr>
          <a:xfrm>
            <a:off x="258941" y="1471661"/>
            <a:ext cx="9342259" cy="1728739"/>
            <a:chOff x="258941" y="717664"/>
            <a:chExt cx="9342259" cy="1728739"/>
          </a:xfrm>
        </p:grpSpPr>
        <p:pic>
          <p:nvPicPr>
            <p:cNvPr id="10" name="Picture 9" descr="t.jpg"/>
            <p:cNvPicPr>
              <a:picLocks noChangeAspect="1"/>
            </p:cNvPicPr>
            <p:nvPr/>
          </p:nvPicPr>
          <p:blipFill>
            <a:blip r:embed="rId2"/>
            <a:stretch>
              <a:fillRect/>
            </a:stretch>
          </p:blipFill>
          <p:spPr>
            <a:xfrm>
              <a:off x="258941" y="762000"/>
              <a:ext cx="1729499" cy="1676400"/>
            </a:xfrm>
            <a:prstGeom prst="rect">
              <a:avLst/>
            </a:prstGeom>
            <a:ln w="6350">
              <a:solidFill>
                <a:schemeClr val="tx1"/>
              </a:solidFill>
            </a:ln>
          </p:spPr>
        </p:pic>
        <p:pic>
          <p:nvPicPr>
            <p:cNvPr id="13" name="Picture 12" descr="m-6.jpg"/>
            <p:cNvPicPr>
              <a:picLocks noChangeAspect="1"/>
            </p:cNvPicPr>
            <p:nvPr/>
          </p:nvPicPr>
          <p:blipFill>
            <a:blip r:embed="rId3"/>
            <a:stretch>
              <a:fillRect/>
            </a:stretch>
          </p:blipFill>
          <p:spPr>
            <a:xfrm>
              <a:off x="3962400" y="762000"/>
              <a:ext cx="1865290" cy="1676400"/>
            </a:xfrm>
            <a:prstGeom prst="rect">
              <a:avLst/>
            </a:prstGeom>
            <a:ln w="6350">
              <a:solidFill>
                <a:schemeClr val="tx1"/>
              </a:solidFill>
            </a:ln>
          </p:spPr>
        </p:pic>
        <p:pic>
          <p:nvPicPr>
            <p:cNvPr id="14" name="Picture 13" descr="r-7.jpg"/>
            <p:cNvPicPr>
              <a:picLocks noChangeAspect="1"/>
            </p:cNvPicPr>
            <p:nvPr/>
          </p:nvPicPr>
          <p:blipFill>
            <a:blip r:embed="rId4"/>
            <a:stretch>
              <a:fillRect/>
            </a:stretch>
          </p:blipFill>
          <p:spPr>
            <a:xfrm>
              <a:off x="2133600" y="762000"/>
              <a:ext cx="1729499" cy="1676400"/>
            </a:xfrm>
            <a:prstGeom prst="rect">
              <a:avLst/>
            </a:prstGeom>
            <a:ln w="6350">
              <a:solidFill>
                <a:schemeClr val="tx1"/>
              </a:solidFill>
            </a:ln>
          </p:spPr>
        </p:pic>
        <p:pic>
          <p:nvPicPr>
            <p:cNvPr id="16" name="Picture 15" descr="s-9.jpg"/>
            <p:cNvPicPr>
              <a:picLocks noChangeAspect="1"/>
            </p:cNvPicPr>
            <p:nvPr/>
          </p:nvPicPr>
          <p:blipFill>
            <a:blip r:embed="rId5"/>
            <a:stretch>
              <a:fillRect/>
            </a:stretch>
          </p:blipFill>
          <p:spPr>
            <a:xfrm>
              <a:off x="5973940" y="717664"/>
              <a:ext cx="1646059" cy="1728739"/>
            </a:xfrm>
            <a:prstGeom prst="rect">
              <a:avLst/>
            </a:prstGeom>
            <a:ln w="6350">
              <a:solidFill>
                <a:schemeClr val="tx1"/>
              </a:solidFill>
            </a:ln>
          </p:spPr>
        </p:pic>
        <p:pic>
          <p:nvPicPr>
            <p:cNvPr id="17" name="Picture 16" descr="b-00.png"/>
            <p:cNvPicPr>
              <a:picLocks noChangeAspect="1"/>
            </p:cNvPicPr>
            <p:nvPr/>
          </p:nvPicPr>
          <p:blipFill>
            <a:blip r:embed="rId6"/>
            <a:stretch>
              <a:fillRect/>
            </a:stretch>
          </p:blipFill>
          <p:spPr>
            <a:xfrm>
              <a:off x="7848600" y="718051"/>
              <a:ext cx="1752600" cy="1698791"/>
            </a:xfrm>
            <a:prstGeom prst="rect">
              <a:avLst/>
            </a:prstGeom>
            <a:ln w="3175">
              <a:solidFill>
                <a:schemeClr val="tx1"/>
              </a:solidFill>
            </a:ln>
          </p:spPr>
        </p:pic>
      </p:grpSp>
      <p:sp>
        <p:nvSpPr>
          <p:cNvPr id="19" name="TextBox 18"/>
          <p:cNvSpPr txBox="1"/>
          <p:nvPr/>
        </p:nvSpPr>
        <p:spPr>
          <a:xfrm>
            <a:off x="3276600" y="4139625"/>
            <a:ext cx="2209800" cy="584775"/>
          </a:xfrm>
          <a:prstGeom prst="rect">
            <a:avLst/>
          </a:prstGeom>
          <a:noFill/>
        </p:spPr>
        <p:txBody>
          <a:bodyPr wrap="square" rtlCol="0">
            <a:spAutoFit/>
          </a:bodyPr>
          <a:lstStyle/>
          <a:p>
            <a:pPr algn="ctr"/>
            <a:r>
              <a:rPr lang="bn-BD" sz="3200" b="1" dirty="0" smtClean="0">
                <a:solidFill>
                  <a:schemeClr val="accent2">
                    <a:lumMod val="60000"/>
                    <a:lumOff val="40000"/>
                  </a:schemeClr>
                </a:solidFill>
                <a:latin typeface="NikoshBAN" pitchFamily="2" charset="0"/>
                <a:cs typeface="NikoshBAN" pitchFamily="2" charset="0"/>
              </a:rPr>
              <a:t>টপোলজি </a:t>
            </a:r>
            <a:endParaRPr lang="en-US" sz="3200" b="1" dirty="0">
              <a:solidFill>
                <a:schemeClr val="accent2">
                  <a:lumMod val="60000"/>
                  <a:lumOff val="40000"/>
                </a:schemeClr>
              </a:solidFill>
              <a:latin typeface="NikoshBAN" pitchFamily="2" charset="0"/>
              <a:cs typeface="NikoshBAN" pitchFamily="2" charset="0"/>
            </a:endParaRPr>
          </a:p>
        </p:txBody>
      </p:sp>
      <p:sp>
        <p:nvSpPr>
          <p:cNvPr id="20" name="TextBox 19"/>
          <p:cNvSpPr txBox="1"/>
          <p:nvPr/>
        </p:nvSpPr>
        <p:spPr>
          <a:xfrm>
            <a:off x="1981200" y="4139625"/>
            <a:ext cx="5562600" cy="584775"/>
          </a:xfrm>
          <a:prstGeom prst="rect">
            <a:avLst/>
          </a:prstGeom>
          <a:noFill/>
        </p:spPr>
        <p:txBody>
          <a:bodyPr wrap="square" rtlCol="0">
            <a:spAutoFit/>
          </a:bodyPr>
          <a:lstStyle/>
          <a:p>
            <a:r>
              <a:rPr lang="bn-BD" sz="3200" b="1" dirty="0" smtClean="0">
                <a:solidFill>
                  <a:schemeClr val="accent2">
                    <a:lumMod val="60000"/>
                    <a:lumOff val="40000"/>
                  </a:schemeClr>
                </a:solidFill>
                <a:latin typeface="NikoshBAN" pitchFamily="2" charset="0"/>
                <a:cs typeface="NikoshBAN" pitchFamily="2" charset="0"/>
              </a:rPr>
              <a:t>এখানে কী কী টপোলজি আছে বলতো।   </a:t>
            </a:r>
            <a:endParaRPr lang="en-US" sz="3200" b="1" dirty="0">
              <a:solidFill>
                <a:schemeClr val="accent2">
                  <a:lumMod val="60000"/>
                  <a:lumOff val="40000"/>
                </a:schemeClr>
              </a:solidFill>
              <a:latin typeface="NikoshBAN" pitchFamily="2" charset="0"/>
              <a:cs typeface="NikoshBAN" pitchFamily="2" charset="0"/>
            </a:endParaRPr>
          </a:p>
        </p:txBody>
      </p:sp>
      <p:grpSp>
        <p:nvGrpSpPr>
          <p:cNvPr id="27" name="Group 26"/>
          <p:cNvGrpSpPr/>
          <p:nvPr/>
        </p:nvGrpSpPr>
        <p:grpSpPr>
          <a:xfrm>
            <a:off x="228600" y="3272135"/>
            <a:ext cx="9296400" cy="461665"/>
            <a:chOff x="228600" y="2819400"/>
            <a:chExt cx="9296400" cy="461665"/>
          </a:xfrm>
        </p:grpSpPr>
        <p:sp>
          <p:nvSpPr>
            <p:cNvPr id="21" name="Rectangle 20"/>
            <p:cNvSpPr/>
            <p:nvPr/>
          </p:nvSpPr>
          <p:spPr>
            <a:xfrm>
              <a:off x="7848600" y="2819400"/>
              <a:ext cx="1676400" cy="461665"/>
            </a:xfrm>
            <a:prstGeom prst="rect">
              <a:avLst/>
            </a:prstGeom>
            <a:solidFill>
              <a:schemeClr val="bg2">
                <a:lumMod val="90000"/>
              </a:schemeClr>
            </a:solidFill>
          </p:spPr>
          <p:txBody>
            <a:bodyPr wrap="square">
              <a:spAutoFit/>
            </a:bodyPr>
            <a:lstStyle/>
            <a:p>
              <a:pPr algn="ctr"/>
              <a:r>
                <a:rPr lang="bn-BD" sz="2400" dirty="0" smtClean="0">
                  <a:solidFill>
                    <a:schemeClr val="accent2"/>
                  </a:solidFill>
                  <a:latin typeface="NikoshBAN"/>
                  <a:cs typeface="NikoshBAN"/>
                </a:rPr>
                <a:t>বাস</a:t>
              </a:r>
              <a:r>
                <a:rPr lang="bn-BD" sz="2400" dirty="0" smtClean="0">
                  <a:solidFill>
                    <a:schemeClr val="accent6">
                      <a:lumMod val="75000"/>
                    </a:schemeClr>
                  </a:solidFill>
                  <a:latin typeface="NikoshBAN"/>
                  <a:cs typeface="NikoshBAN"/>
                </a:rPr>
                <a:t> </a:t>
              </a:r>
              <a:r>
                <a:rPr lang="bn-BD" sz="2400" dirty="0" smtClean="0">
                  <a:solidFill>
                    <a:schemeClr val="accent2"/>
                  </a:solidFill>
                  <a:latin typeface="NikoshBAN"/>
                  <a:cs typeface="NikoshBAN"/>
                </a:rPr>
                <a:t>টপোলজি</a:t>
              </a:r>
              <a:endParaRPr lang="en-US" sz="2400" dirty="0">
                <a:solidFill>
                  <a:schemeClr val="accent2"/>
                </a:solidFill>
              </a:endParaRPr>
            </a:p>
          </p:txBody>
        </p:sp>
        <p:sp>
          <p:nvSpPr>
            <p:cNvPr id="22" name="Rectangle 21"/>
            <p:cNvSpPr/>
            <p:nvPr/>
          </p:nvSpPr>
          <p:spPr>
            <a:xfrm>
              <a:off x="2133600" y="2819400"/>
              <a:ext cx="1676400" cy="461665"/>
            </a:xfrm>
            <a:prstGeom prst="rect">
              <a:avLst/>
            </a:prstGeom>
            <a:solidFill>
              <a:schemeClr val="bg2">
                <a:lumMod val="90000"/>
              </a:schemeClr>
            </a:solidFill>
          </p:spPr>
          <p:txBody>
            <a:bodyPr wrap="square">
              <a:spAutoFit/>
            </a:bodyPr>
            <a:lstStyle/>
            <a:p>
              <a:pPr algn="ctr"/>
              <a:r>
                <a:rPr lang="bn-BD" sz="2400" dirty="0" smtClean="0">
                  <a:solidFill>
                    <a:schemeClr val="accent2"/>
                  </a:solidFill>
                  <a:latin typeface="NikoshBAN"/>
                  <a:cs typeface="NikoshBAN"/>
                </a:rPr>
                <a:t>রিং টপোলজি</a:t>
              </a:r>
              <a:endParaRPr lang="en-US" sz="2400" dirty="0">
                <a:solidFill>
                  <a:schemeClr val="accent2"/>
                </a:solidFill>
              </a:endParaRPr>
            </a:p>
          </p:txBody>
        </p:sp>
        <p:sp>
          <p:nvSpPr>
            <p:cNvPr id="23" name="Rectangle 22"/>
            <p:cNvSpPr/>
            <p:nvPr/>
          </p:nvSpPr>
          <p:spPr>
            <a:xfrm>
              <a:off x="5943600" y="2819400"/>
              <a:ext cx="1676400" cy="461665"/>
            </a:xfrm>
            <a:prstGeom prst="rect">
              <a:avLst/>
            </a:prstGeom>
            <a:solidFill>
              <a:schemeClr val="bg2">
                <a:lumMod val="90000"/>
              </a:schemeClr>
            </a:solidFill>
          </p:spPr>
          <p:txBody>
            <a:bodyPr wrap="square">
              <a:spAutoFit/>
            </a:bodyPr>
            <a:lstStyle/>
            <a:p>
              <a:pPr algn="ctr"/>
              <a:r>
                <a:rPr lang="bn-BD" sz="2400" dirty="0" smtClean="0">
                  <a:solidFill>
                    <a:srgbClr val="C00000"/>
                  </a:solidFill>
                  <a:latin typeface="NikoshBAN"/>
                  <a:cs typeface="NikoshBAN"/>
                </a:rPr>
                <a:t>স্টার টপোলজি</a:t>
              </a:r>
              <a:endParaRPr lang="en-US" sz="2400" dirty="0"/>
            </a:p>
          </p:txBody>
        </p:sp>
        <p:sp>
          <p:nvSpPr>
            <p:cNvPr id="24" name="Rectangle 23"/>
            <p:cNvSpPr/>
            <p:nvPr/>
          </p:nvSpPr>
          <p:spPr>
            <a:xfrm>
              <a:off x="3962400" y="2819400"/>
              <a:ext cx="1828800" cy="461665"/>
            </a:xfrm>
            <a:prstGeom prst="rect">
              <a:avLst/>
            </a:prstGeom>
            <a:solidFill>
              <a:schemeClr val="bg2">
                <a:lumMod val="90000"/>
              </a:schemeClr>
            </a:solidFill>
          </p:spPr>
          <p:txBody>
            <a:bodyPr wrap="square">
              <a:spAutoFit/>
            </a:bodyPr>
            <a:lstStyle/>
            <a:p>
              <a:pPr algn="ctr"/>
              <a:r>
                <a:rPr lang="bn-BD" sz="2400" dirty="0" smtClean="0">
                  <a:solidFill>
                    <a:schemeClr val="accent2"/>
                  </a:solidFill>
                  <a:latin typeface="NikoshBAN"/>
                  <a:cs typeface="NikoshBAN"/>
                </a:rPr>
                <a:t>মেশ টপোলজি</a:t>
              </a:r>
              <a:endParaRPr lang="en-US" sz="2400" dirty="0">
                <a:solidFill>
                  <a:schemeClr val="accent2"/>
                </a:solidFill>
              </a:endParaRPr>
            </a:p>
          </p:txBody>
        </p:sp>
        <p:sp>
          <p:nvSpPr>
            <p:cNvPr id="25" name="Rectangle 24"/>
            <p:cNvSpPr/>
            <p:nvPr/>
          </p:nvSpPr>
          <p:spPr>
            <a:xfrm>
              <a:off x="228600" y="2819400"/>
              <a:ext cx="1752600" cy="461665"/>
            </a:xfrm>
            <a:prstGeom prst="rect">
              <a:avLst/>
            </a:prstGeom>
            <a:solidFill>
              <a:schemeClr val="bg2">
                <a:lumMod val="90000"/>
              </a:schemeClr>
            </a:solidFill>
          </p:spPr>
          <p:txBody>
            <a:bodyPr wrap="square">
              <a:spAutoFit/>
            </a:bodyPr>
            <a:lstStyle/>
            <a:p>
              <a:pPr algn="ctr"/>
              <a:r>
                <a:rPr lang="bn-BD" sz="2400" dirty="0" smtClean="0">
                  <a:solidFill>
                    <a:schemeClr val="accent2"/>
                  </a:solidFill>
                  <a:latin typeface="NikoshBAN"/>
                  <a:cs typeface="NikoshBAN"/>
                </a:rPr>
                <a:t>ট্রি টপোলজি</a:t>
              </a:r>
              <a:endParaRPr lang="en-US" sz="2400" dirty="0">
                <a:solidFill>
                  <a:schemeClr val="accent2"/>
                </a:solidFill>
              </a:endParaRPr>
            </a:p>
          </p:txBody>
        </p:sp>
      </p:grpSp>
      <p:sp>
        <p:nvSpPr>
          <p:cNvPr id="26" name="Rectangle 25"/>
          <p:cNvSpPr/>
          <p:nvPr/>
        </p:nvSpPr>
        <p:spPr>
          <a:xfrm>
            <a:off x="533400" y="5065693"/>
            <a:ext cx="8763000" cy="954107"/>
          </a:xfrm>
          <a:prstGeom prst="rect">
            <a:avLst/>
          </a:prstGeom>
          <a:solidFill>
            <a:schemeClr val="bg2">
              <a:lumMod val="90000"/>
            </a:schemeClr>
          </a:solidFill>
        </p:spPr>
        <p:txBody>
          <a:bodyPr wrap="square">
            <a:spAutoFit/>
          </a:bodyPr>
          <a:lstStyle/>
          <a:p>
            <a:pPr>
              <a:buFont typeface="Wingdings" pitchFamily="2" charset="2"/>
              <a:buChar char="q"/>
            </a:pPr>
            <a:r>
              <a:rPr lang="bn-BD" sz="2800" dirty="0" smtClean="0">
                <a:solidFill>
                  <a:schemeClr val="accent2"/>
                </a:solidFill>
                <a:latin typeface="NikoshBAN" pitchFamily="2" charset="0"/>
                <a:cs typeface="NikoshBAN" pitchFamily="2" charset="0"/>
              </a:rPr>
              <a:t>নেটওয়ার্কের অন্তর্গত কম্পিউটারগোলো জুড়ে দেওয়ার জন্য বিভিন্ন পদ্ধতি ব্যবহার করা যায়। এই ভিন্ন ভিন্ন পদ্ধতিকে বলা হয় নেটওয়ার্ক টপোলজি। </a:t>
            </a:r>
            <a:endParaRPr lang="en-US" sz="2800" dirty="0">
              <a:solidFill>
                <a:schemeClr val="accent2"/>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80">
                                          <p:stCondLst>
                                            <p:cond delay="0"/>
                                          </p:stCondLst>
                                        </p:cTn>
                                        <p:tgtEl>
                                          <p:spTgt spid="18"/>
                                        </p:tgtEl>
                                      </p:cBhvr>
                                    </p:animEffect>
                                    <p:anim calcmode="lin" valueType="num">
                                      <p:cBhvr>
                                        <p:cTn id="1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0" dur="26">
                                          <p:stCondLst>
                                            <p:cond delay="650"/>
                                          </p:stCondLst>
                                        </p:cTn>
                                        <p:tgtEl>
                                          <p:spTgt spid="18"/>
                                        </p:tgtEl>
                                      </p:cBhvr>
                                      <p:to x="100000" y="60000"/>
                                    </p:animScale>
                                    <p:animScale>
                                      <p:cBhvr>
                                        <p:cTn id="21" dur="166" decel="50000">
                                          <p:stCondLst>
                                            <p:cond delay="676"/>
                                          </p:stCondLst>
                                        </p:cTn>
                                        <p:tgtEl>
                                          <p:spTgt spid="18"/>
                                        </p:tgtEl>
                                      </p:cBhvr>
                                      <p:to x="100000" y="100000"/>
                                    </p:animScale>
                                    <p:animScale>
                                      <p:cBhvr>
                                        <p:cTn id="22" dur="26">
                                          <p:stCondLst>
                                            <p:cond delay="1312"/>
                                          </p:stCondLst>
                                        </p:cTn>
                                        <p:tgtEl>
                                          <p:spTgt spid="18"/>
                                        </p:tgtEl>
                                      </p:cBhvr>
                                      <p:to x="100000" y="80000"/>
                                    </p:animScale>
                                    <p:animScale>
                                      <p:cBhvr>
                                        <p:cTn id="23" dur="166" decel="50000">
                                          <p:stCondLst>
                                            <p:cond delay="1338"/>
                                          </p:stCondLst>
                                        </p:cTn>
                                        <p:tgtEl>
                                          <p:spTgt spid="18"/>
                                        </p:tgtEl>
                                      </p:cBhvr>
                                      <p:to x="100000" y="100000"/>
                                    </p:animScale>
                                    <p:animScale>
                                      <p:cBhvr>
                                        <p:cTn id="24" dur="26">
                                          <p:stCondLst>
                                            <p:cond delay="1642"/>
                                          </p:stCondLst>
                                        </p:cTn>
                                        <p:tgtEl>
                                          <p:spTgt spid="18"/>
                                        </p:tgtEl>
                                      </p:cBhvr>
                                      <p:to x="100000" y="90000"/>
                                    </p:animScale>
                                    <p:animScale>
                                      <p:cBhvr>
                                        <p:cTn id="25" dur="166" decel="50000">
                                          <p:stCondLst>
                                            <p:cond delay="1668"/>
                                          </p:stCondLst>
                                        </p:cTn>
                                        <p:tgtEl>
                                          <p:spTgt spid="18"/>
                                        </p:tgtEl>
                                      </p:cBhvr>
                                      <p:to x="100000" y="100000"/>
                                    </p:animScale>
                                    <p:animScale>
                                      <p:cBhvr>
                                        <p:cTn id="26" dur="26">
                                          <p:stCondLst>
                                            <p:cond delay="1808"/>
                                          </p:stCondLst>
                                        </p:cTn>
                                        <p:tgtEl>
                                          <p:spTgt spid="18"/>
                                        </p:tgtEl>
                                      </p:cBhvr>
                                      <p:to x="100000" y="95000"/>
                                    </p:animScale>
                                    <p:animScale>
                                      <p:cBhvr>
                                        <p:cTn id="27" dur="166" decel="50000">
                                          <p:stCondLst>
                                            <p:cond delay="1834"/>
                                          </p:stCondLst>
                                        </p:cTn>
                                        <p:tgtEl>
                                          <p:spTgt spid="1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1000" fill="hold"/>
                                        <p:tgtEl>
                                          <p:spTgt spid="19"/>
                                        </p:tgtEl>
                                        <p:attrNameLst>
                                          <p:attrName>ppt_x</p:attrName>
                                        </p:attrNameLst>
                                      </p:cBhvr>
                                      <p:tavLst>
                                        <p:tav tm="0">
                                          <p:val>
                                            <p:strVal val="#ppt_x-.2"/>
                                          </p:val>
                                        </p:tav>
                                        <p:tav tm="100000">
                                          <p:val>
                                            <p:strVal val="#ppt_x"/>
                                          </p:val>
                                        </p:tav>
                                      </p:tavLst>
                                    </p:anim>
                                    <p:anim calcmode="lin" valueType="num">
                                      <p:cBhvr>
                                        <p:cTn id="3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1000" fill="hold"/>
                                        <p:tgtEl>
                                          <p:spTgt spid="26"/>
                                        </p:tgtEl>
                                        <p:attrNameLst>
                                          <p:attrName>ppt_x</p:attrName>
                                        </p:attrNameLst>
                                      </p:cBhvr>
                                      <p:tavLst>
                                        <p:tav tm="0">
                                          <p:val>
                                            <p:strVal val="#ppt_x-.2"/>
                                          </p:val>
                                        </p:tav>
                                        <p:tav tm="100000">
                                          <p:val>
                                            <p:strVal val="#ppt_x"/>
                                          </p:val>
                                        </p:tav>
                                      </p:tavLst>
                                    </p:anim>
                                    <p:anim calcmode="lin" valueType="num">
                                      <p:cBhvr>
                                        <p:cTn id="40"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xit" presetSubtype="32" fill="hold" grpId="1" nodeType="clickEffect">
                                  <p:stCondLst>
                                    <p:cond delay="0"/>
                                  </p:stCondLst>
                                  <p:childTnLst>
                                    <p:anim calcmode="lin" valueType="num">
                                      <p:cBhvr>
                                        <p:cTn id="45" dur="500"/>
                                        <p:tgtEl>
                                          <p:spTgt spid="19"/>
                                        </p:tgtEl>
                                        <p:attrNameLst>
                                          <p:attrName>ppt_w</p:attrName>
                                        </p:attrNameLst>
                                      </p:cBhvr>
                                      <p:tavLst>
                                        <p:tav tm="0">
                                          <p:val>
                                            <p:strVal val="ppt_w"/>
                                          </p:val>
                                        </p:tav>
                                        <p:tav tm="100000">
                                          <p:val>
                                            <p:fltVal val="0"/>
                                          </p:val>
                                        </p:tav>
                                      </p:tavLst>
                                    </p:anim>
                                    <p:anim calcmode="lin" valueType="num">
                                      <p:cBhvr>
                                        <p:cTn id="46" dur="500"/>
                                        <p:tgtEl>
                                          <p:spTgt spid="19"/>
                                        </p:tgtEl>
                                        <p:attrNameLst>
                                          <p:attrName>ppt_h</p:attrName>
                                        </p:attrNameLst>
                                      </p:cBhvr>
                                      <p:tavLst>
                                        <p:tav tm="0">
                                          <p:val>
                                            <p:strVal val="ppt_h"/>
                                          </p:val>
                                        </p:tav>
                                        <p:tav tm="100000">
                                          <p:val>
                                            <p:fltVal val="0"/>
                                          </p:val>
                                        </p:tav>
                                      </p:tavLst>
                                    </p:anim>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80">
                                          <p:stCondLst>
                                            <p:cond delay="0"/>
                                          </p:stCondLst>
                                        </p:cTn>
                                        <p:tgtEl>
                                          <p:spTgt spid="20"/>
                                        </p:tgtEl>
                                      </p:cBhvr>
                                    </p:animEffect>
                                    <p:anim calcmode="lin" valueType="num">
                                      <p:cBhvr>
                                        <p:cTn id="5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8" dur="26">
                                          <p:stCondLst>
                                            <p:cond delay="650"/>
                                          </p:stCondLst>
                                        </p:cTn>
                                        <p:tgtEl>
                                          <p:spTgt spid="20"/>
                                        </p:tgtEl>
                                      </p:cBhvr>
                                      <p:to x="100000" y="60000"/>
                                    </p:animScale>
                                    <p:animScale>
                                      <p:cBhvr>
                                        <p:cTn id="59" dur="166" decel="50000">
                                          <p:stCondLst>
                                            <p:cond delay="676"/>
                                          </p:stCondLst>
                                        </p:cTn>
                                        <p:tgtEl>
                                          <p:spTgt spid="20"/>
                                        </p:tgtEl>
                                      </p:cBhvr>
                                      <p:to x="100000" y="100000"/>
                                    </p:animScale>
                                    <p:animScale>
                                      <p:cBhvr>
                                        <p:cTn id="60" dur="26">
                                          <p:stCondLst>
                                            <p:cond delay="1312"/>
                                          </p:stCondLst>
                                        </p:cTn>
                                        <p:tgtEl>
                                          <p:spTgt spid="20"/>
                                        </p:tgtEl>
                                      </p:cBhvr>
                                      <p:to x="100000" y="80000"/>
                                    </p:animScale>
                                    <p:animScale>
                                      <p:cBhvr>
                                        <p:cTn id="61" dur="166" decel="50000">
                                          <p:stCondLst>
                                            <p:cond delay="1338"/>
                                          </p:stCondLst>
                                        </p:cTn>
                                        <p:tgtEl>
                                          <p:spTgt spid="20"/>
                                        </p:tgtEl>
                                      </p:cBhvr>
                                      <p:to x="100000" y="100000"/>
                                    </p:animScale>
                                    <p:animScale>
                                      <p:cBhvr>
                                        <p:cTn id="62" dur="26">
                                          <p:stCondLst>
                                            <p:cond delay="1642"/>
                                          </p:stCondLst>
                                        </p:cTn>
                                        <p:tgtEl>
                                          <p:spTgt spid="20"/>
                                        </p:tgtEl>
                                      </p:cBhvr>
                                      <p:to x="100000" y="90000"/>
                                    </p:animScale>
                                    <p:animScale>
                                      <p:cBhvr>
                                        <p:cTn id="63" dur="166" decel="50000">
                                          <p:stCondLst>
                                            <p:cond delay="1668"/>
                                          </p:stCondLst>
                                        </p:cTn>
                                        <p:tgtEl>
                                          <p:spTgt spid="20"/>
                                        </p:tgtEl>
                                      </p:cBhvr>
                                      <p:to x="100000" y="100000"/>
                                    </p:animScale>
                                    <p:animScale>
                                      <p:cBhvr>
                                        <p:cTn id="64" dur="26">
                                          <p:stCondLst>
                                            <p:cond delay="1808"/>
                                          </p:stCondLst>
                                        </p:cTn>
                                        <p:tgtEl>
                                          <p:spTgt spid="20"/>
                                        </p:tgtEl>
                                      </p:cBhvr>
                                      <p:to x="100000" y="95000"/>
                                    </p:animScale>
                                    <p:animScale>
                                      <p:cBhvr>
                                        <p:cTn id="65" dur="166" decel="50000">
                                          <p:stCondLst>
                                            <p:cond delay="1834"/>
                                          </p:stCondLst>
                                        </p:cTn>
                                        <p:tgtEl>
                                          <p:spTgt spid="20"/>
                                        </p:tgtEl>
                                      </p:cBhvr>
                                      <p:to x="100000" y="100000"/>
                                    </p:animScale>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anim calcmode="lin" valueType="num">
                                      <p:cBhvr>
                                        <p:cTn id="70" dur="1000" fill="hold"/>
                                        <p:tgtEl>
                                          <p:spTgt spid="27"/>
                                        </p:tgtEl>
                                        <p:attrNameLst>
                                          <p:attrName>ppt_x</p:attrName>
                                        </p:attrNameLst>
                                      </p:cBhvr>
                                      <p:tavLst>
                                        <p:tav tm="0">
                                          <p:val>
                                            <p:strVal val="#ppt_x-.2"/>
                                          </p:val>
                                        </p:tav>
                                        <p:tav tm="100000">
                                          <p:val>
                                            <p:strVal val="#ppt_x"/>
                                          </p:val>
                                        </p:tav>
                                      </p:tavLst>
                                    </p:anim>
                                    <p:anim calcmode="lin" valueType="num">
                                      <p:cBhvr>
                                        <p:cTn id="7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7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p:bldP spid="19" grpId="1"/>
      <p:bldP spid="20"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90600" y="1447800"/>
            <a:ext cx="7772400" cy="1981200"/>
            <a:chOff x="990600" y="1447800"/>
            <a:chExt cx="7772400" cy="1981200"/>
          </a:xfrm>
        </p:grpSpPr>
        <p:sp>
          <p:nvSpPr>
            <p:cNvPr id="5" name="Rectangle 4"/>
            <p:cNvSpPr/>
            <p:nvPr/>
          </p:nvSpPr>
          <p:spPr>
            <a:xfrm>
              <a:off x="990600" y="2362200"/>
              <a:ext cx="7772400" cy="1066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v"/>
              </a:pPr>
              <a:r>
                <a:rPr lang="bn-BD" sz="2800" dirty="0" smtClean="0">
                  <a:solidFill>
                    <a:schemeClr val="tx1"/>
                  </a:solidFill>
                  <a:latin typeface="NikoshBAN" pitchFamily="2" charset="0"/>
                  <a:cs typeface="NikoshBAN" pitchFamily="2" charset="0"/>
                </a:rPr>
                <a:t> মেশ টপোলজি ও রিং টপোলজির চিত্র খাতায় অঙ্কন করে দেখাও </a:t>
              </a:r>
              <a:r>
                <a:rPr lang="en-US" sz="2800" dirty="0" smtClean="0">
                  <a:solidFill>
                    <a:schemeClr val="tx1"/>
                  </a:solidFill>
                  <a:latin typeface="NikoshBAN"/>
                  <a:cs typeface="NikoshBAN"/>
                </a:rPr>
                <a:t>?</a:t>
              </a:r>
              <a:r>
                <a:rPr lang="bn-BD" sz="2800" dirty="0" smtClean="0">
                  <a:solidFill>
                    <a:schemeClr val="tx1"/>
                  </a:solidFill>
                  <a:latin typeface="NikoshBAN" pitchFamily="2" charset="0"/>
                  <a:cs typeface="NikoshBAN" pitchFamily="2" charset="0"/>
                </a:rPr>
                <a:t> </a:t>
              </a:r>
            </a:p>
          </p:txBody>
        </p:sp>
        <p:sp>
          <p:nvSpPr>
            <p:cNvPr id="7" name="Rounded Rectangle 6"/>
            <p:cNvSpPr/>
            <p:nvPr/>
          </p:nvSpPr>
          <p:spPr>
            <a:xfrm>
              <a:off x="2971800" y="1447800"/>
              <a:ext cx="28956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BAN" pitchFamily="2" charset="0"/>
                  <a:cs typeface="NikoshBAN" pitchFamily="2" charset="0"/>
                </a:rPr>
                <a:t>জোড়ায় কাজ</a:t>
              </a:r>
              <a:endParaRPr lang="en-US" sz="4000" dirty="0">
                <a:solidFill>
                  <a:schemeClr val="tx1"/>
                </a:solidFill>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343400"/>
            <a:ext cx="8382000" cy="1938976"/>
          </a:xfrm>
          <a:prstGeom prst="rect">
            <a:avLst/>
          </a:prstGeom>
          <a:solidFill>
            <a:schemeClr val="bg2">
              <a:lumMod val="75000"/>
            </a:schemeClr>
          </a:solidFill>
          <a:ln w="19050">
            <a:solidFill>
              <a:schemeClr val="tx1"/>
            </a:solidFill>
          </a:ln>
        </p:spPr>
        <p:txBody>
          <a:bodyPr wrap="square" lIns="91423" tIns="45712" rIns="91423" bIns="45712" rtlCol="0">
            <a:spAutoFit/>
          </a:bodyPr>
          <a:lstStyle/>
          <a:p>
            <a:pPr algn="just">
              <a:buClr>
                <a:srgbClr val="C00000"/>
              </a:buClr>
              <a:buSzPct val="120000"/>
            </a:pPr>
            <a:r>
              <a:rPr lang="bn-BD" sz="2400" b="1" dirty="0" smtClean="0">
                <a:solidFill>
                  <a:schemeClr val="accent6">
                    <a:lumMod val="75000"/>
                  </a:schemeClr>
                </a:solidFill>
                <a:latin typeface="NikoshBAN"/>
                <a:cs typeface="NikoshBAN"/>
              </a:rPr>
              <a:t>বাস টপোলজি</a:t>
            </a:r>
            <a:r>
              <a:rPr lang="en-US" sz="2400" b="1" dirty="0" smtClean="0">
                <a:solidFill>
                  <a:schemeClr val="accent6">
                    <a:lumMod val="75000"/>
                  </a:schemeClr>
                </a:solidFill>
                <a:latin typeface="NikoshBAN"/>
                <a:cs typeface="NikoshBAN"/>
              </a:rPr>
              <a:t>:</a:t>
            </a:r>
            <a:r>
              <a:rPr lang="bn-BD" sz="2400" b="1" dirty="0" smtClean="0">
                <a:solidFill>
                  <a:schemeClr val="accent6">
                    <a:lumMod val="75000"/>
                  </a:schemeClr>
                </a:solidFill>
                <a:latin typeface="NikoshBAN"/>
                <a:cs typeface="NikoshBAN"/>
              </a:rPr>
              <a:t> </a:t>
            </a:r>
            <a:r>
              <a:rPr lang="bn-BD" sz="2400" dirty="0" smtClean="0">
                <a:latin typeface="NikoshBAN"/>
                <a:cs typeface="NikoshBAN"/>
              </a:rPr>
              <a:t>এই টপোলজিতে একটা মূল ব্যাকবোন বা মূল লাইনের সাতে সবগুলো কম্পিউটারকে জুড়ে  দেওয়া হয়। বাস টপোলজিতে কোনো একটা কম্পিউটার যদি  অন্য কোনো কম্পিউটারের সাথে যোগাযোগ করতে চায়, তাহলে সব কম্পিউটারের কাছেই সেই তথ্য পৌছে যায়। মনে রাখতে হবে মূল বাস/ব্যাকবোন নষ্ট হয়ে গেলে সম্পূর্ণ নেটওয়ার্ক অকেজো হয়ে যায়। </a:t>
            </a:r>
            <a:endParaRPr lang="en-US" sz="2400" dirty="0">
              <a:latin typeface="NikoshBAN" pitchFamily="2" charset="0"/>
              <a:cs typeface="NikoshBAN" pitchFamily="2" charset="0"/>
            </a:endParaRPr>
          </a:p>
        </p:txBody>
      </p:sp>
      <p:pic>
        <p:nvPicPr>
          <p:cNvPr id="15" name="Picture 14" descr="bbb.gif"/>
          <p:cNvPicPr>
            <a:picLocks noChangeAspect="1"/>
          </p:cNvPicPr>
          <p:nvPr/>
        </p:nvPicPr>
        <p:blipFill>
          <a:blip r:embed="rId2"/>
          <a:stretch>
            <a:fillRect/>
          </a:stretch>
        </p:blipFill>
        <p:spPr>
          <a:xfrm>
            <a:off x="1905000" y="685800"/>
            <a:ext cx="4953000" cy="3230218"/>
          </a:xfrm>
          <a:prstGeom prst="rect">
            <a:avLst/>
          </a:prstGeom>
          <a:ln w="31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r.gif"/>
          <p:cNvPicPr>
            <a:picLocks noChangeAspect="1"/>
          </p:cNvPicPr>
          <p:nvPr/>
        </p:nvPicPr>
        <p:blipFill>
          <a:blip r:embed="rId2"/>
          <a:stretch>
            <a:fillRect/>
          </a:stretch>
        </p:blipFill>
        <p:spPr>
          <a:xfrm>
            <a:off x="1176868" y="457200"/>
            <a:ext cx="6914445" cy="3733800"/>
          </a:xfrm>
          <a:prstGeom prst="rect">
            <a:avLst/>
          </a:prstGeom>
          <a:ln w="3175">
            <a:solidFill>
              <a:schemeClr val="tx1"/>
            </a:solidFill>
          </a:ln>
        </p:spPr>
      </p:pic>
      <p:sp>
        <p:nvSpPr>
          <p:cNvPr id="5" name="Rectangle 4"/>
          <p:cNvSpPr/>
          <p:nvPr/>
        </p:nvSpPr>
        <p:spPr>
          <a:xfrm>
            <a:off x="990600" y="4572000"/>
            <a:ext cx="7010400" cy="923330"/>
          </a:xfrm>
          <a:prstGeom prst="rect">
            <a:avLst/>
          </a:prstGeom>
          <a:solidFill>
            <a:schemeClr val="accent2">
              <a:lumMod val="60000"/>
              <a:lumOff val="40000"/>
            </a:schemeClr>
          </a:solidFill>
          <a:ln w="12700">
            <a:solidFill>
              <a:schemeClr val="tx1"/>
            </a:solidFill>
          </a:ln>
        </p:spPr>
        <p:txBody>
          <a:bodyPr wrap="square">
            <a:spAutoFit/>
          </a:bodyPr>
          <a:lstStyle/>
          <a:p>
            <a:pPr algn="just">
              <a:buClr>
                <a:srgbClr val="C00000"/>
              </a:buClr>
              <a:buSzPct val="120000"/>
            </a:pPr>
            <a:r>
              <a:rPr lang="bn-BD" b="1" dirty="0" smtClean="0">
                <a:solidFill>
                  <a:srgbClr val="C00000"/>
                </a:solidFill>
                <a:latin typeface="NikoshBAN"/>
                <a:cs typeface="NikoshBAN"/>
              </a:rPr>
              <a:t>রিং টপোলজি</a:t>
            </a:r>
            <a:r>
              <a:rPr lang="en-US" b="1" dirty="0" smtClean="0">
                <a:solidFill>
                  <a:srgbClr val="C00000"/>
                </a:solidFill>
                <a:latin typeface="NikoshBAN"/>
                <a:cs typeface="NikoshBAN"/>
              </a:rPr>
              <a:t>:</a:t>
            </a:r>
            <a:r>
              <a:rPr lang="bn-BD" b="1" dirty="0" smtClean="0">
                <a:solidFill>
                  <a:srgbClr val="C00000"/>
                </a:solidFill>
                <a:latin typeface="NikoshBAN"/>
                <a:cs typeface="NikoshBAN"/>
              </a:rPr>
              <a:t> </a:t>
            </a:r>
            <a:r>
              <a:rPr lang="bn-BD" dirty="0" smtClean="0">
                <a:latin typeface="NikoshBAN"/>
                <a:cs typeface="NikoshBAN"/>
              </a:rPr>
              <a:t>এই টপোলজিতে প্রত্যেকটি কম্পিউটার অন্য দুটো কম্পিউটারের  সাথে যুক্ত। এই টপোলজিতে এক কম্পিউটার থেকে অন্য কম্পিউটারে তথ্য যায় একটা নির্দিষ্ট দিকে। উল্লেখ্য এক্ষেত্রে কোনো একটি কম্পিউটার নষ্ট হয়ে গেলে সম্পূর্ণ নেটওয়ার্ক বিকল হয়ে যাবে।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267200"/>
            <a:ext cx="8991600" cy="1938992"/>
          </a:xfrm>
          <a:prstGeom prst="rect">
            <a:avLst/>
          </a:prstGeom>
          <a:solidFill>
            <a:schemeClr val="bg1">
              <a:lumMod val="95000"/>
            </a:schemeClr>
          </a:solidFill>
          <a:ln w="3175">
            <a:solidFill>
              <a:schemeClr val="tx1"/>
            </a:solidFill>
          </a:ln>
        </p:spPr>
        <p:txBody>
          <a:bodyPr wrap="square">
            <a:spAutoFit/>
          </a:bodyPr>
          <a:lstStyle/>
          <a:p>
            <a:pPr algn="just">
              <a:buClr>
                <a:srgbClr val="C00000"/>
              </a:buClr>
              <a:buSzPct val="120000"/>
            </a:pPr>
            <a:r>
              <a:rPr lang="bn-BD" sz="2400" b="1" dirty="0" smtClean="0">
                <a:solidFill>
                  <a:srgbClr val="C00000"/>
                </a:solidFill>
                <a:latin typeface="NikoshBAN"/>
                <a:cs typeface="NikoshBAN"/>
              </a:rPr>
              <a:t>মেশ টপোলজি</a:t>
            </a:r>
            <a:r>
              <a:rPr lang="en-US" sz="2400" b="1" dirty="0" smtClean="0">
                <a:solidFill>
                  <a:srgbClr val="C00000"/>
                </a:solidFill>
                <a:latin typeface="NikoshBAN"/>
                <a:cs typeface="NikoshBAN"/>
              </a:rPr>
              <a:t>:</a:t>
            </a:r>
            <a:r>
              <a:rPr lang="bn-BD" sz="2400" b="1" dirty="0" smtClean="0">
                <a:solidFill>
                  <a:srgbClr val="C00000"/>
                </a:solidFill>
                <a:latin typeface="NikoshBAN"/>
                <a:cs typeface="NikoshBAN"/>
              </a:rPr>
              <a:t> </a:t>
            </a:r>
            <a:r>
              <a:rPr lang="bn-BD" sz="2400" dirty="0" smtClean="0">
                <a:latin typeface="NikoshBAN"/>
                <a:cs typeface="NikoshBAN"/>
              </a:rPr>
              <a:t>এই টপোলজিতে কম্পিউটারগুলো একটি আরেকটির সাথে যুক্ত থাকে এবং একাধিক পথে যুক্ত হতে পারে। এখানে কম্পিউটারগুলো শুধু যে আন্য কম্পিউটার থেকে  তথ্য নেয় তা নয় বরং সেটি নেটওয়ার্কের অন্য কম্পিউটারের মাঝে বিতরনও করতে পারে। যদি এমন হয় যে একটি নেটওয়ার্কের প্রতিটি কম্পিউটারই সরাসরি নেটওয়ার্কভূক্ত অন্য সবগুলো কম্পিউটারের সাথে যুক্ত থাকে, তাহলে সেটিকে বলে কমপ্লিট মেশ। </a:t>
            </a:r>
            <a:endParaRPr lang="en-US" sz="2400" dirty="0">
              <a:latin typeface="NikoshBAN" pitchFamily="2" charset="0"/>
              <a:cs typeface="NikoshBAN" pitchFamily="2" charset="0"/>
            </a:endParaRPr>
          </a:p>
        </p:txBody>
      </p:sp>
      <p:grpSp>
        <p:nvGrpSpPr>
          <p:cNvPr id="11" name="Group 10"/>
          <p:cNvGrpSpPr/>
          <p:nvPr/>
        </p:nvGrpSpPr>
        <p:grpSpPr>
          <a:xfrm>
            <a:off x="2590800" y="457198"/>
            <a:ext cx="4426744" cy="3455021"/>
            <a:chOff x="2590800" y="457198"/>
            <a:chExt cx="4426744" cy="3455021"/>
          </a:xfrm>
        </p:grpSpPr>
        <p:pic>
          <p:nvPicPr>
            <p:cNvPr id="9" name="Picture 8" descr="messs.gif"/>
            <p:cNvPicPr>
              <a:picLocks noChangeAspect="1"/>
            </p:cNvPicPr>
            <p:nvPr/>
          </p:nvPicPr>
          <p:blipFill>
            <a:blip r:embed="rId2"/>
            <a:stretch>
              <a:fillRect/>
            </a:stretch>
          </p:blipFill>
          <p:spPr>
            <a:xfrm>
              <a:off x="2590800" y="457198"/>
              <a:ext cx="4426744" cy="3455021"/>
            </a:xfrm>
            <a:prstGeom prst="rect">
              <a:avLst/>
            </a:prstGeom>
            <a:ln w="3175">
              <a:solidFill>
                <a:schemeClr val="tx1"/>
              </a:solidFill>
            </a:ln>
          </p:spPr>
        </p:pic>
        <p:sp>
          <p:nvSpPr>
            <p:cNvPr id="8" name="TextBox 7"/>
            <p:cNvSpPr txBox="1"/>
            <p:nvPr/>
          </p:nvSpPr>
          <p:spPr>
            <a:xfrm>
              <a:off x="3048000" y="609600"/>
              <a:ext cx="1981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Mesh Topology</a:t>
              </a:r>
              <a:endParaRPr lang="en-US" dirty="0">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4419600"/>
            <a:ext cx="7620000" cy="1938976"/>
          </a:xfrm>
          <a:prstGeom prst="rect">
            <a:avLst/>
          </a:prstGeom>
          <a:solidFill>
            <a:schemeClr val="bg2"/>
          </a:solidFill>
          <a:ln w="28575">
            <a:solidFill>
              <a:schemeClr val="tx1"/>
            </a:solidFill>
          </a:ln>
        </p:spPr>
        <p:txBody>
          <a:bodyPr wrap="square" lIns="91423" tIns="45712" rIns="91423" bIns="45712" rtlCol="0">
            <a:spAutoFit/>
          </a:bodyPr>
          <a:lstStyle/>
          <a:p>
            <a:pPr>
              <a:buClr>
                <a:srgbClr val="C00000"/>
              </a:buClr>
              <a:buSzPct val="120000"/>
            </a:pPr>
            <a:r>
              <a:rPr lang="bn-BD" sz="2400" b="1" dirty="0" smtClean="0">
                <a:solidFill>
                  <a:srgbClr val="C00000"/>
                </a:solidFill>
                <a:latin typeface="NikoshBAN"/>
                <a:cs typeface="NikoshBAN"/>
              </a:rPr>
              <a:t>স্টার টপোলজি</a:t>
            </a:r>
            <a:r>
              <a:rPr lang="en-US" sz="2400" b="1" dirty="0" smtClean="0">
                <a:solidFill>
                  <a:srgbClr val="C00000"/>
                </a:solidFill>
                <a:latin typeface="NikoshBAN"/>
                <a:cs typeface="NikoshBAN"/>
              </a:rPr>
              <a:t>:</a:t>
            </a:r>
            <a:r>
              <a:rPr lang="bn-BD" sz="2400" b="1" dirty="0" smtClean="0">
                <a:solidFill>
                  <a:srgbClr val="C00000"/>
                </a:solidFill>
                <a:latin typeface="NikoshBAN"/>
                <a:cs typeface="NikoshBAN"/>
              </a:rPr>
              <a:t> </a:t>
            </a:r>
            <a:r>
              <a:rPr lang="bn-BD" sz="2400" dirty="0" smtClean="0">
                <a:latin typeface="NikoshBAN"/>
                <a:cs typeface="NikoshBAN"/>
              </a:rPr>
              <a:t>কোনো নেটওয়ার্কের সবগুলো কম্পিউটার যদি একটি কেন্দ্রীয় </a:t>
            </a:r>
          </a:p>
          <a:p>
            <a:pPr>
              <a:buClr>
                <a:srgbClr val="C00000"/>
              </a:buClr>
              <a:buSzPct val="120000"/>
            </a:pPr>
            <a:r>
              <a:rPr lang="bn-BD" sz="2400" dirty="0" smtClean="0">
                <a:latin typeface="NikoshBAN"/>
                <a:cs typeface="NikoshBAN"/>
              </a:rPr>
              <a:t>হাব (</a:t>
            </a:r>
            <a:r>
              <a:rPr lang="en-US" sz="2400" dirty="0" smtClean="0">
                <a:latin typeface="Times New Roman" pitchFamily="18" charset="0"/>
                <a:cs typeface="Times New Roman" pitchFamily="18" charset="0"/>
              </a:rPr>
              <a:t>Hub)/</a:t>
            </a:r>
            <a:r>
              <a:rPr lang="bn-BD" sz="2400" dirty="0" smtClean="0">
                <a:latin typeface="NikoshBAN" pitchFamily="2" charset="0"/>
                <a:cs typeface="NikoshBAN" pitchFamily="2" charset="0"/>
              </a:rPr>
              <a:t>সুইচ</a:t>
            </a:r>
            <a:r>
              <a:rPr lang="en-US" sz="2400" dirty="0" smtClean="0">
                <a:latin typeface="Times New Roman" pitchFamily="18" charset="0"/>
                <a:cs typeface="Times New Roman" pitchFamily="18" charset="0"/>
              </a:rPr>
              <a:t>(Switch)</a:t>
            </a:r>
            <a:r>
              <a:rPr lang="bn-BD" sz="2400" dirty="0" smtClean="0">
                <a:latin typeface="NikoshBAN" pitchFamily="2" charset="0"/>
                <a:cs typeface="NikoshBAN" pitchFamily="2" charset="0"/>
              </a:rPr>
              <a:t>-এর সাথে যুক্ত থাকে, তাহলে সেটিকে বলে স্টার </a:t>
            </a:r>
          </a:p>
          <a:p>
            <a:pPr>
              <a:buClr>
                <a:srgbClr val="C00000"/>
              </a:buClr>
              <a:buSzPct val="120000"/>
            </a:pPr>
            <a:r>
              <a:rPr lang="bn-BD" sz="2400" dirty="0" smtClean="0">
                <a:latin typeface="NikoshBAN" pitchFamily="2" charset="0"/>
                <a:cs typeface="NikoshBAN" pitchFamily="2" charset="0"/>
              </a:rPr>
              <a:t>টপোলজি। এই টপোলজিতে একটি কম্পিউটার নষ্ট হলেও বাকি নেটওয়ার্ক সচল থাকে। কিন্তু কোনোভাবে </a:t>
            </a:r>
            <a:r>
              <a:rPr lang="bn-BD" sz="2400" dirty="0" smtClean="0">
                <a:latin typeface="NikoshBAN"/>
                <a:cs typeface="NikoshBAN"/>
              </a:rPr>
              <a:t>কেন্দ্রীয় হাব</a:t>
            </a:r>
            <a:r>
              <a:rPr lang="en-US" sz="2400" dirty="0" smtClean="0">
                <a:latin typeface="Times New Roman" pitchFamily="18" charset="0"/>
                <a:cs typeface="Times New Roman" pitchFamily="18" charset="0"/>
              </a:rPr>
              <a:t>/</a:t>
            </a:r>
            <a:r>
              <a:rPr lang="bn-BD" sz="2400" dirty="0" smtClean="0">
                <a:latin typeface="NikoshBAN" pitchFamily="2" charset="0"/>
                <a:cs typeface="NikoshBAN" pitchFamily="2" charset="0"/>
              </a:rPr>
              <a:t>সুইচ নষ্ট হলে পুরো নেটওয়ার্কটিই অচল হয়ে পড়বে।                       </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4" name="Picture 3" descr="CooperativeShrillGavial-size_restricted.gif"/>
          <p:cNvPicPr>
            <a:picLocks noChangeAspect="1"/>
          </p:cNvPicPr>
          <p:nvPr/>
        </p:nvPicPr>
        <p:blipFill>
          <a:blip r:embed="rId3"/>
          <a:stretch>
            <a:fillRect/>
          </a:stretch>
        </p:blipFill>
        <p:spPr>
          <a:xfrm>
            <a:off x="381000" y="228600"/>
            <a:ext cx="8534400" cy="3998182"/>
          </a:xfrm>
          <a:prstGeom prst="rect">
            <a:avLst/>
          </a:prstGeom>
          <a:ln w="31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r.gif"/>
          <p:cNvPicPr>
            <a:picLocks noChangeAspect="1"/>
          </p:cNvPicPr>
          <p:nvPr/>
        </p:nvPicPr>
        <p:blipFill>
          <a:blip r:embed="rId2"/>
          <a:stretch>
            <a:fillRect/>
          </a:stretch>
        </p:blipFill>
        <p:spPr>
          <a:xfrm>
            <a:off x="2590800" y="609599"/>
            <a:ext cx="4191000" cy="3811191"/>
          </a:xfrm>
          <a:prstGeom prst="rect">
            <a:avLst/>
          </a:prstGeom>
          <a:ln w="3175">
            <a:solidFill>
              <a:schemeClr val="tx1"/>
            </a:solidFill>
          </a:ln>
        </p:spPr>
      </p:pic>
      <p:sp>
        <p:nvSpPr>
          <p:cNvPr id="4" name="Rectangle 3"/>
          <p:cNvSpPr/>
          <p:nvPr/>
        </p:nvSpPr>
        <p:spPr>
          <a:xfrm>
            <a:off x="609600" y="4648200"/>
            <a:ext cx="8610600" cy="1200329"/>
          </a:xfrm>
          <a:prstGeom prst="rect">
            <a:avLst/>
          </a:prstGeom>
          <a:solidFill>
            <a:schemeClr val="bg1">
              <a:lumMod val="95000"/>
            </a:schemeClr>
          </a:solidFill>
        </p:spPr>
        <p:txBody>
          <a:bodyPr wrap="square">
            <a:spAutoFit/>
          </a:bodyPr>
          <a:lstStyle/>
          <a:p>
            <a:pPr algn="just">
              <a:buClr>
                <a:srgbClr val="C00000"/>
              </a:buClr>
              <a:buSzPct val="120000"/>
            </a:pPr>
            <a:r>
              <a:rPr lang="bn-BD" sz="2400" b="1" dirty="0" smtClean="0">
                <a:solidFill>
                  <a:srgbClr val="C00000"/>
                </a:solidFill>
                <a:latin typeface="NikoshBAN"/>
                <a:cs typeface="NikoshBAN"/>
              </a:rPr>
              <a:t>ট্রি টপোলজি</a:t>
            </a:r>
            <a:r>
              <a:rPr lang="en-US" sz="2400" b="1" dirty="0" smtClean="0">
                <a:solidFill>
                  <a:srgbClr val="C00000"/>
                </a:solidFill>
                <a:latin typeface="NikoshBAN"/>
                <a:cs typeface="NikoshBAN"/>
              </a:rPr>
              <a:t>:</a:t>
            </a:r>
            <a:r>
              <a:rPr lang="bn-BD" sz="2400" b="1" dirty="0" smtClean="0">
                <a:solidFill>
                  <a:srgbClr val="C00000"/>
                </a:solidFill>
                <a:latin typeface="NikoshBAN"/>
                <a:cs typeface="NikoshBAN"/>
              </a:rPr>
              <a:t>  </a:t>
            </a:r>
            <a:r>
              <a:rPr lang="bn-BD" sz="2400" dirty="0" smtClean="0">
                <a:latin typeface="NikoshBAN"/>
                <a:cs typeface="NikoshBAN"/>
              </a:rPr>
              <a:t>ট্রি মানে হচ্ছে গাছ। আসলে এটা গাছের মতো। গাছে যে রকম কান্ড থেকে ডাল, একটা ডাল থেকে অন্য ডাল সেখান থেকে আঁরো ডাল বের হয়, এখানেও তাই হছে। এই টপোলজিতে একটি মজার বিষয় হলো এখানে অনেকগুলো স্টার টপোলজিকে একত্র করা।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05000" y="1600200"/>
            <a:ext cx="5791200" cy="3886200"/>
            <a:chOff x="1905000" y="1600200"/>
            <a:chExt cx="5791200" cy="3886200"/>
          </a:xfrm>
        </p:grpSpPr>
        <p:sp>
          <p:nvSpPr>
            <p:cNvPr id="3" name="Frame 2"/>
            <p:cNvSpPr/>
            <p:nvPr/>
          </p:nvSpPr>
          <p:spPr>
            <a:xfrm>
              <a:off x="1905000" y="1600200"/>
              <a:ext cx="5791200" cy="3886200"/>
            </a:xfrm>
            <a:prstGeom prst="frame">
              <a:avLst>
                <a:gd name="adj1" fmla="val 637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saw.png"/>
            <p:cNvPicPr>
              <a:picLocks noChangeAspect="1"/>
            </p:cNvPicPr>
            <p:nvPr/>
          </p:nvPicPr>
          <p:blipFill>
            <a:blip r:embed="rId2"/>
            <a:stretch>
              <a:fillRect/>
            </a:stretch>
          </p:blipFill>
          <p:spPr>
            <a:xfrm>
              <a:off x="2362200" y="1981200"/>
              <a:ext cx="4953000" cy="3124200"/>
            </a:xfrm>
            <a:prstGeom prst="rect">
              <a:avLst/>
            </a:prstGeom>
            <a:ln w="76200">
              <a:solidFill>
                <a:srgbClr val="00B050"/>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752600" y="1752600"/>
            <a:ext cx="5867400" cy="4495799"/>
            <a:chOff x="1752600" y="1752600"/>
            <a:chExt cx="5867400" cy="4495799"/>
          </a:xfrm>
        </p:grpSpPr>
        <p:pic>
          <p:nvPicPr>
            <p:cNvPr id="2" name="Picture 1" descr="wide area.jpg"/>
            <p:cNvPicPr>
              <a:picLocks noChangeAspect="1"/>
            </p:cNvPicPr>
            <p:nvPr/>
          </p:nvPicPr>
          <p:blipFill>
            <a:blip r:embed="rId2"/>
            <a:stretch>
              <a:fillRect/>
            </a:stretch>
          </p:blipFill>
          <p:spPr>
            <a:xfrm>
              <a:off x="1752600" y="1752600"/>
              <a:ext cx="5867400" cy="4495799"/>
            </a:xfrm>
            <a:prstGeom prst="rect">
              <a:avLst/>
            </a:prstGeom>
            <a:ln>
              <a:noFill/>
            </a:ln>
            <a:effectLst/>
            <a:scene3d>
              <a:camera prst="orthographicFront">
                <a:rot lat="0" lon="0" rev="0"/>
              </a:camera>
              <a:lightRig rig="chilly" dir="t">
                <a:rot lat="0" lon="0" rev="18480000"/>
              </a:lightRig>
            </a:scene3d>
            <a:sp3d prstMaterial="clear">
              <a:bevelT h="63500"/>
            </a:sp3d>
          </p:spPr>
        </p:pic>
        <p:sp>
          <p:nvSpPr>
            <p:cNvPr id="3" name="TextBox 2"/>
            <p:cNvSpPr txBox="1"/>
            <p:nvPr/>
          </p:nvSpPr>
          <p:spPr>
            <a:xfrm>
              <a:off x="3429000" y="2209800"/>
              <a:ext cx="2133600" cy="646331"/>
            </a:xfrm>
            <a:prstGeom prst="rect">
              <a:avLst/>
            </a:prstGeom>
            <a:solidFill>
              <a:schemeClr val="bg1"/>
            </a:solidFill>
          </p:spPr>
          <p:txBody>
            <a:bodyPr wrap="square" rtlCol="0">
              <a:spAutoFit/>
            </a:bodyPr>
            <a:lstStyle/>
            <a:p>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4" name="TextBox 3"/>
            <p:cNvSpPr txBox="1"/>
            <p:nvPr/>
          </p:nvSpPr>
          <p:spPr>
            <a:xfrm>
              <a:off x="1828800" y="3048000"/>
              <a:ext cx="5638800" cy="954107"/>
            </a:xfrm>
            <a:prstGeom prst="rect">
              <a:avLst/>
            </a:prstGeom>
            <a:noFill/>
          </p:spPr>
          <p:txBody>
            <a:bodyPr wrap="square" rtlCol="0">
              <a:spAutoFit/>
            </a:bodyPr>
            <a:lstStyle/>
            <a:p>
              <a:pPr>
                <a:buFont typeface="Wingdings" pitchFamily="2" charset="2"/>
                <a:buChar char="v"/>
              </a:pPr>
              <a:r>
                <a:rPr lang="bn-BD" dirty="0" smtClean="0">
                  <a:latin typeface="NikoshBAN" pitchFamily="2" charset="0"/>
                  <a:cs typeface="NikoshBAN" pitchFamily="2" charset="0"/>
                </a:rPr>
                <a:t> </a:t>
              </a:r>
              <a:r>
                <a:rPr lang="bn-BD" sz="2800" dirty="0" smtClean="0">
                  <a:latin typeface="NikoshBAN" pitchFamily="2" charset="0"/>
                  <a:cs typeface="NikoshBAN" pitchFamily="2" charset="0"/>
                </a:rPr>
                <a:t>নেটওয়ার্কের সাথে সম্পর্ক আছে এরকম কিছু যন্ত্রপাতির নাম </a:t>
              </a:r>
              <a:r>
                <a:rPr lang="bn-BD" sz="2800" dirty="0" smtClean="0">
                  <a:latin typeface="NikoshBAN" pitchFamily="2" charset="0"/>
                  <a:cs typeface="NikoshBAN" pitchFamily="2" charset="0"/>
                </a:rPr>
                <a:t>লিখে</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নিয়ে আসবে।  </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ty.jpg"/>
          <p:cNvPicPr>
            <a:picLocks noChangeAspect="1"/>
          </p:cNvPicPr>
          <p:nvPr/>
        </p:nvPicPr>
        <p:blipFill>
          <a:blip r:embed="rId2"/>
          <a:stretch>
            <a:fillRect/>
          </a:stretch>
        </p:blipFill>
        <p:spPr>
          <a:xfrm>
            <a:off x="762001" y="101706"/>
            <a:ext cx="7696200" cy="6146693"/>
          </a:xfrm>
          <a:prstGeom prst="rect">
            <a:avLst/>
          </a:prstGeom>
        </p:spPr>
      </p:pic>
      <p:sp>
        <p:nvSpPr>
          <p:cNvPr id="5" name="TextBox 4"/>
          <p:cNvSpPr txBox="1"/>
          <p:nvPr/>
        </p:nvSpPr>
        <p:spPr>
          <a:xfrm>
            <a:off x="1524000" y="685800"/>
            <a:ext cx="6248400" cy="2000548"/>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ধন্যবাদ</a:t>
            </a:r>
          </a:p>
          <a:p>
            <a:pPr algn="ctr"/>
            <a:r>
              <a:rPr lang="bn-BD" sz="3600" dirty="0" smtClean="0">
                <a:solidFill>
                  <a:srgbClr val="FF0000"/>
                </a:solidFill>
                <a:latin typeface="NikoshBAN" pitchFamily="2" charset="0"/>
                <a:cs typeface="NikoshBAN" pitchFamily="2" charset="0"/>
              </a:rPr>
              <a:t>আগামি ক্লাসে আবার দেখা হবে</a:t>
            </a:r>
          </a:p>
          <a:p>
            <a:pPr algn="ctr"/>
            <a:r>
              <a:rPr lang="bn-BD" sz="4400" dirty="0" smtClean="0">
                <a:solidFill>
                  <a:srgbClr val="FF0000"/>
                </a:solidFill>
                <a:latin typeface="NikoshBAN" pitchFamily="2" charset="0"/>
                <a:cs typeface="NikoshBAN" pitchFamily="2" charset="0"/>
              </a:rPr>
              <a:t>ইনশাআল্লাহ  </a:t>
            </a:r>
            <a:endParaRPr lang="en-US" sz="4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12750" y="304802"/>
            <a:ext cx="8997950" cy="5370969"/>
            <a:chOff x="381000" y="304800"/>
            <a:chExt cx="8305800" cy="5370969"/>
          </a:xfrm>
        </p:grpSpPr>
        <p:sp>
          <p:nvSpPr>
            <p:cNvPr id="4" name="TextBox 3"/>
            <p:cNvSpPr txBox="1"/>
            <p:nvPr/>
          </p:nvSpPr>
          <p:spPr>
            <a:xfrm>
              <a:off x="2971800" y="304800"/>
              <a:ext cx="2743200" cy="707886"/>
            </a:xfrm>
            <a:prstGeom prst="rect">
              <a:avLst/>
            </a:prstGeom>
            <a:noFill/>
          </p:spPr>
          <p:txBody>
            <a:bodyPr wrap="square" rtlCol="0">
              <a:spAutoFit/>
            </a:bodyPr>
            <a:lstStyle/>
            <a:p>
              <a:pPr algn="ctr"/>
              <a:r>
                <a:rPr lang="bn-BD" sz="4000" dirty="0" smtClean="0">
                  <a:ln w="3175">
                    <a:solidFill>
                      <a:srgbClr val="855815"/>
                    </a:solidFill>
                  </a:ln>
                  <a:solidFill>
                    <a:srgbClr val="92D050"/>
                  </a:solidFill>
                  <a:latin typeface="NikoshBAN" pitchFamily="2" charset="0"/>
                  <a:cs typeface="NikoshBAN" pitchFamily="2" charset="0"/>
                </a:rPr>
                <a:t>পরিচিতি</a:t>
              </a:r>
              <a:r>
                <a:rPr lang="bn-BD" sz="4000" dirty="0" smtClean="0">
                  <a:solidFill>
                    <a:srgbClr val="92D050"/>
                  </a:solidFill>
                  <a:latin typeface="NikoshBAN" pitchFamily="2" charset="0"/>
                  <a:cs typeface="NikoshBAN" pitchFamily="2" charset="0"/>
                </a:rPr>
                <a:t> </a:t>
              </a:r>
              <a:endParaRPr lang="en-US" sz="4000" dirty="0">
                <a:solidFill>
                  <a:srgbClr val="92D050"/>
                </a:solidFill>
                <a:latin typeface="NikoshBAN" pitchFamily="2" charset="0"/>
                <a:cs typeface="NikoshBAN" pitchFamily="2" charset="0"/>
              </a:endParaRPr>
            </a:p>
          </p:txBody>
        </p:sp>
        <p:sp>
          <p:nvSpPr>
            <p:cNvPr id="6" name="Rectangle 5"/>
            <p:cNvSpPr/>
            <p:nvPr/>
          </p:nvSpPr>
          <p:spPr>
            <a:xfrm>
              <a:off x="381000" y="3352800"/>
              <a:ext cx="3733800" cy="2246769"/>
            </a:xfrm>
            <a:prstGeom prst="rect">
              <a:avLst/>
            </a:prstGeom>
          </p:spPr>
          <p:txBody>
            <a:bodyPr wrap="square">
              <a:spAutoFit/>
            </a:bodyPr>
            <a:lstStyle/>
            <a:p>
              <a:pPr>
                <a:buNone/>
              </a:pPr>
              <a:r>
                <a:rPr lang="bn-BD" sz="2800" b="1" dirty="0" smtClean="0">
                  <a:ln w="3175">
                    <a:noFill/>
                  </a:ln>
                  <a:solidFill>
                    <a:srgbClr val="663300"/>
                  </a:solidFill>
                  <a:latin typeface="NikoshBAN" pitchFamily="2" charset="0"/>
                  <a:cs typeface="NikoshBAN" pitchFamily="2" charset="0"/>
                </a:rPr>
                <a:t>মোঃমতিউর রহমান</a:t>
              </a:r>
            </a:p>
            <a:p>
              <a:pPr>
                <a:buNone/>
              </a:pPr>
              <a:r>
                <a:rPr lang="bn-BD" sz="2800" b="1" dirty="0" smtClean="0">
                  <a:ln w="3175">
                    <a:noFill/>
                  </a:ln>
                  <a:solidFill>
                    <a:srgbClr val="663300"/>
                  </a:solidFill>
                  <a:latin typeface="NikoshBAN" pitchFamily="2" charset="0"/>
                  <a:cs typeface="NikoshBAN" pitchFamily="2" charset="0"/>
                </a:rPr>
                <a:t>সহকারি শিক্ষক (</a:t>
              </a:r>
              <a:r>
                <a:rPr lang="en-US" sz="2800" b="1" dirty="0" smtClean="0">
                  <a:ln w="3175">
                    <a:noFill/>
                  </a:ln>
                  <a:solidFill>
                    <a:srgbClr val="663300"/>
                  </a:solidFill>
                  <a:latin typeface="Times New Roman" pitchFamily="18" charset="0"/>
                  <a:cs typeface="Times New Roman" pitchFamily="18" charset="0"/>
                </a:rPr>
                <a:t> ICT)</a:t>
              </a:r>
              <a:endParaRPr lang="bn-BD" sz="2800" b="1" dirty="0" smtClean="0">
                <a:ln w="3175">
                  <a:noFill/>
                </a:ln>
                <a:solidFill>
                  <a:srgbClr val="663300"/>
                </a:solidFill>
                <a:latin typeface="NikoshBAN" pitchFamily="2" charset="0"/>
                <a:cs typeface="NikoshBAN" pitchFamily="2" charset="0"/>
              </a:endParaRPr>
            </a:p>
            <a:p>
              <a:pPr>
                <a:buNone/>
              </a:pPr>
              <a:r>
                <a:rPr lang="bn-BD" sz="2800" b="1" dirty="0" smtClean="0">
                  <a:ln w="3175">
                    <a:noFill/>
                  </a:ln>
                  <a:solidFill>
                    <a:srgbClr val="663300"/>
                  </a:solidFill>
                  <a:latin typeface="NikoshBAN" pitchFamily="2" charset="0"/>
                  <a:cs typeface="NikoshBAN" pitchFamily="2" charset="0"/>
                </a:rPr>
                <a:t>পুরুড়া উচ্চ বিদ্যালয়,</a:t>
              </a:r>
            </a:p>
            <a:p>
              <a:pPr>
                <a:buNone/>
              </a:pPr>
              <a:r>
                <a:rPr lang="bn-BD" sz="2800" b="1" dirty="0" smtClean="0">
                  <a:ln w="3175">
                    <a:noFill/>
                  </a:ln>
                  <a:solidFill>
                    <a:srgbClr val="663300"/>
                  </a:solidFill>
                  <a:latin typeface="NikoshBAN" pitchFamily="2" charset="0"/>
                  <a:cs typeface="NikoshBAN" pitchFamily="2" charset="0"/>
                </a:rPr>
                <a:t>তাড়াইল, কিশোরগঞ্জ।</a:t>
              </a:r>
            </a:p>
            <a:p>
              <a:pPr>
                <a:buNone/>
              </a:pPr>
              <a:r>
                <a:rPr lang="bn-BD" sz="2800" b="1" dirty="0" smtClean="0">
                  <a:ln w="3175">
                    <a:noFill/>
                  </a:ln>
                  <a:solidFill>
                    <a:srgbClr val="663300"/>
                  </a:solidFill>
                  <a:latin typeface="NikoshBAN" pitchFamily="2" charset="0"/>
                  <a:cs typeface="NikoshBAN" pitchFamily="2" charset="0"/>
                </a:rPr>
                <a:t>ই-মেইল-</a:t>
              </a:r>
              <a:r>
                <a:rPr lang="en-US" sz="2800" b="1" dirty="0" smtClean="0">
                  <a:ln w="3175">
                    <a:noFill/>
                  </a:ln>
                  <a:solidFill>
                    <a:srgbClr val="663300"/>
                  </a:solidFill>
                  <a:latin typeface="NikoshBAN" pitchFamily="2" charset="0"/>
                  <a:cs typeface="NikoshBAN" pitchFamily="2" charset="0"/>
                </a:rPr>
                <a:t> </a:t>
              </a:r>
              <a:r>
                <a:rPr lang="en-US" sz="2000" b="1" dirty="0" smtClean="0">
                  <a:ln w="3175">
                    <a:noFill/>
                  </a:ln>
                  <a:solidFill>
                    <a:srgbClr val="663300"/>
                  </a:solidFill>
                  <a:latin typeface="Times New Roman" pitchFamily="18" charset="0"/>
                  <a:cs typeface="Times New Roman" pitchFamily="18" charset="0"/>
                </a:rPr>
                <a:t>matiurkn@gmail.com</a:t>
              </a:r>
              <a:endParaRPr lang="en-US" sz="2400" b="1" dirty="0">
                <a:ln w="3175">
                  <a:noFill/>
                </a:ln>
                <a:solidFill>
                  <a:srgbClr val="663300"/>
                </a:solidFill>
                <a:latin typeface="NikoshBAN" pitchFamily="2" charset="0"/>
                <a:cs typeface="NikoshBAN" pitchFamily="2" charset="0"/>
              </a:endParaRPr>
            </a:p>
          </p:txBody>
        </p:sp>
        <p:pic>
          <p:nvPicPr>
            <p:cNvPr id="7" name="Picture 6" descr="8mm.jpg"/>
            <p:cNvPicPr>
              <a:picLocks noChangeAspect="1"/>
            </p:cNvPicPr>
            <p:nvPr/>
          </p:nvPicPr>
          <p:blipFill>
            <a:blip r:embed="rId2"/>
            <a:stretch>
              <a:fillRect/>
            </a:stretch>
          </p:blipFill>
          <p:spPr>
            <a:xfrm>
              <a:off x="5334000" y="1295400"/>
              <a:ext cx="3067373" cy="1905000"/>
            </a:xfrm>
            <a:prstGeom prst="roundRect">
              <a:avLst>
                <a:gd name="adj" fmla="val 1353"/>
              </a:avLst>
            </a:prstGeom>
            <a:ln w="19050">
              <a:solidFill>
                <a:schemeClr val="tx1"/>
              </a:solidFill>
            </a:ln>
          </p:spPr>
        </p:pic>
        <p:sp>
          <p:nvSpPr>
            <p:cNvPr id="8" name="TextBox 7"/>
            <p:cNvSpPr txBox="1"/>
            <p:nvPr/>
          </p:nvSpPr>
          <p:spPr>
            <a:xfrm>
              <a:off x="5029200" y="3429000"/>
              <a:ext cx="3657600" cy="2246769"/>
            </a:xfrm>
            <a:prstGeom prst="rect">
              <a:avLst/>
            </a:prstGeom>
            <a:noFill/>
          </p:spPr>
          <p:txBody>
            <a:bodyPr wrap="square" rtlCol="0">
              <a:spAutoFit/>
            </a:bodyPr>
            <a:lstStyle/>
            <a:p>
              <a:r>
                <a:rPr lang="bn-BD" sz="2800" dirty="0" smtClean="0">
                  <a:solidFill>
                    <a:srgbClr val="855815"/>
                  </a:solidFill>
                  <a:latin typeface="NikoshBAN" pitchFamily="2" charset="0"/>
                  <a:cs typeface="NikoshBAN" pitchFamily="2" charset="0"/>
                </a:rPr>
                <a:t>শ্রেণী</a:t>
              </a:r>
              <a:r>
                <a:rPr lang="en-US" sz="2800" dirty="0" smtClean="0">
                  <a:solidFill>
                    <a:srgbClr val="855815"/>
                  </a:solidFill>
                  <a:latin typeface="NikoshBAN"/>
                  <a:cs typeface="NikoshBAN"/>
                </a:rPr>
                <a:t>:</a:t>
              </a:r>
              <a:r>
                <a:rPr lang="bn-BD" sz="2800" dirty="0" smtClean="0">
                  <a:solidFill>
                    <a:srgbClr val="855815"/>
                  </a:solidFill>
                  <a:latin typeface="NikoshBAN"/>
                  <a:cs typeface="NikoshBAN"/>
                </a:rPr>
                <a:t> অষ্টম</a:t>
              </a:r>
            </a:p>
            <a:p>
              <a:r>
                <a:rPr lang="bn-BD" sz="2800" dirty="0" smtClean="0">
                  <a:solidFill>
                    <a:srgbClr val="855815"/>
                  </a:solidFill>
                  <a:latin typeface="NikoshBAN"/>
                  <a:cs typeface="NikoshBAN"/>
                </a:rPr>
                <a:t>বিষয়</a:t>
              </a:r>
              <a:r>
                <a:rPr lang="en-US" sz="2800" dirty="0" smtClean="0">
                  <a:solidFill>
                    <a:srgbClr val="855815"/>
                  </a:solidFill>
                  <a:latin typeface="NikoshBAN"/>
                  <a:cs typeface="NikoshBAN"/>
                </a:rPr>
                <a:t>:</a:t>
              </a:r>
              <a:r>
                <a:rPr lang="bn-BD" sz="2800" dirty="0" smtClean="0">
                  <a:solidFill>
                    <a:srgbClr val="855815"/>
                  </a:solidFill>
                  <a:latin typeface="NikoshBAN"/>
                  <a:cs typeface="NikoshBAN"/>
                </a:rPr>
                <a:t> তথ্য ও যোগাযোগ প্রযুক্তি</a:t>
              </a:r>
            </a:p>
            <a:p>
              <a:r>
                <a:rPr lang="bn-BD" sz="2800" dirty="0" smtClean="0">
                  <a:solidFill>
                    <a:srgbClr val="855815"/>
                  </a:solidFill>
                  <a:latin typeface="NikoshBAN"/>
                  <a:cs typeface="NikoshBAN"/>
                </a:rPr>
                <a:t>অধ্যায়</a:t>
              </a:r>
              <a:r>
                <a:rPr lang="en-US" sz="2800" dirty="0" smtClean="0">
                  <a:solidFill>
                    <a:srgbClr val="855815"/>
                  </a:solidFill>
                  <a:latin typeface="NikoshBAN"/>
                  <a:cs typeface="NikoshBAN"/>
                </a:rPr>
                <a:t>:</a:t>
              </a:r>
              <a:r>
                <a:rPr lang="bn-BD" sz="2800" dirty="0" smtClean="0">
                  <a:solidFill>
                    <a:srgbClr val="855815"/>
                  </a:solidFill>
                  <a:latin typeface="NikoshBAN"/>
                  <a:cs typeface="NikoshBAN"/>
                </a:rPr>
                <a:t> দ্বিতীয়, পাঠ-৮, ৯</a:t>
              </a:r>
            </a:p>
            <a:p>
              <a:r>
                <a:rPr lang="bn-BD" sz="2800" dirty="0" smtClean="0">
                  <a:solidFill>
                    <a:srgbClr val="855815"/>
                  </a:solidFill>
                  <a:latin typeface="NikoshBAN"/>
                  <a:cs typeface="NikoshBAN"/>
                </a:rPr>
                <a:t>সময়</a:t>
              </a:r>
              <a:r>
                <a:rPr lang="en-US" sz="2800" dirty="0" smtClean="0">
                  <a:solidFill>
                    <a:srgbClr val="855815"/>
                  </a:solidFill>
                  <a:latin typeface="NikoshBAN"/>
                  <a:cs typeface="NikoshBAN"/>
                </a:rPr>
                <a:t>:</a:t>
              </a:r>
              <a:r>
                <a:rPr lang="bn-BD" sz="2800" dirty="0" smtClean="0">
                  <a:solidFill>
                    <a:srgbClr val="855815"/>
                  </a:solidFill>
                  <a:latin typeface="NikoshBAN"/>
                  <a:cs typeface="NikoshBAN"/>
                </a:rPr>
                <a:t> ৫০ মিনিট</a:t>
              </a:r>
            </a:p>
            <a:p>
              <a:r>
                <a:rPr lang="bn-BD" sz="2800" dirty="0" smtClean="0">
                  <a:solidFill>
                    <a:srgbClr val="855815"/>
                  </a:solidFill>
                  <a:latin typeface="NikoshBAN"/>
                  <a:cs typeface="NikoshBAN"/>
                </a:rPr>
                <a:t>তারিখ</a:t>
              </a:r>
              <a:r>
                <a:rPr lang="en-US" sz="2800" dirty="0" smtClean="0">
                  <a:solidFill>
                    <a:srgbClr val="855815"/>
                  </a:solidFill>
                  <a:latin typeface="NikoshBAN"/>
                  <a:cs typeface="NikoshBAN"/>
                </a:rPr>
                <a:t>:</a:t>
              </a:r>
              <a:r>
                <a:rPr lang="bn-BD" sz="2800" dirty="0" smtClean="0">
                  <a:solidFill>
                    <a:srgbClr val="855815"/>
                  </a:solidFill>
                  <a:latin typeface="NikoshBAN"/>
                  <a:cs typeface="NikoshBAN"/>
                </a:rPr>
                <a:t> ২</a:t>
              </a:r>
              <a:r>
                <a:rPr lang="en-US" sz="2800" dirty="0" smtClean="0">
                  <a:solidFill>
                    <a:srgbClr val="855815"/>
                  </a:solidFill>
                  <a:latin typeface="NikoshBAN"/>
                  <a:cs typeface="NikoshBAN"/>
                </a:rPr>
                <a:t>8</a:t>
              </a:r>
              <a:r>
                <a:rPr lang="bn-BD" sz="2800" dirty="0" smtClean="0">
                  <a:solidFill>
                    <a:srgbClr val="855815"/>
                  </a:solidFill>
                  <a:latin typeface="NikoshBAN"/>
                  <a:cs typeface="NikoshBAN"/>
                </a:rPr>
                <a:t>-১২-২০১৯</a:t>
              </a:r>
              <a:endParaRPr lang="en-US" sz="2800" dirty="0">
                <a:solidFill>
                  <a:srgbClr val="855815"/>
                </a:solidFill>
                <a:latin typeface="NikoshBAN" pitchFamily="2" charset="0"/>
                <a:cs typeface="NikoshBAN" pitchFamily="2" charset="0"/>
              </a:endParaRPr>
            </a:p>
          </p:txBody>
        </p:sp>
        <p:pic>
          <p:nvPicPr>
            <p:cNvPr id="9" name="Picture 8" descr="kanchon.jpg"/>
            <p:cNvPicPr>
              <a:picLocks noChangeAspect="1"/>
            </p:cNvPicPr>
            <p:nvPr/>
          </p:nvPicPr>
          <p:blipFill>
            <a:blip r:embed="rId3"/>
            <a:stretch>
              <a:fillRect/>
            </a:stretch>
          </p:blipFill>
          <p:spPr>
            <a:xfrm>
              <a:off x="457200" y="685800"/>
              <a:ext cx="2730500" cy="2621280"/>
            </a:xfrm>
            <a:prstGeom prst="ellipse">
              <a:avLst/>
            </a:prstGeom>
            <a:ln w="38100">
              <a:solidFill>
                <a:srgbClr val="663300"/>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0" fill="hold"/>
                                        <p:tgtEl>
                                          <p:spTgt spid="10"/>
                                        </p:tgtEl>
                                        <p:attrNameLst>
                                          <p:attrName>ppt_x</p:attrName>
                                        </p:attrNameLst>
                                      </p:cBhvr>
                                      <p:tavLst>
                                        <p:tav tm="0">
                                          <p:val>
                                            <p:strVal val="#ppt_x"/>
                                          </p:val>
                                        </p:tav>
                                        <p:tav tm="100000">
                                          <p:val>
                                            <p:strVal val="#ppt_x"/>
                                          </p:val>
                                        </p:tav>
                                      </p:tavLst>
                                    </p:anim>
                                    <p:anim calcmode="lin" valueType="num">
                                      <p:cBhvr additive="base">
                                        <p:cTn id="8"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898650" y="5257802"/>
            <a:ext cx="5200650" cy="584759"/>
          </a:xfrm>
          <a:prstGeom prst="rect">
            <a:avLst/>
          </a:prstGeom>
          <a:noFill/>
        </p:spPr>
        <p:txBody>
          <a:bodyPr wrap="square" lIns="91423" tIns="45712" rIns="91423" bIns="45712" rtlCol="0">
            <a:spAutoFit/>
          </a:bodyPr>
          <a:lstStyle/>
          <a:p>
            <a:r>
              <a:rPr lang="bn-BD" sz="3200" dirty="0" smtClean="0">
                <a:ln w="3175">
                  <a:solidFill>
                    <a:srgbClr val="663300"/>
                  </a:solidFill>
                </a:ln>
                <a:solidFill>
                  <a:srgbClr val="C00000"/>
                </a:solidFill>
                <a:latin typeface="NikoshBAN" pitchFamily="2" charset="0"/>
                <a:cs typeface="NikoshBAN" pitchFamily="2" charset="0"/>
              </a:rPr>
              <a:t>উপরের ছবি দেখে কি বুঝতে পারলে</a:t>
            </a:r>
            <a:r>
              <a:rPr lang="en-US" sz="3200" dirty="0" smtClean="0">
                <a:ln w="3175">
                  <a:solidFill>
                    <a:srgbClr val="663300"/>
                  </a:solidFill>
                </a:ln>
                <a:solidFill>
                  <a:srgbClr val="C00000"/>
                </a:solidFill>
                <a:latin typeface="NikoshBAN"/>
                <a:cs typeface="NikoshBAN"/>
              </a:rPr>
              <a:t>?</a:t>
            </a:r>
            <a:endParaRPr lang="en-US" sz="3200" dirty="0">
              <a:ln w="3175">
                <a:solidFill>
                  <a:srgbClr val="663300"/>
                </a:solidFill>
              </a:ln>
              <a:solidFill>
                <a:srgbClr val="C00000"/>
              </a:solidFill>
              <a:latin typeface="NikoshBAN" pitchFamily="2" charset="0"/>
              <a:cs typeface="NikoshBAN" pitchFamily="2" charset="0"/>
            </a:endParaRPr>
          </a:p>
        </p:txBody>
      </p:sp>
      <p:sp>
        <p:nvSpPr>
          <p:cNvPr id="21" name="Rectangle 20"/>
          <p:cNvSpPr/>
          <p:nvPr/>
        </p:nvSpPr>
        <p:spPr>
          <a:xfrm>
            <a:off x="1981200" y="5282641"/>
            <a:ext cx="3692843" cy="584759"/>
          </a:xfrm>
          <a:prstGeom prst="rect">
            <a:avLst/>
          </a:prstGeom>
        </p:spPr>
        <p:txBody>
          <a:bodyPr wrap="square" lIns="91423" tIns="45712" rIns="91423" bIns="45712">
            <a:spAutoFit/>
          </a:bodyPr>
          <a:lstStyle/>
          <a:p>
            <a:r>
              <a:rPr lang="bn-BD" sz="3200" dirty="0" smtClean="0">
                <a:ln w="3175">
                  <a:solidFill>
                    <a:schemeClr val="tx1"/>
                  </a:solidFill>
                </a:ln>
                <a:solidFill>
                  <a:srgbClr val="C00000"/>
                </a:solidFill>
                <a:latin typeface="NikoshBAN" pitchFamily="2" charset="0"/>
                <a:cs typeface="NikoshBAN" pitchFamily="2" charset="0"/>
              </a:rPr>
              <a:t>একটি নেটওয়ার্ক</a:t>
            </a:r>
            <a:endParaRPr lang="en-US" sz="3200" dirty="0">
              <a:ln w="3175">
                <a:solidFill>
                  <a:schemeClr val="tx1"/>
                </a:solidFill>
              </a:ln>
              <a:solidFill>
                <a:srgbClr val="C00000"/>
              </a:solidFill>
              <a:latin typeface="NikoshBAN" pitchFamily="2" charset="0"/>
              <a:cs typeface="NikoshBAN" pitchFamily="2" charset="0"/>
            </a:endParaRPr>
          </a:p>
        </p:txBody>
      </p:sp>
      <p:grpSp>
        <p:nvGrpSpPr>
          <p:cNvPr id="16" name="Group 15"/>
          <p:cNvGrpSpPr/>
          <p:nvPr/>
        </p:nvGrpSpPr>
        <p:grpSpPr>
          <a:xfrm>
            <a:off x="381000" y="381000"/>
            <a:ext cx="9220200" cy="4724400"/>
            <a:chOff x="381000" y="381000"/>
            <a:chExt cx="9220200" cy="4724400"/>
          </a:xfrm>
        </p:grpSpPr>
        <p:pic>
          <p:nvPicPr>
            <p:cNvPr id="6" name="Picture 5" descr="akti network.png"/>
            <p:cNvPicPr>
              <a:picLocks noChangeAspect="1"/>
            </p:cNvPicPr>
            <p:nvPr/>
          </p:nvPicPr>
          <p:blipFill>
            <a:blip r:embed="rId2"/>
            <a:stretch>
              <a:fillRect/>
            </a:stretch>
          </p:blipFill>
          <p:spPr>
            <a:xfrm>
              <a:off x="381000" y="381000"/>
              <a:ext cx="9220200" cy="4648200"/>
            </a:xfrm>
            <a:prstGeom prst="rect">
              <a:avLst/>
            </a:prstGeom>
            <a:ln w="19050">
              <a:solidFill>
                <a:srgbClr val="333300"/>
              </a:solidFill>
            </a:ln>
          </p:spPr>
        </p:pic>
        <p:sp>
          <p:nvSpPr>
            <p:cNvPr id="7" name="Rectangle 6"/>
            <p:cNvSpPr/>
            <p:nvPr/>
          </p:nvSpPr>
          <p:spPr>
            <a:xfrm>
              <a:off x="7162800" y="838200"/>
              <a:ext cx="914400" cy="369332"/>
            </a:xfrm>
            <a:prstGeom prst="rect">
              <a:avLst/>
            </a:prstGeom>
          </p:spPr>
          <p:txBody>
            <a:bodyPr wrap="square">
              <a:spAutoFit/>
            </a:bodyPr>
            <a:lstStyle/>
            <a:p>
              <a:r>
                <a:rPr lang="bn-BD" b="1" dirty="0" smtClean="0">
                  <a:solidFill>
                    <a:srgbClr val="C00000"/>
                  </a:solidFill>
                  <a:latin typeface="NikoshBAN" pitchFamily="2" charset="0"/>
                  <a:cs typeface="NikoshBAN" pitchFamily="2" charset="0"/>
                </a:rPr>
                <a:t>ইন্টারনেট</a:t>
              </a:r>
              <a:endParaRPr lang="en-US" b="1" dirty="0">
                <a:solidFill>
                  <a:srgbClr val="C00000"/>
                </a:solidFill>
                <a:latin typeface="NikoshBAN" pitchFamily="2" charset="0"/>
                <a:cs typeface="NikoshBAN" pitchFamily="2" charset="0"/>
              </a:endParaRPr>
            </a:p>
          </p:txBody>
        </p:sp>
        <p:sp>
          <p:nvSpPr>
            <p:cNvPr id="8" name="Rectangle 7"/>
            <p:cNvSpPr/>
            <p:nvPr/>
          </p:nvSpPr>
          <p:spPr>
            <a:xfrm>
              <a:off x="4994072" y="381000"/>
              <a:ext cx="644728" cy="369332"/>
            </a:xfrm>
            <a:prstGeom prst="rect">
              <a:avLst/>
            </a:prstGeom>
          </p:spPr>
          <p:txBody>
            <a:bodyPr wrap="none">
              <a:spAutoFit/>
            </a:bodyPr>
            <a:lstStyle/>
            <a:p>
              <a:r>
                <a:rPr lang="bn-BD" dirty="0" smtClean="0">
                  <a:solidFill>
                    <a:schemeClr val="bg1"/>
                  </a:solidFill>
                  <a:latin typeface="NikoshBAN" pitchFamily="2" charset="0"/>
                  <a:cs typeface="NikoshBAN" pitchFamily="2" charset="0"/>
                </a:rPr>
                <a:t>প্রিন্টার</a:t>
              </a:r>
              <a:endParaRPr lang="en-US" dirty="0">
                <a:solidFill>
                  <a:schemeClr val="bg1"/>
                </a:solidFill>
                <a:latin typeface="NikoshBAN" pitchFamily="2" charset="0"/>
                <a:cs typeface="NikoshBAN" pitchFamily="2" charset="0"/>
              </a:endParaRPr>
            </a:p>
          </p:txBody>
        </p:sp>
        <p:sp>
          <p:nvSpPr>
            <p:cNvPr id="9" name="Rectangle 8"/>
            <p:cNvSpPr/>
            <p:nvPr/>
          </p:nvSpPr>
          <p:spPr>
            <a:xfrm>
              <a:off x="6534961" y="3505200"/>
              <a:ext cx="704039" cy="369332"/>
            </a:xfrm>
            <a:prstGeom prst="rect">
              <a:avLst/>
            </a:prstGeom>
          </p:spPr>
          <p:txBody>
            <a:bodyPr wrap="none">
              <a:spAutoFit/>
            </a:bodyPr>
            <a:lstStyle/>
            <a:p>
              <a:r>
                <a:rPr lang="bn-BD" dirty="0" smtClean="0">
                  <a:latin typeface="NikoshBAN" pitchFamily="2" charset="0"/>
                  <a:cs typeface="NikoshBAN" pitchFamily="2" charset="0"/>
                </a:rPr>
                <a:t>রাউটার</a:t>
              </a:r>
              <a:endParaRPr lang="en-US" dirty="0">
                <a:latin typeface="NikoshBAN" pitchFamily="2" charset="0"/>
                <a:cs typeface="NikoshBAN" pitchFamily="2" charset="0"/>
              </a:endParaRPr>
            </a:p>
          </p:txBody>
        </p:sp>
        <p:sp>
          <p:nvSpPr>
            <p:cNvPr id="10" name="Rectangle 9"/>
            <p:cNvSpPr/>
            <p:nvPr/>
          </p:nvSpPr>
          <p:spPr>
            <a:xfrm>
              <a:off x="4938711" y="3974068"/>
              <a:ext cx="623889" cy="369332"/>
            </a:xfrm>
            <a:prstGeom prst="rect">
              <a:avLst/>
            </a:prstGeom>
          </p:spPr>
          <p:txBody>
            <a:bodyPr wrap="none">
              <a:spAutoFit/>
            </a:bodyPr>
            <a:lstStyle/>
            <a:p>
              <a:r>
                <a:rPr lang="bn-BD" dirty="0" smtClean="0">
                  <a:latin typeface="NikoshBAN" pitchFamily="2" charset="0"/>
                  <a:cs typeface="NikoshBAN" pitchFamily="2" charset="0"/>
                </a:rPr>
                <a:t>সার্ভার</a:t>
              </a:r>
              <a:endParaRPr lang="en-US" dirty="0">
                <a:latin typeface="NikoshBAN" pitchFamily="2" charset="0"/>
                <a:cs typeface="NikoshBAN" pitchFamily="2" charset="0"/>
              </a:endParaRPr>
            </a:p>
          </p:txBody>
        </p:sp>
        <p:sp>
          <p:nvSpPr>
            <p:cNvPr id="11" name="Rectangle 10"/>
            <p:cNvSpPr/>
            <p:nvPr/>
          </p:nvSpPr>
          <p:spPr>
            <a:xfrm>
              <a:off x="2057400" y="3059668"/>
              <a:ext cx="502061" cy="369332"/>
            </a:xfrm>
            <a:prstGeom prst="rect">
              <a:avLst/>
            </a:prstGeom>
          </p:spPr>
          <p:txBody>
            <a:bodyPr wrap="none">
              <a:spAutoFit/>
            </a:bodyPr>
            <a:lstStyle/>
            <a:p>
              <a:r>
                <a:rPr lang="bn-BD" dirty="0" smtClean="0">
                  <a:latin typeface="NikoshBAN" pitchFamily="2" charset="0"/>
                  <a:cs typeface="NikoshBAN" pitchFamily="2" charset="0"/>
                </a:rPr>
                <a:t>সুইচ</a:t>
              </a:r>
              <a:endParaRPr lang="en-US" dirty="0">
                <a:latin typeface="NikoshBAN" pitchFamily="2" charset="0"/>
                <a:cs typeface="NikoshBAN" pitchFamily="2" charset="0"/>
              </a:endParaRPr>
            </a:p>
          </p:txBody>
        </p:sp>
        <p:sp>
          <p:nvSpPr>
            <p:cNvPr id="12" name="Rectangle 11"/>
            <p:cNvSpPr/>
            <p:nvPr/>
          </p:nvSpPr>
          <p:spPr>
            <a:xfrm>
              <a:off x="3505200" y="2286000"/>
              <a:ext cx="679994" cy="369332"/>
            </a:xfrm>
            <a:prstGeom prst="rect">
              <a:avLst/>
            </a:prstGeom>
          </p:spPr>
          <p:txBody>
            <a:bodyPr wrap="none">
              <a:spAutoFit/>
            </a:bodyPr>
            <a:lstStyle/>
            <a:p>
              <a:r>
                <a:rPr lang="bn-BD" dirty="0" smtClean="0">
                  <a:solidFill>
                    <a:srgbClr val="000000"/>
                  </a:solidFill>
                  <a:latin typeface="NikoshBAN" pitchFamily="2" charset="0"/>
                  <a:cs typeface="NikoshBAN" pitchFamily="2" charset="0"/>
                </a:rPr>
                <a:t>ক্লায়েন্ট</a:t>
              </a:r>
              <a:endParaRPr lang="en-US" dirty="0">
                <a:solidFill>
                  <a:srgbClr val="000000"/>
                </a:solidFill>
                <a:latin typeface="NikoshBAN" pitchFamily="2" charset="0"/>
                <a:cs typeface="NikoshBAN" pitchFamily="2" charset="0"/>
              </a:endParaRPr>
            </a:p>
          </p:txBody>
        </p:sp>
        <p:sp>
          <p:nvSpPr>
            <p:cNvPr id="13" name="Rectangle 12"/>
            <p:cNvSpPr/>
            <p:nvPr/>
          </p:nvSpPr>
          <p:spPr>
            <a:xfrm>
              <a:off x="1371600" y="2297668"/>
              <a:ext cx="679994" cy="369332"/>
            </a:xfrm>
            <a:prstGeom prst="rect">
              <a:avLst/>
            </a:prstGeom>
          </p:spPr>
          <p:txBody>
            <a:bodyPr wrap="none">
              <a:spAutoFit/>
            </a:bodyPr>
            <a:lstStyle/>
            <a:p>
              <a:r>
                <a:rPr lang="bn-BD" dirty="0" smtClean="0">
                  <a:latin typeface="NikoshBAN" pitchFamily="2" charset="0"/>
                  <a:cs typeface="NikoshBAN" pitchFamily="2" charset="0"/>
                </a:rPr>
                <a:t>ক্লায়েন্ট</a:t>
              </a:r>
              <a:endParaRPr lang="en-US" dirty="0">
                <a:latin typeface="NikoshBAN" pitchFamily="2" charset="0"/>
                <a:cs typeface="NikoshBAN" pitchFamily="2" charset="0"/>
              </a:endParaRPr>
            </a:p>
          </p:txBody>
        </p:sp>
        <p:sp>
          <p:nvSpPr>
            <p:cNvPr id="15" name="Rectangle 14"/>
            <p:cNvSpPr/>
            <p:nvPr/>
          </p:nvSpPr>
          <p:spPr>
            <a:xfrm>
              <a:off x="3581400" y="4736068"/>
              <a:ext cx="679994" cy="369332"/>
            </a:xfrm>
            <a:prstGeom prst="rect">
              <a:avLst/>
            </a:prstGeom>
          </p:spPr>
          <p:txBody>
            <a:bodyPr wrap="none">
              <a:spAutoFit/>
            </a:bodyPr>
            <a:lstStyle/>
            <a:p>
              <a:r>
                <a:rPr lang="bn-BD" dirty="0" smtClean="0">
                  <a:latin typeface="NikoshBAN" pitchFamily="2" charset="0"/>
                  <a:cs typeface="NikoshBAN" pitchFamily="2" charset="0"/>
                </a:rPr>
                <a:t>ক্লায়েন্ট</a:t>
              </a:r>
              <a:endParaRPr lang="en-US"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1" nodeType="clickEffect">
                                  <p:stCondLst>
                                    <p:cond delay="0"/>
                                  </p:stCondLst>
                                  <p:childTnLst>
                                    <p:anim calcmode="lin" valueType="num">
                                      <p:cBhvr>
                                        <p:cTn id="18" dur="500"/>
                                        <p:tgtEl>
                                          <p:spTgt spid="17"/>
                                        </p:tgtEl>
                                        <p:attrNameLst>
                                          <p:attrName>ppt_w</p:attrName>
                                        </p:attrNameLst>
                                      </p:cBhvr>
                                      <p:tavLst>
                                        <p:tav tm="0">
                                          <p:val>
                                            <p:strVal val="ppt_w"/>
                                          </p:val>
                                        </p:tav>
                                        <p:tav tm="100000">
                                          <p:val>
                                            <p:fltVal val="0"/>
                                          </p:val>
                                        </p:tav>
                                      </p:tavLst>
                                    </p:anim>
                                    <p:anim calcmode="lin" valueType="num">
                                      <p:cBhvr>
                                        <p:cTn id="19" dur="500"/>
                                        <p:tgtEl>
                                          <p:spTgt spid="17"/>
                                        </p:tgtEl>
                                        <p:attrNameLst>
                                          <p:attrName>ppt_h</p:attrName>
                                        </p:attrNameLst>
                                      </p:cBhvr>
                                      <p:tavLst>
                                        <p:tav tm="0">
                                          <p:val>
                                            <p:strVal val="ppt_h"/>
                                          </p:val>
                                        </p:tav>
                                        <p:tav tm="100000">
                                          <p:val>
                                            <p:fltVal val="0"/>
                                          </p:val>
                                        </p:tav>
                                      </p:tavLst>
                                    </p:anim>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ppt_x</p:attrName>
                                        </p:attrNameLst>
                                      </p:cBhvr>
                                      <p:tavLst>
                                        <p:tav tm="0">
                                          <p:val>
                                            <p:strVal val="#ppt_x-.2"/>
                                          </p:val>
                                        </p:tav>
                                        <p:tav tm="100000">
                                          <p:val>
                                            <p:strVal val="#ppt_x"/>
                                          </p:val>
                                        </p:tav>
                                      </p:tavLst>
                                    </p:anim>
                                    <p:anim calcmode="lin" valueType="num">
                                      <p:cBhvr>
                                        <p:cTn id="2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825500" y="175643"/>
            <a:ext cx="7759700" cy="5365186"/>
            <a:chOff x="762000" y="175643"/>
            <a:chExt cx="7162800" cy="5365186"/>
          </a:xfrm>
        </p:grpSpPr>
        <p:pic>
          <p:nvPicPr>
            <p:cNvPr id="18" name="Picture 17" descr="4.jpg"/>
            <p:cNvPicPr>
              <a:picLocks noChangeAspect="1"/>
            </p:cNvPicPr>
            <p:nvPr/>
          </p:nvPicPr>
          <p:blipFill>
            <a:blip r:embed="rId2"/>
            <a:stretch>
              <a:fillRect/>
            </a:stretch>
          </p:blipFill>
          <p:spPr>
            <a:xfrm>
              <a:off x="762000" y="175643"/>
              <a:ext cx="7162800" cy="5365186"/>
            </a:xfrm>
            <a:prstGeom prst="flowChartConnector">
              <a:avLst/>
            </a:prstGeom>
            <a:ln>
              <a:noFill/>
            </a:ln>
            <a:effectLst/>
            <a:scene3d>
              <a:camera prst="orthographicFront">
                <a:rot lat="0" lon="0" rev="0"/>
              </a:camera>
              <a:lightRig rig="chilly" dir="t">
                <a:rot lat="0" lon="0" rev="18480000"/>
              </a:lightRig>
            </a:scene3d>
            <a:sp3d prstMaterial="clear">
              <a:bevelT h="63500"/>
            </a:sp3d>
          </p:spPr>
        </p:pic>
        <p:sp>
          <p:nvSpPr>
            <p:cNvPr id="22" name="TextBox 21"/>
            <p:cNvSpPr txBox="1"/>
            <p:nvPr/>
          </p:nvSpPr>
          <p:spPr>
            <a:xfrm>
              <a:off x="2819400" y="1371600"/>
              <a:ext cx="2819400" cy="707886"/>
            </a:xfrm>
            <a:prstGeom prst="rect">
              <a:avLst/>
            </a:prstGeom>
            <a:noFill/>
          </p:spPr>
          <p:txBody>
            <a:bodyPr wrap="square" rtlCol="0">
              <a:spAutoFit/>
            </a:bodyPr>
            <a:lstStyle/>
            <a:p>
              <a:pPr algn="ctr"/>
              <a:r>
                <a:rPr lang="bn-BD" sz="4000" dirty="0" smtClean="0">
                  <a:ln w="9525">
                    <a:solidFill>
                      <a:schemeClr val="tx1"/>
                    </a:solidFill>
                  </a:ln>
                  <a:solidFill>
                    <a:srgbClr val="FF0000"/>
                  </a:solidFill>
                  <a:latin typeface="NikoshBAN" pitchFamily="2" charset="0"/>
                  <a:cs typeface="NikoshBAN" pitchFamily="2" charset="0"/>
                </a:rPr>
                <a:t>আ</a:t>
              </a:r>
              <a:r>
                <a:rPr lang="bn-BD" sz="2800" dirty="0" smtClean="0">
                  <a:ln w="9525">
                    <a:solidFill>
                      <a:schemeClr val="tx1"/>
                    </a:solidFill>
                  </a:ln>
                  <a:solidFill>
                    <a:srgbClr val="FF0000"/>
                  </a:solidFill>
                  <a:latin typeface="NikoshBAN" pitchFamily="2" charset="0"/>
                  <a:cs typeface="NikoshBAN" pitchFamily="2" charset="0"/>
                </a:rPr>
                <a:t>মাদের আজকের পাঠ</a:t>
              </a:r>
              <a:endParaRPr lang="en-US" sz="2800" dirty="0">
                <a:ln w="9525">
                  <a:solidFill>
                    <a:schemeClr val="tx1"/>
                  </a:solidFill>
                </a:ln>
                <a:solidFill>
                  <a:srgbClr val="FF0000"/>
                </a:solidFill>
                <a:latin typeface="NikoshBAN" pitchFamily="2" charset="0"/>
                <a:cs typeface="NikoshBAN" pitchFamily="2" charset="0"/>
              </a:endParaRPr>
            </a:p>
          </p:txBody>
        </p:sp>
        <p:sp>
          <p:nvSpPr>
            <p:cNvPr id="23" name="TextBox 22"/>
            <p:cNvSpPr txBox="1"/>
            <p:nvPr/>
          </p:nvSpPr>
          <p:spPr>
            <a:xfrm>
              <a:off x="2057400" y="2286000"/>
              <a:ext cx="4724400" cy="923330"/>
            </a:xfrm>
            <a:prstGeom prst="rect">
              <a:avLst/>
            </a:prstGeom>
            <a:noFill/>
          </p:spPr>
          <p:txBody>
            <a:bodyPr wrap="square" rtlCol="0">
              <a:spAutoFit/>
            </a:bodyPr>
            <a:lstStyle/>
            <a:p>
              <a:r>
                <a:rPr lang="bn-BD" sz="5400" dirty="0" smtClean="0">
                  <a:ln w="19050">
                    <a:solidFill>
                      <a:schemeClr val="tx1"/>
                    </a:solidFill>
                  </a:ln>
                  <a:solidFill>
                    <a:srgbClr val="FF0000"/>
                  </a:solidFill>
                  <a:latin typeface="NikoshBAN" pitchFamily="2" charset="0"/>
                  <a:cs typeface="NikoshBAN" pitchFamily="2" charset="0"/>
                </a:rPr>
                <a:t>ক</a:t>
              </a:r>
              <a:r>
                <a:rPr lang="bn-BD" sz="5400" dirty="0" smtClean="0">
                  <a:ln w="19050">
                    <a:solidFill>
                      <a:schemeClr val="tx1"/>
                    </a:solidFill>
                  </a:ln>
                  <a:solidFill>
                    <a:srgbClr val="00B050"/>
                  </a:solidFill>
                  <a:latin typeface="NikoshBAN" pitchFamily="2" charset="0"/>
                  <a:cs typeface="NikoshBAN" pitchFamily="2" charset="0"/>
                </a:rPr>
                <a:t>ম্পি</a:t>
              </a:r>
              <a:r>
                <a:rPr lang="bn-BD" sz="5400" dirty="0" smtClean="0">
                  <a:ln w="19050">
                    <a:solidFill>
                      <a:schemeClr val="tx1"/>
                    </a:solidFill>
                  </a:ln>
                  <a:solidFill>
                    <a:srgbClr val="FF0000"/>
                  </a:solidFill>
                  <a:latin typeface="NikoshBAN" pitchFamily="2" charset="0"/>
                  <a:cs typeface="NikoshBAN" pitchFamily="2" charset="0"/>
                </a:rPr>
                <a:t>উ</a:t>
              </a:r>
              <a:r>
                <a:rPr lang="bn-BD" sz="5400" dirty="0" smtClean="0">
                  <a:ln w="19050">
                    <a:solidFill>
                      <a:schemeClr val="tx1"/>
                    </a:solidFill>
                  </a:ln>
                  <a:solidFill>
                    <a:srgbClr val="00B050"/>
                  </a:solidFill>
                  <a:latin typeface="NikoshBAN" pitchFamily="2" charset="0"/>
                  <a:cs typeface="NikoshBAN" pitchFamily="2" charset="0"/>
                </a:rPr>
                <a:t>টা</a:t>
              </a:r>
              <a:r>
                <a:rPr lang="bn-BD" sz="5400" dirty="0" smtClean="0">
                  <a:ln w="19050">
                    <a:solidFill>
                      <a:schemeClr val="tx1"/>
                    </a:solidFill>
                  </a:ln>
                  <a:solidFill>
                    <a:srgbClr val="FF0000"/>
                  </a:solidFill>
                  <a:latin typeface="NikoshBAN" pitchFamily="2" charset="0"/>
                  <a:cs typeface="NikoshBAN" pitchFamily="2" charset="0"/>
                </a:rPr>
                <a:t>র</a:t>
              </a:r>
              <a:r>
                <a:rPr lang="bn-BD" sz="5400" dirty="0" smtClean="0">
                  <a:ln w="19050">
                    <a:solidFill>
                      <a:schemeClr val="tx1"/>
                    </a:solidFill>
                  </a:ln>
                  <a:latin typeface="NikoshBAN" pitchFamily="2" charset="0"/>
                  <a:cs typeface="NikoshBAN" pitchFamily="2" charset="0"/>
                </a:rPr>
                <a:t> </a:t>
              </a:r>
              <a:r>
                <a:rPr lang="bn-BD" sz="5400" dirty="0" smtClean="0">
                  <a:ln w="19050">
                    <a:solidFill>
                      <a:schemeClr val="tx1"/>
                    </a:solidFill>
                  </a:ln>
                  <a:solidFill>
                    <a:srgbClr val="00B050"/>
                  </a:solidFill>
                  <a:latin typeface="NikoshBAN" pitchFamily="2" charset="0"/>
                  <a:cs typeface="NikoshBAN" pitchFamily="2" charset="0"/>
                </a:rPr>
                <a:t>নে</a:t>
              </a:r>
              <a:r>
                <a:rPr lang="bn-BD" sz="5400" dirty="0" smtClean="0">
                  <a:ln w="19050">
                    <a:solidFill>
                      <a:schemeClr val="tx1"/>
                    </a:solidFill>
                  </a:ln>
                  <a:solidFill>
                    <a:srgbClr val="FF0000"/>
                  </a:solidFill>
                  <a:latin typeface="NikoshBAN" pitchFamily="2" charset="0"/>
                  <a:cs typeface="NikoshBAN" pitchFamily="2" charset="0"/>
                </a:rPr>
                <a:t>ট</a:t>
              </a:r>
              <a:r>
                <a:rPr lang="bn-BD" sz="5400" dirty="0" smtClean="0">
                  <a:ln w="19050">
                    <a:solidFill>
                      <a:schemeClr val="tx1"/>
                    </a:solidFill>
                  </a:ln>
                  <a:solidFill>
                    <a:srgbClr val="00B050"/>
                  </a:solidFill>
                  <a:latin typeface="NikoshBAN" pitchFamily="2" charset="0"/>
                  <a:cs typeface="NikoshBAN" pitchFamily="2" charset="0"/>
                </a:rPr>
                <a:t>ও</a:t>
              </a:r>
              <a:r>
                <a:rPr lang="bn-BD" sz="5400" dirty="0" smtClean="0">
                  <a:ln w="19050">
                    <a:solidFill>
                      <a:schemeClr val="tx1"/>
                    </a:solidFill>
                  </a:ln>
                  <a:solidFill>
                    <a:srgbClr val="FF0000"/>
                  </a:solidFill>
                  <a:latin typeface="NikoshBAN" pitchFamily="2" charset="0"/>
                  <a:cs typeface="NikoshBAN" pitchFamily="2" charset="0"/>
                </a:rPr>
                <a:t>য়া</a:t>
              </a:r>
              <a:r>
                <a:rPr lang="bn-BD" sz="5400" dirty="0" smtClean="0">
                  <a:ln w="19050">
                    <a:solidFill>
                      <a:schemeClr val="tx1"/>
                    </a:solidFill>
                  </a:ln>
                  <a:solidFill>
                    <a:srgbClr val="00B050"/>
                  </a:solidFill>
                  <a:latin typeface="NikoshBAN" pitchFamily="2" charset="0"/>
                  <a:cs typeface="NikoshBAN" pitchFamily="2" charset="0"/>
                </a:rPr>
                <a:t>র্ক</a:t>
              </a:r>
              <a:r>
                <a:rPr lang="bn-BD"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Terminator 9"/>
          <p:cNvSpPr/>
          <p:nvPr/>
        </p:nvSpPr>
        <p:spPr>
          <a:xfrm>
            <a:off x="2724150" y="457200"/>
            <a:ext cx="3714750" cy="1066800"/>
          </a:xfrm>
          <a:prstGeom prst="flowChartTerminator">
            <a:avLst/>
          </a:prstGeom>
          <a:no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bn-BD" sz="6600" b="1" dirty="0" smtClean="0">
                <a:ln w="19050">
                  <a:solidFill>
                    <a:schemeClr val="tx1"/>
                  </a:solidFill>
                </a:ln>
                <a:solidFill>
                  <a:srgbClr val="CC0099"/>
                </a:solidFill>
                <a:latin typeface="NikoshBAN" pitchFamily="2" charset="0"/>
                <a:cs typeface="NikoshBAN" pitchFamily="2" charset="0"/>
              </a:rPr>
              <a:t>শিখন ফল </a:t>
            </a:r>
            <a:endParaRPr lang="en-US" sz="6600" b="1" dirty="0">
              <a:ln w="19050">
                <a:solidFill>
                  <a:schemeClr val="tx1"/>
                </a:solidFill>
              </a:ln>
              <a:solidFill>
                <a:srgbClr val="CC0099"/>
              </a:solidFill>
              <a:latin typeface="NikoshBAN" pitchFamily="2" charset="0"/>
              <a:cs typeface="NikoshBAN" pitchFamily="2" charset="0"/>
            </a:endParaRPr>
          </a:p>
        </p:txBody>
      </p:sp>
      <p:sp>
        <p:nvSpPr>
          <p:cNvPr id="11" name="Flowchart: Process 10"/>
          <p:cNvSpPr/>
          <p:nvPr/>
        </p:nvSpPr>
        <p:spPr>
          <a:xfrm>
            <a:off x="742950" y="1828800"/>
            <a:ext cx="8667750" cy="29718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r>
              <a:rPr lang="bn-BD" sz="4400" b="1" dirty="0" smtClean="0">
                <a:ln w="19050">
                  <a:solidFill>
                    <a:schemeClr val="tx1"/>
                  </a:solidFill>
                </a:ln>
                <a:solidFill>
                  <a:srgbClr val="00B050"/>
                </a:solidFill>
                <a:latin typeface="NikoshBAN" pitchFamily="2" charset="0"/>
                <a:cs typeface="NikoshBAN" pitchFamily="2" charset="0"/>
              </a:rPr>
              <a:t>এই পাঠ শেষে শিক্ষার্থীরা-</a:t>
            </a:r>
          </a:p>
          <a:p>
            <a:r>
              <a:rPr lang="bn-BD" sz="3600" dirty="0" smtClean="0">
                <a:ln w="6350">
                  <a:solidFill>
                    <a:schemeClr val="tx1"/>
                  </a:solidFill>
                </a:ln>
                <a:solidFill>
                  <a:schemeClr val="tx1"/>
                </a:solidFill>
                <a:latin typeface="NikoshBAN" pitchFamily="2" charset="0"/>
                <a:cs typeface="NikoshBAN" pitchFamily="2" charset="0"/>
              </a:rPr>
              <a:t>১। কম্পিউটার নেটওয়ার্ক কি তা বলতে পারবে।</a:t>
            </a:r>
          </a:p>
          <a:p>
            <a:r>
              <a:rPr lang="bn-BD" sz="3600" dirty="0" smtClean="0">
                <a:ln w="6350">
                  <a:solidFill>
                    <a:schemeClr val="tx1"/>
                  </a:solidFill>
                </a:ln>
                <a:solidFill>
                  <a:schemeClr val="tx1"/>
                </a:solidFill>
                <a:latin typeface="NikoshBAN" pitchFamily="2" charset="0"/>
                <a:cs typeface="NikoshBAN" pitchFamily="2" charset="0"/>
              </a:rPr>
              <a:t>২। নেটওয়ার্কের শ্রেণী বিভাগ ব্যাখ্যা করতে পারবে।</a:t>
            </a:r>
          </a:p>
          <a:p>
            <a:r>
              <a:rPr lang="bn-BD" sz="3600" dirty="0" smtClean="0">
                <a:ln w="6350">
                  <a:solidFill>
                    <a:schemeClr val="tx1"/>
                  </a:solidFill>
                </a:ln>
                <a:solidFill>
                  <a:schemeClr val="tx1"/>
                </a:solidFill>
                <a:latin typeface="NikoshBAN" pitchFamily="2" charset="0"/>
                <a:cs typeface="NikoshBAN" pitchFamily="2" charset="0"/>
              </a:rPr>
              <a:t>৩। ভিভিন্ন প্রকার নেটওয়ার্ক টপোলজি</a:t>
            </a:r>
            <a:r>
              <a:rPr lang="bn-BD" sz="3600" dirty="0" smtClean="0">
                <a:ln w="6350">
                  <a:solidFill>
                    <a:schemeClr val="tx1"/>
                  </a:solidFill>
                </a:ln>
                <a:solidFill>
                  <a:schemeClr val="tx1"/>
                </a:solidFill>
                <a:latin typeface="NikoshBAN"/>
                <a:cs typeface="NikoshBAN"/>
              </a:rPr>
              <a:t> বর্ণনা করতে পারবে। </a:t>
            </a:r>
            <a:endParaRPr lang="en-US" sz="3600" dirty="0">
              <a:ln w="6350">
                <a:solidFill>
                  <a:schemeClr val="tx1"/>
                </a:solidFill>
              </a:ln>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800600"/>
            <a:ext cx="93726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just"/>
            <a:r>
              <a:rPr lang="bn-BD" sz="2800" dirty="0" smtClean="0">
                <a:solidFill>
                  <a:srgbClr val="000000"/>
                </a:solidFill>
                <a:latin typeface="NikoshBAN" pitchFamily="2" charset="0"/>
                <a:cs typeface="NikoshBAN" pitchFamily="2" charset="0"/>
              </a:rPr>
              <a:t>দুই বা ততোধিক কম্পিউটারকে যোগাযোগের কোনো মাধ্যম দিয়ে এক সাথে জুড়ে দিলে যদি তারা নিজিদের ভেতর তথ্য কিংবা উপাত্ত আদান-প্রদান করতে পারে- তাহলেই আমরা সেটাকে কম্পিউটার নেটওয়ার্ক বলতে পারি। সত্যিকারের  নেটওয়ার্কে আসলে দু-তিনটি কম্পিউটার থাকে না। সাধারণত অনেক কম্পিউটার থাকে।</a:t>
            </a:r>
            <a:endParaRPr lang="en-US" sz="2800" dirty="0">
              <a:solidFill>
                <a:srgbClr val="000000"/>
              </a:solidFill>
              <a:latin typeface="NikoshBAN" pitchFamily="2" charset="0"/>
              <a:cs typeface="NikoshBAN" pitchFamily="2" charset="0"/>
            </a:endParaRPr>
          </a:p>
        </p:txBody>
      </p:sp>
      <p:sp>
        <p:nvSpPr>
          <p:cNvPr id="12" name="TextBox 11"/>
          <p:cNvSpPr txBox="1"/>
          <p:nvPr/>
        </p:nvSpPr>
        <p:spPr>
          <a:xfrm>
            <a:off x="4876800" y="228600"/>
            <a:ext cx="685800" cy="307777"/>
          </a:xfrm>
          <a:prstGeom prst="rect">
            <a:avLst/>
          </a:prstGeom>
          <a:solidFill>
            <a:schemeClr val="bg1"/>
          </a:solidFill>
        </p:spPr>
        <p:txBody>
          <a:bodyPr wrap="square" rtlCol="0">
            <a:spAutoFit/>
          </a:bodyPr>
          <a:lstStyle/>
          <a:p>
            <a:endParaRPr lang="en-US" sz="1400" dirty="0">
              <a:latin typeface="NikoshBAN" pitchFamily="2" charset="0"/>
              <a:cs typeface="NikoshBAN" pitchFamily="2" charset="0"/>
            </a:endParaRPr>
          </a:p>
        </p:txBody>
      </p:sp>
      <p:sp>
        <p:nvSpPr>
          <p:cNvPr id="16" name="TextBox 15"/>
          <p:cNvSpPr txBox="1"/>
          <p:nvPr/>
        </p:nvSpPr>
        <p:spPr>
          <a:xfrm>
            <a:off x="3200400" y="4114800"/>
            <a:ext cx="3962400" cy="523220"/>
          </a:xfrm>
          <a:prstGeom prst="rect">
            <a:avLst/>
          </a:prstGeom>
          <a:noFill/>
        </p:spPr>
        <p:txBody>
          <a:bodyPr wrap="square" rtlCol="0">
            <a:spAutoFit/>
          </a:bodyPr>
          <a:lstStyle/>
          <a:p>
            <a:r>
              <a:rPr lang="bn-BD" sz="2800" dirty="0" smtClean="0">
                <a:solidFill>
                  <a:srgbClr val="FF0000"/>
                </a:solidFill>
                <a:latin typeface="NikoshBAN" pitchFamily="2" charset="0"/>
                <a:cs typeface="NikoshBAN" pitchFamily="2" charset="0"/>
              </a:rPr>
              <a:t>উপরের চিত্রে কী দেখছো</a:t>
            </a:r>
            <a:r>
              <a:rPr lang="en-US" sz="2800" dirty="0" smtClean="0">
                <a:solidFill>
                  <a:srgbClr val="FF0000"/>
                </a:solidFill>
                <a:latin typeface="NikoshBAN"/>
                <a:cs typeface="NikoshBAN"/>
              </a:rPr>
              <a:t>?</a:t>
            </a:r>
            <a:endParaRPr lang="en-US" sz="2800" dirty="0">
              <a:solidFill>
                <a:srgbClr val="FF0000"/>
              </a:solidFill>
              <a:latin typeface="NikoshBAN" pitchFamily="2" charset="0"/>
              <a:cs typeface="NikoshBAN" pitchFamily="2" charset="0"/>
            </a:endParaRPr>
          </a:p>
        </p:txBody>
      </p:sp>
      <p:sp>
        <p:nvSpPr>
          <p:cNvPr id="17" name="TextBox 16"/>
          <p:cNvSpPr txBox="1"/>
          <p:nvPr/>
        </p:nvSpPr>
        <p:spPr>
          <a:xfrm>
            <a:off x="3048000" y="4114800"/>
            <a:ext cx="3810000" cy="523220"/>
          </a:xfrm>
          <a:prstGeom prst="rect">
            <a:avLst/>
          </a:prstGeom>
          <a:noFill/>
        </p:spPr>
        <p:txBody>
          <a:bodyPr wrap="square" rtlCol="0">
            <a:spAutoFit/>
          </a:bodyPr>
          <a:lstStyle/>
          <a:p>
            <a:r>
              <a:rPr lang="bn-BD" sz="2800" dirty="0" smtClean="0">
                <a:solidFill>
                  <a:srgbClr val="FF0000"/>
                </a:solidFill>
                <a:latin typeface="NikoshBAN" pitchFamily="2" charset="0"/>
                <a:cs typeface="NikoshBAN" pitchFamily="2" charset="0"/>
              </a:rPr>
              <a:t>একটি কম্পিউটার নেটওয়ার্ক </a:t>
            </a:r>
            <a:endParaRPr lang="en-US" sz="2800" dirty="0">
              <a:solidFill>
                <a:srgbClr val="FF0000"/>
              </a:solidFill>
              <a:latin typeface="NikoshBAN" pitchFamily="2" charset="0"/>
              <a:cs typeface="NikoshBAN" pitchFamily="2" charset="0"/>
            </a:endParaRPr>
          </a:p>
        </p:txBody>
      </p:sp>
      <p:sp>
        <p:nvSpPr>
          <p:cNvPr id="18" name="TextBox 17"/>
          <p:cNvSpPr txBox="1"/>
          <p:nvPr/>
        </p:nvSpPr>
        <p:spPr>
          <a:xfrm>
            <a:off x="1447800" y="4124980"/>
            <a:ext cx="7543800" cy="523220"/>
          </a:xfrm>
          <a:prstGeom prst="rect">
            <a:avLst/>
          </a:prstGeom>
          <a:noFill/>
        </p:spPr>
        <p:txBody>
          <a:bodyPr wrap="square" rtlCol="0">
            <a:spAutoFit/>
          </a:bodyPr>
          <a:lstStyle/>
          <a:p>
            <a:r>
              <a:rPr lang="bn-BD" sz="2800" dirty="0" smtClean="0">
                <a:solidFill>
                  <a:srgbClr val="FF0000"/>
                </a:solidFill>
                <a:latin typeface="NikoshBAN" pitchFamily="2" charset="0"/>
                <a:cs typeface="NikoshBAN" pitchFamily="2" charset="0"/>
              </a:rPr>
              <a:t>তাহলে চিত্র দেখে বলার চেষ্টা করো কম্পিউটার নেটওয়ার্ক কী</a:t>
            </a:r>
            <a:r>
              <a:rPr lang="en-US" sz="2800" dirty="0" smtClean="0">
                <a:solidFill>
                  <a:srgbClr val="FF0000"/>
                </a:solidFill>
                <a:latin typeface="NikoshBAN"/>
                <a:cs typeface="NikoshBAN"/>
              </a:rPr>
              <a:t>?</a:t>
            </a:r>
            <a:r>
              <a:rPr lang="bn-BD" sz="2800" dirty="0" smtClean="0">
                <a:solidFill>
                  <a:srgbClr val="FF0000"/>
                </a:solidFill>
                <a:latin typeface="NikoshBAN"/>
                <a:cs typeface="NikoshBAN"/>
              </a:rPr>
              <a:t>  </a:t>
            </a:r>
            <a:endParaRPr lang="en-US" sz="3200" dirty="0">
              <a:solidFill>
                <a:srgbClr val="FF0000"/>
              </a:solidFill>
              <a:latin typeface="NikoshBAN" pitchFamily="2" charset="0"/>
              <a:cs typeface="NikoshBAN" pitchFamily="2" charset="0"/>
            </a:endParaRPr>
          </a:p>
        </p:txBody>
      </p:sp>
      <p:pic>
        <p:nvPicPr>
          <p:cNvPr id="19" name="Picture 18" descr="in.gif"/>
          <p:cNvPicPr>
            <a:picLocks noChangeAspect="1"/>
          </p:cNvPicPr>
          <p:nvPr/>
        </p:nvPicPr>
        <p:blipFill>
          <a:blip r:embed="rId2"/>
          <a:stretch>
            <a:fillRect/>
          </a:stretch>
        </p:blipFill>
        <p:spPr>
          <a:xfrm>
            <a:off x="381000" y="228600"/>
            <a:ext cx="4589929" cy="3657600"/>
          </a:xfrm>
          <a:prstGeom prst="rect">
            <a:avLst/>
          </a:prstGeom>
          <a:ln w="3175">
            <a:solidFill>
              <a:schemeClr val="tx1"/>
            </a:solidFill>
          </a:ln>
        </p:spPr>
      </p:pic>
      <p:pic>
        <p:nvPicPr>
          <p:cNvPr id="20" name="Picture 19" descr="in-1.gif"/>
          <p:cNvPicPr>
            <a:picLocks noChangeAspect="1"/>
          </p:cNvPicPr>
          <p:nvPr/>
        </p:nvPicPr>
        <p:blipFill>
          <a:blip r:embed="rId3"/>
          <a:stretch>
            <a:fillRect/>
          </a:stretch>
        </p:blipFill>
        <p:spPr>
          <a:xfrm>
            <a:off x="5164076" y="228600"/>
            <a:ext cx="4498786" cy="3657599"/>
          </a:xfrm>
          <a:prstGeom prst="rect">
            <a:avLst/>
          </a:prstGeom>
          <a:ln w="3175">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ppt_x</p:attrName>
                                        </p:attrNameLst>
                                      </p:cBhvr>
                                      <p:tavLst>
                                        <p:tav tm="0">
                                          <p:val>
                                            <p:strVal val="#ppt_x-.2"/>
                                          </p:val>
                                        </p:tav>
                                        <p:tav tm="100000">
                                          <p:val>
                                            <p:strVal val="#ppt_x"/>
                                          </p:val>
                                        </p:tav>
                                      </p:tavLst>
                                    </p:anim>
                                    <p:anim calcmode="lin" valueType="num">
                                      <p:cBhvr>
                                        <p:cTn id="8"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xit" presetSubtype="32" fill="hold" grpId="1" nodeType="clickEffect">
                                  <p:stCondLst>
                                    <p:cond delay="0"/>
                                  </p:stCondLst>
                                  <p:childTnLst>
                                    <p:anim calcmode="lin" valueType="num">
                                      <p:cBhvr>
                                        <p:cTn id="13" dur="500"/>
                                        <p:tgtEl>
                                          <p:spTgt spid="16"/>
                                        </p:tgtEl>
                                        <p:attrNameLst>
                                          <p:attrName>ppt_w</p:attrName>
                                        </p:attrNameLst>
                                      </p:cBhvr>
                                      <p:tavLst>
                                        <p:tav tm="0">
                                          <p:val>
                                            <p:strVal val="ppt_w"/>
                                          </p:val>
                                        </p:tav>
                                        <p:tav tm="100000">
                                          <p:val>
                                            <p:fltVal val="0"/>
                                          </p:val>
                                        </p:tav>
                                      </p:tavLst>
                                    </p:anim>
                                    <p:anim calcmode="lin" valueType="num">
                                      <p:cBhvr>
                                        <p:cTn id="14" dur="500"/>
                                        <p:tgtEl>
                                          <p:spTgt spid="16"/>
                                        </p:tgtEl>
                                        <p:attrNameLst>
                                          <p:attrName>ppt_h</p:attrName>
                                        </p:attrNameLst>
                                      </p:cBhvr>
                                      <p:tavLst>
                                        <p:tav tm="0">
                                          <p:val>
                                            <p:strVal val="ppt_h"/>
                                          </p:val>
                                        </p:tav>
                                        <p:tav tm="100000">
                                          <p:val>
                                            <p:fltVal val="0"/>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ppt_x</p:attrName>
                                        </p:attrNameLst>
                                      </p:cBhvr>
                                      <p:tavLst>
                                        <p:tav tm="0">
                                          <p:val>
                                            <p:strVal val="#ppt_x-.2"/>
                                          </p:val>
                                        </p:tav>
                                        <p:tav tm="100000">
                                          <p:val>
                                            <p:strVal val="#ppt_x"/>
                                          </p:val>
                                        </p:tav>
                                      </p:tavLst>
                                    </p:anim>
                                    <p:anim calcmode="lin" valueType="num">
                                      <p:cBhvr>
                                        <p:cTn id="2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xit" presetSubtype="32" fill="hold" grpId="1" nodeType="clickEffect">
                                  <p:stCondLst>
                                    <p:cond delay="0"/>
                                  </p:stCondLst>
                                  <p:childTnLst>
                                    <p:anim calcmode="lin" valueType="num">
                                      <p:cBhvr>
                                        <p:cTn id="26" dur="500"/>
                                        <p:tgtEl>
                                          <p:spTgt spid="17"/>
                                        </p:tgtEl>
                                        <p:attrNameLst>
                                          <p:attrName>ppt_w</p:attrName>
                                        </p:attrNameLst>
                                      </p:cBhvr>
                                      <p:tavLst>
                                        <p:tav tm="0">
                                          <p:val>
                                            <p:strVal val="ppt_w"/>
                                          </p:val>
                                        </p:tav>
                                        <p:tav tm="100000">
                                          <p:val>
                                            <p:fltVal val="0"/>
                                          </p:val>
                                        </p:tav>
                                      </p:tavLst>
                                    </p:anim>
                                    <p:anim calcmode="lin" valueType="num">
                                      <p:cBhvr>
                                        <p:cTn id="27" dur="500"/>
                                        <p:tgtEl>
                                          <p:spTgt spid="17"/>
                                        </p:tgtEl>
                                        <p:attrNameLst>
                                          <p:attrName>ppt_h</p:attrName>
                                        </p:attrNameLst>
                                      </p:cBhvr>
                                      <p:tavLst>
                                        <p:tav tm="0">
                                          <p:val>
                                            <p:strVal val="ppt_h"/>
                                          </p:val>
                                        </p:tav>
                                        <p:tav tm="100000">
                                          <p:val>
                                            <p:fltVal val="0"/>
                                          </p:val>
                                        </p:tav>
                                      </p:tavLst>
                                    </p:anim>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1000" fill="hold"/>
                                        <p:tgtEl>
                                          <p:spTgt spid="18"/>
                                        </p:tgtEl>
                                        <p:attrNameLst>
                                          <p:attrName>ppt_x</p:attrName>
                                        </p:attrNameLst>
                                      </p:cBhvr>
                                      <p:tavLst>
                                        <p:tav tm="0">
                                          <p:val>
                                            <p:strVal val="#ppt_x-.2"/>
                                          </p:val>
                                        </p:tav>
                                        <p:tav tm="100000">
                                          <p:val>
                                            <p:strVal val="#ppt_x"/>
                                          </p:val>
                                        </p:tav>
                                      </p:tavLst>
                                    </p:anim>
                                    <p:anim calcmode="lin" valueType="num">
                                      <p:cBhvr>
                                        <p:cTn id="34"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80">
                                          <p:stCondLst>
                                            <p:cond delay="0"/>
                                          </p:stCondLst>
                                        </p:cTn>
                                        <p:tgtEl>
                                          <p:spTgt spid="2"/>
                                        </p:tgtEl>
                                      </p:cBhvr>
                                    </p:animEffect>
                                    <p:anim calcmode="lin" valueType="num">
                                      <p:cBhvr>
                                        <p:cTn id="41"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6" dur="26">
                                          <p:stCondLst>
                                            <p:cond delay="650"/>
                                          </p:stCondLst>
                                        </p:cTn>
                                        <p:tgtEl>
                                          <p:spTgt spid="2"/>
                                        </p:tgtEl>
                                      </p:cBhvr>
                                      <p:to x="100000" y="60000"/>
                                    </p:animScale>
                                    <p:animScale>
                                      <p:cBhvr>
                                        <p:cTn id="47" dur="166" decel="50000">
                                          <p:stCondLst>
                                            <p:cond delay="676"/>
                                          </p:stCondLst>
                                        </p:cTn>
                                        <p:tgtEl>
                                          <p:spTgt spid="2"/>
                                        </p:tgtEl>
                                      </p:cBhvr>
                                      <p:to x="100000" y="100000"/>
                                    </p:animScale>
                                    <p:animScale>
                                      <p:cBhvr>
                                        <p:cTn id="48" dur="26">
                                          <p:stCondLst>
                                            <p:cond delay="1312"/>
                                          </p:stCondLst>
                                        </p:cTn>
                                        <p:tgtEl>
                                          <p:spTgt spid="2"/>
                                        </p:tgtEl>
                                      </p:cBhvr>
                                      <p:to x="100000" y="80000"/>
                                    </p:animScale>
                                    <p:animScale>
                                      <p:cBhvr>
                                        <p:cTn id="49" dur="166" decel="50000">
                                          <p:stCondLst>
                                            <p:cond delay="1338"/>
                                          </p:stCondLst>
                                        </p:cTn>
                                        <p:tgtEl>
                                          <p:spTgt spid="2"/>
                                        </p:tgtEl>
                                      </p:cBhvr>
                                      <p:to x="100000" y="100000"/>
                                    </p:animScale>
                                    <p:animScale>
                                      <p:cBhvr>
                                        <p:cTn id="50" dur="26">
                                          <p:stCondLst>
                                            <p:cond delay="1642"/>
                                          </p:stCondLst>
                                        </p:cTn>
                                        <p:tgtEl>
                                          <p:spTgt spid="2"/>
                                        </p:tgtEl>
                                      </p:cBhvr>
                                      <p:to x="100000" y="90000"/>
                                    </p:animScale>
                                    <p:animScale>
                                      <p:cBhvr>
                                        <p:cTn id="51" dur="166" decel="50000">
                                          <p:stCondLst>
                                            <p:cond delay="1668"/>
                                          </p:stCondLst>
                                        </p:cTn>
                                        <p:tgtEl>
                                          <p:spTgt spid="2"/>
                                        </p:tgtEl>
                                      </p:cBhvr>
                                      <p:to x="100000" y="100000"/>
                                    </p:animScale>
                                    <p:animScale>
                                      <p:cBhvr>
                                        <p:cTn id="52" dur="26">
                                          <p:stCondLst>
                                            <p:cond delay="1808"/>
                                          </p:stCondLst>
                                        </p:cTn>
                                        <p:tgtEl>
                                          <p:spTgt spid="2"/>
                                        </p:tgtEl>
                                      </p:cBhvr>
                                      <p:to x="100000" y="95000"/>
                                    </p:animScale>
                                    <p:animScale>
                                      <p:cBhvr>
                                        <p:cTn id="53"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6" grpId="1"/>
      <p:bldP spid="17" grpId="0"/>
      <p:bldP spid="17" grpId="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05000" y="2362200"/>
            <a:ext cx="4800600" cy="1270575"/>
            <a:chOff x="1905000" y="2362200"/>
            <a:chExt cx="4800600" cy="1270575"/>
          </a:xfrm>
        </p:grpSpPr>
        <p:sp>
          <p:nvSpPr>
            <p:cNvPr id="2" name="TextBox 1"/>
            <p:cNvSpPr txBox="1"/>
            <p:nvPr/>
          </p:nvSpPr>
          <p:spPr>
            <a:xfrm>
              <a:off x="2819400" y="2362200"/>
              <a:ext cx="2667000" cy="707886"/>
            </a:xfrm>
            <a:prstGeom prst="rect">
              <a:avLst/>
            </a:prstGeom>
            <a:noFill/>
          </p:spPr>
          <p:txBody>
            <a:bodyPr wrap="square" rtlCol="0">
              <a:spAutoFit/>
            </a:bodyPr>
            <a:lstStyle/>
            <a:p>
              <a:pPr algn="ctr"/>
              <a:r>
                <a:rPr lang="bn-BD" sz="4000" dirty="0" smtClean="0">
                  <a:solidFill>
                    <a:srgbClr val="C00000"/>
                  </a:solidFill>
                  <a:latin typeface="NikoshBAN" pitchFamily="2" charset="0"/>
                  <a:cs typeface="NikoshBAN" pitchFamily="2" charset="0"/>
                </a:rPr>
                <a:t>একক কাজ</a:t>
              </a:r>
              <a:endParaRPr lang="en-US" sz="4000" dirty="0">
                <a:solidFill>
                  <a:srgbClr val="C00000"/>
                </a:solidFill>
                <a:latin typeface="NikoshBAN" pitchFamily="2" charset="0"/>
                <a:cs typeface="NikoshBAN" pitchFamily="2" charset="0"/>
              </a:endParaRPr>
            </a:p>
          </p:txBody>
        </p:sp>
        <p:sp>
          <p:nvSpPr>
            <p:cNvPr id="3" name="TextBox 2"/>
            <p:cNvSpPr txBox="1"/>
            <p:nvPr/>
          </p:nvSpPr>
          <p:spPr>
            <a:xfrm>
              <a:off x="1905000" y="3048000"/>
              <a:ext cx="4800600" cy="584775"/>
            </a:xfrm>
            <a:prstGeom prst="rect">
              <a:avLst/>
            </a:prstGeom>
            <a:noFill/>
          </p:spPr>
          <p:txBody>
            <a:bodyPr wrap="square" rtlCol="0">
              <a:spAutoFit/>
            </a:bodyPr>
            <a:lstStyle/>
            <a:p>
              <a:pPr>
                <a:buFont typeface="Wingdings" pitchFamily="2" charset="2"/>
                <a:buChar char="q"/>
              </a:pPr>
              <a:r>
                <a:rPr lang="bn-BD" sz="2400" dirty="0" smtClean="0">
                  <a:latin typeface="NikoshBAN" pitchFamily="2" charset="0"/>
                  <a:cs typeface="NikoshBAN" pitchFamily="2" charset="0"/>
                </a:rPr>
                <a:t> </a:t>
              </a:r>
              <a:r>
                <a:rPr lang="bn-BD" sz="3200" dirty="0" smtClean="0">
                  <a:latin typeface="NikoshBAN" pitchFamily="2" charset="0"/>
                  <a:cs typeface="NikoshBAN" pitchFamily="2" charset="0"/>
                </a:rPr>
                <a:t>নেটওয়ার্ক বলতে কী বোঝায় </a:t>
              </a:r>
              <a:r>
                <a:rPr lang="en-US" sz="3200" dirty="0" smtClean="0">
                  <a:latin typeface="NikoshBAN"/>
                  <a:cs typeface="NikoshBAN"/>
                </a:rPr>
                <a:t>?</a:t>
              </a:r>
              <a:endParaRPr lang="en-US" sz="24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685800" y="3429000"/>
            <a:ext cx="8458200" cy="990600"/>
            <a:chOff x="685800" y="3429000"/>
            <a:chExt cx="8458200" cy="990600"/>
          </a:xfrm>
        </p:grpSpPr>
        <p:sp>
          <p:nvSpPr>
            <p:cNvPr id="3" name="Rounded Rectangle 2"/>
            <p:cNvSpPr/>
            <p:nvPr/>
          </p:nvSpPr>
          <p:spPr>
            <a:xfrm>
              <a:off x="685800" y="3429000"/>
              <a:ext cx="1905000" cy="990600"/>
            </a:xfrm>
            <a:prstGeom prst="roundRect">
              <a:avLst/>
            </a:prstGeom>
            <a:gradFill flip="none" rotWithShape="1">
              <a:gsLst>
                <a:gs pos="0">
                  <a:srgbClr val="99FF33">
                    <a:tint val="66000"/>
                    <a:satMod val="160000"/>
                  </a:srgbClr>
                </a:gs>
                <a:gs pos="50000">
                  <a:srgbClr val="99FF33">
                    <a:tint val="44500"/>
                    <a:satMod val="160000"/>
                  </a:srgbClr>
                </a:gs>
                <a:gs pos="100000">
                  <a:srgbClr val="99FF33">
                    <a:tint val="23500"/>
                    <a:satMod val="160000"/>
                  </a:srgbClr>
                </a:gs>
              </a:gsLst>
              <a:lin ang="2700000" scaled="1"/>
              <a:tileRect/>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PAN</a:t>
              </a:r>
            </a:p>
            <a:p>
              <a:pPr algn="ctr"/>
              <a:r>
                <a:rPr lang="en-US" dirty="0" smtClean="0">
                  <a:solidFill>
                    <a:schemeClr val="tx1"/>
                  </a:solidFill>
                  <a:latin typeface="Times New Roman" pitchFamily="18" charset="0"/>
                  <a:cs typeface="Times New Roman" pitchFamily="18" charset="0"/>
                </a:rPr>
                <a:t>(Personal Area Network) </a:t>
              </a:r>
              <a:endParaRPr lang="en-US" dirty="0">
                <a:solidFill>
                  <a:schemeClr val="tx1"/>
                </a:solidFill>
                <a:latin typeface="Times New Roman" pitchFamily="18" charset="0"/>
                <a:cs typeface="Times New Roman" pitchFamily="18" charset="0"/>
              </a:endParaRPr>
            </a:p>
          </p:txBody>
        </p:sp>
        <p:sp>
          <p:nvSpPr>
            <p:cNvPr id="9" name="Rounded Rectangle 8"/>
            <p:cNvSpPr/>
            <p:nvPr/>
          </p:nvSpPr>
          <p:spPr>
            <a:xfrm>
              <a:off x="5181600" y="3429000"/>
              <a:ext cx="1828800" cy="990600"/>
            </a:xfrm>
            <a:prstGeom prst="roundRect">
              <a:avLst/>
            </a:prstGeom>
            <a:gradFill flip="none" rotWithShape="1">
              <a:gsLst>
                <a:gs pos="0">
                  <a:srgbClr val="808000">
                    <a:tint val="66000"/>
                    <a:satMod val="160000"/>
                  </a:srgbClr>
                </a:gs>
                <a:gs pos="50000">
                  <a:srgbClr val="808000">
                    <a:tint val="44500"/>
                    <a:satMod val="160000"/>
                  </a:srgbClr>
                </a:gs>
                <a:gs pos="100000">
                  <a:srgbClr val="808000">
                    <a:tint val="23500"/>
                    <a:satMod val="160000"/>
                  </a:srgbClr>
                </a:gs>
              </a:gsLst>
              <a:lin ang="0" scaled="1"/>
              <a:tileRect/>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MAN</a:t>
              </a:r>
            </a:p>
            <a:p>
              <a:pPr algn="ctr"/>
              <a:r>
                <a:rPr lang="en-US" dirty="0" smtClean="0">
                  <a:solidFill>
                    <a:schemeClr val="tx1"/>
                  </a:solidFill>
                  <a:latin typeface="Times New Roman" pitchFamily="18" charset="0"/>
                  <a:cs typeface="Times New Roman" pitchFamily="18" charset="0"/>
                </a:rPr>
                <a:t>(Metropolitan Area Network) </a:t>
              </a:r>
              <a:endParaRPr lang="en-US" dirty="0">
                <a:solidFill>
                  <a:schemeClr val="tx1"/>
                </a:solidFill>
                <a:latin typeface="Times New Roman" pitchFamily="18" charset="0"/>
                <a:cs typeface="Times New Roman" pitchFamily="18" charset="0"/>
              </a:endParaRPr>
            </a:p>
          </p:txBody>
        </p:sp>
        <p:sp>
          <p:nvSpPr>
            <p:cNvPr id="10" name="Rounded Rectangle 9"/>
            <p:cNvSpPr/>
            <p:nvPr/>
          </p:nvSpPr>
          <p:spPr>
            <a:xfrm>
              <a:off x="2895600" y="3429000"/>
              <a:ext cx="1905000" cy="990600"/>
            </a:xfrm>
            <a:prstGeom prst="roundRect">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path path="circle">
                <a:fillToRect l="50000" t="50000" r="50000" b="50000"/>
              </a:path>
              <a:tileRect/>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itchFamily="18" charset="0"/>
                  <a:cs typeface="Times New Roman" pitchFamily="18" charset="0"/>
                </a:rPr>
                <a:t>LAN</a:t>
              </a:r>
            </a:p>
            <a:p>
              <a:pPr algn="ctr"/>
              <a:r>
                <a:rPr lang="en-US" dirty="0" smtClean="0">
                  <a:solidFill>
                    <a:schemeClr val="tx1"/>
                  </a:solidFill>
                  <a:latin typeface="Times New Roman" pitchFamily="18" charset="0"/>
                  <a:cs typeface="Times New Roman" pitchFamily="18" charset="0"/>
                </a:rPr>
                <a:t>(Local Area Network) </a:t>
              </a:r>
              <a:endParaRPr lang="en-US" dirty="0">
                <a:solidFill>
                  <a:schemeClr val="tx1"/>
                </a:solidFill>
                <a:latin typeface="Times New Roman" pitchFamily="18" charset="0"/>
                <a:cs typeface="Times New Roman" pitchFamily="18" charset="0"/>
              </a:endParaRPr>
            </a:p>
          </p:txBody>
        </p:sp>
        <p:sp>
          <p:nvSpPr>
            <p:cNvPr id="11" name="Rounded Rectangle 10"/>
            <p:cNvSpPr/>
            <p:nvPr/>
          </p:nvSpPr>
          <p:spPr>
            <a:xfrm>
              <a:off x="7391400" y="3429000"/>
              <a:ext cx="1752600" cy="990600"/>
            </a:xfrm>
            <a:prstGeom prst="roundRect">
              <a:avLst/>
            </a:pr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0" scaled="1"/>
              <a:tileRect/>
            </a:gra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WAN</a:t>
              </a:r>
            </a:p>
            <a:p>
              <a:pPr algn="ctr"/>
              <a:r>
                <a:rPr lang="en-US" dirty="0" smtClean="0">
                  <a:solidFill>
                    <a:schemeClr val="tx1"/>
                  </a:solidFill>
                  <a:latin typeface="Times New Roman" pitchFamily="18" charset="0"/>
                  <a:cs typeface="Times New Roman" pitchFamily="18" charset="0"/>
                </a:rPr>
                <a:t>(Wide Area Network) </a:t>
              </a:r>
              <a:endParaRPr lang="en-US" dirty="0">
                <a:solidFill>
                  <a:schemeClr val="tx1"/>
                </a:solidFill>
                <a:latin typeface="Times New Roman" pitchFamily="18" charset="0"/>
                <a:cs typeface="Times New Roman" pitchFamily="18" charset="0"/>
              </a:endParaRPr>
            </a:p>
          </p:txBody>
        </p:sp>
      </p:grpSp>
      <p:sp>
        <p:nvSpPr>
          <p:cNvPr id="4" name="Rectangle 3"/>
          <p:cNvSpPr/>
          <p:nvPr/>
        </p:nvSpPr>
        <p:spPr>
          <a:xfrm>
            <a:off x="2819400" y="990600"/>
            <a:ext cx="4267200" cy="762000"/>
          </a:xfrm>
          <a:prstGeom prst="rect">
            <a:avLst/>
          </a:prstGeom>
          <a:solidFill>
            <a:srgbClr val="76225E"/>
          </a:solidFill>
          <a:ln w="28575"/>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ln w="3175">
                  <a:no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ffectLst>
                  <a:outerShdw blurRad="50800" dist="38100" dir="18900000" algn="bl" rotWithShape="0">
                    <a:prstClr val="black">
                      <a:alpha val="40000"/>
                    </a:prstClr>
                  </a:outerShdw>
                </a:effectLst>
                <a:latin typeface="NikoshBAN" pitchFamily="2" charset="0"/>
                <a:cs typeface="NikoshBAN" pitchFamily="2" charset="0"/>
              </a:rPr>
              <a:t>কম্পিউটার নেটওয়ার্ক চার প্রকার</a:t>
            </a:r>
            <a:endParaRPr lang="en-US" sz="3200" b="1" dirty="0">
              <a:ln w="3175">
                <a:noFill/>
              </a:ln>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effectLst>
                <a:outerShdw blurRad="50800" dist="38100" dir="18900000" algn="bl" rotWithShape="0">
                  <a:prstClr val="black">
                    <a:alpha val="40000"/>
                  </a:prstClr>
                </a:outerShdw>
              </a:effectLst>
              <a:latin typeface="NikoshBAN" pitchFamily="2" charset="0"/>
              <a:cs typeface="NikoshBAN" pitchFamily="2" charset="0"/>
            </a:endParaRPr>
          </a:p>
        </p:txBody>
      </p:sp>
      <p:sp>
        <p:nvSpPr>
          <p:cNvPr id="12" name="Down Arrow 11"/>
          <p:cNvSpPr/>
          <p:nvPr/>
        </p:nvSpPr>
        <p:spPr>
          <a:xfrm>
            <a:off x="4724400" y="1752600"/>
            <a:ext cx="381000" cy="762000"/>
          </a:xfrm>
          <a:prstGeom prst="downArrow">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04800" y="2362200"/>
            <a:ext cx="9296400" cy="1066800"/>
            <a:chOff x="304800" y="2362200"/>
            <a:chExt cx="9296400" cy="1066800"/>
          </a:xfrm>
        </p:grpSpPr>
        <p:sp>
          <p:nvSpPr>
            <p:cNvPr id="13" name="Down Arrow 12"/>
            <p:cNvSpPr/>
            <p:nvPr/>
          </p:nvSpPr>
          <p:spPr>
            <a:xfrm>
              <a:off x="3657600" y="2667000"/>
              <a:ext cx="381000" cy="762000"/>
            </a:xfrm>
            <a:prstGeom prst="downArrow">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867400" y="2667000"/>
              <a:ext cx="381000" cy="762000"/>
            </a:xfrm>
            <a:prstGeom prst="downArrow">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447800" y="2667000"/>
              <a:ext cx="381000" cy="762000"/>
            </a:xfrm>
            <a:prstGeom prst="downArrow">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077200" y="2667000"/>
              <a:ext cx="381000" cy="762000"/>
            </a:xfrm>
            <a:prstGeom prst="downArrow">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inus 16"/>
            <p:cNvSpPr/>
            <p:nvPr/>
          </p:nvSpPr>
          <p:spPr>
            <a:xfrm>
              <a:off x="304800" y="2362200"/>
              <a:ext cx="9296400" cy="457200"/>
            </a:xfrm>
            <a:prstGeom prst="mathMinus">
              <a:avLst/>
            </a:prstGeom>
            <a:solidFill>
              <a:srgbClr val="7622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ppt_x"/>
                                          </p:val>
                                        </p:tav>
                                        <p:tav tm="100000">
                                          <p:val>
                                            <p:strVal val="#ppt_x"/>
                                          </p:val>
                                        </p:tav>
                                      </p:tavLst>
                                    </p:anim>
                                    <p:anim calcmode="lin" valueType="num">
                                      <p:cBhvr additive="base">
                                        <p:cTn id="1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1000" fill="hold"/>
                                        <p:tgtEl>
                                          <p:spTgt spid="19"/>
                                        </p:tgtEl>
                                        <p:attrNameLst>
                                          <p:attrName>ppt_x</p:attrName>
                                        </p:attrNameLst>
                                      </p:cBhvr>
                                      <p:tavLst>
                                        <p:tav tm="0">
                                          <p:val>
                                            <p:strVal val="#ppt_x-.2"/>
                                          </p:val>
                                        </p:tav>
                                        <p:tav tm="100000">
                                          <p:val>
                                            <p:strVal val="#ppt_x"/>
                                          </p:val>
                                        </p:tav>
                                      </p:tavLst>
                                    </p:anim>
                                    <p:anim calcmode="lin" valueType="num">
                                      <p:cBhvr>
                                        <p:cTn id="2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33400" y="147935"/>
            <a:ext cx="4343400" cy="3281065"/>
            <a:chOff x="533400" y="147935"/>
            <a:chExt cx="4343400" cy="3281065"/>
          </a:xfrm>
        </p:grpSpPr>
        <p:sp>
          <p:nvSpPr>
            <p:cNvPr id="4" name="TextBox 3"/>
            <p:cNvSpPr txBox="1"/>
            <p:nvPr/>
          </p:nvSpPr>
          <p:spPr>
            <a:xfrm>
              <a:off x="533400" y="2782669"/>
              <a:ext cx="4343400" cy="646331"/>
            </a:xfrm>
            <a:prstGeom prst="rect">
              <a:avLst/>
            </a:prstGeom>
            <a:solidFill>
              <a:schemeClr val="bg2">
                <a:lumMod val="75000"/>
              </a:schemeClr>
            </a:solidFill>
            <a:ln w="6350">
              <a:solidFill>
                <a:schemeClr val="tx1"/>
              </a:solidFill>
            </a:ln>
          </p:spPr>
          <p:txBody>
            <a:bodyPr wrap="square" rtlCol="0">
              <a:spAutoFit/>
            </a:bodyPr>
            <a:lstStyle/>
            <a:p>
              <a:pPr algn="ctr">
                <a:buFont typeface="Wingdings" pitchFamily="2" charset="2"/>
                <a:buChar char="v"/>
              </a:pPr>
              <a:r>
                <a:rPr lang="bn-BD" dirty="0" smtClean="0">
                  <a:latin typeface="NikoshBAN" pitchFamily="2" charset="0"/>
                  <a:cs typeface="NikoshBAN" pitchFamily="2" charset="0"/>
                </a:rPr>
                <a:t> ব্যক্তিগত পর্যায়ে যে নেটওয়ার্ক (ব্লু-টুথ এর মাধ্যমে) তৈরি করা হয়, তাকে পার্সনাল এরিয়া নেটওয়ার্ক</a:t>
              </a:r>
              <a:r>
                <a:rPr lang="en-US" dirty="0" smtClean="0">
                  <a:latin typeface="NikoshBAN" pitchFamily="2" charset="0"/>
                  <a:cs typeface="NikoshBAN" pitchFamily="2" charset="0"/>
                </a:rPr>
                <a:t> </a:t>
              </a:r>
              <a:r>
                <a:rPr lang="bn-BD" dirty="0" smtClean="0">
                  <a:latin typeface="NikoshBAN" pitchFamily="2" charset="0"/>
                  <a:cs typeface="NikoshBAN" pitchFamily="2" charset="0"/>
                </a:rPr>
                <a:t>(</a:t>
              </a:r>
              <a:r>
                <a:rPr lang="en-US" dirty="0" smtClean="0">
                  <a:latin typeface="Times New Roman" pitchFamily="18" charset="0"/>
                  <a:cs typeface="Times New Roman" pitchFamily="18" charset="0"/>
                </a:rPr>
                <a:t>PAN)</a:t>
              </a:r>
              <a:r>
                <a:rPr lang="bn-BD" dirty="0" smtClean="0">
                  <a:latin typeface="NikoshBAN" pitchFamily="2" charset="0"/>
                  <a:cs typeface="NikoshBAN" pitchFamily="2" charset="0"/>
                </a:rPr>
                <a:t> বলে। </a:t>
              </a:r>
              <a:endParaRPr lang="en-US" dirty="0">
                <a:latin typeface="NikoshBAN" pitchFamily="2" charset="0"/>
                <a:cs typeface="NikoshBAN" pitchFamily="2" charset="0"/>
              </a:endParaRPr>
            </a:p>
          </p:txBody>
        </p:sp>
        <p:pic>
          <p:nvPicPr>
            <p:cNvPr id="8" name="Picture 7" descr="personal-1.jpg"/>
            <p:cNvPicPr>
              <a:picLocks noChangeAspect="1"/>
            </p:cNvPicPr>
            <p:nvPr/>
          </p:nvPicPr>
          <p:blipFill>
            <a:blip r:embed="rId2"/>
            <a:stretch>
              <a:fillRect/>
            </a:stretch>
          </p:blipFill>
          <p:spPr>
            <a:xfrm>
              <a:off x="609600" y="786384"/>
              <a:ext cx="4114800" cy="1880616"/>
            </a:xfrm>
            <a:prstGeom prst="rect">
              <a:avLst/>
            </a:prstGeom>
            <a:ln w="6350">
              <a:solidFill>
                <a:schemeClr val="tx1"/>
              </a:solidFill>
            </a:ln>
          </p:spPr>
        </p:pic>
        <p:sp>
          <p:nvSpPr>
            <p:cNvPr id="9" name="TextBox 8"/>
            <p:cNvSpPr txBox="1"/>
            <p:nvPr/>
          </p:nvSpPr>
          <p:spPr>
            <a:xfrm>
              <a:off x="838200" y="147935"/>
              <a:ext cx="3429000"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square" rtlCol="0">
              <a:spAutoFit/>
            </a:bodyPr>
            <a:lstStyle/>
            <a:p>
              <a:pPr algn="ctr"/>
              <a:r>
                <a:rPr lang="bn-BD" sz="2400" b="1" dirty="0" smtClean="0">
                  <a:solidFill>
                    <a:srgbClr val="C00000"/>
                  </a:solidFill>
                  <a:latin typeface="NikoshBAN" pitchFamily="2" charset="0"/>
                  <a:cs typeface="NikoshBAN" pitchFamily="2" charset="0"/>
                </a:rPr>
                <a:t>পার্সনাল এরিয়া নেটওয়ার্ক </a:t>
              </a:r>
              <a:r>
                <a:rPr lang="bn-BD" sz="2400" b="1" dirty="0" smtClean="0">
                  <a:solidFill>
                    <a:schemeClr val="accent2"/>
                  </a:solidFill>
                  <a:latin typeface="NikoshBAN" pitchFamily="2" charset="0"/>
                  <a:cs typeface="NikoshBAN" pitchFamily="2" charset="0"/>
                </a:rPr>
                <a:t>(</a:t>
              </a:r>
              <a:r>
                <a:rPr lang="en-US" sz="2400" b="1" dirty="0" smtClean="0">
                  <a:solidFill>
                    <a:srgbClr val="00B050"/>
                  </a:solidFill>
                  <a:latin typeface="Times New Roman" pitchFamily="18" charset="0"/>
                  <a:cs typeface="Times New Roman" pitchFamily="18" charset="0"/>
                </a:rPr>
                <a:t>PAN</a:t>
              </a:r>
              <a:r>
                <a:rPr lang="en-US" sz="2400" b="1" dirty="0" smtClean="0">
                  <a:solidFill>
                    <a:srgbClr val="C00000"/>
                  </a:solidFill>
                  <a:latin typeface="Times New Roman" pitchFamily="18" charset="0"/>
                  <a:cs typeface="Times New Roman" pitchFamily="18" charset="0"/>
                </a:rPr>
                <a:t>)</a:t>
              </a:r>
              <a:endParaRPr lang="en-US" sz="2400" b="1" dirty="0">
                <a:solidFill>
                  <a:srgbClr val="C00000"/>
                </a:solidFill>
                <a:latin typeface="NikoshBAN" pitchFamily="2" charset="0"/>
                <a:cs typeface="NikoshBAN" pitchFamily="2" charset="0"/>
              </a:endParaRPr>
            </a:p>
          </p:txBody>
        </p:sp>
      </p:grpSp>
      <p:grpSp>
        <p:nvGrpSpPr>
          <p:cNvPr id="23" name="Group 22"/>
          <p:cNvGrpSpPr/>
          <p:nvPr/>
        </p:nvGrpSpPr>
        <p:grpSpPr>
          <a:xfrm>
            <a:off x="5410200" y="3581400"/>
            <a:ext cx="4267200" cy="3084731"/>
            <a:chOff x="5410200" y="3581400"/>
            <a:chExt cx="4267200" cy="3084731"/>
          </a:xfrm>
        </p:grpSpPr>
        <p:sp>
          <p:nvSpPr>
            <p:cNvPr id="10" name="TextBox 9"/>
            <p:cNvSpPr txBox="1"/>
            <p:nvPr/>
          </p:nvSpPr>
          <p:spPr>
            <a:xfrm>
              <a:off x="5410200" y="6019800"/>
              <a:ext cx="4267200" cy="646331"/>
            </a:xfrm>
            <a:prstGeom prst="rect">
              <a:avLst/>
            </a:prstGeom>
            <a:solidFill>
              <a:schemeClr val="accent6">
                <a:lumMod val="60000"/>
                <a:lumOff val="40000"/>
              </a:schemeClr>
            </a:solidFill>
          </p:spPr>
          <p:txBody>
            <a:bodyPr wrap="square" rtlCol="0">
              <a:spAutoFit/>
            </a:bodyPr>
            <a:lstStyle/>
            <a:p>
              <a:pPr algn="ctr">
                <a:buFont typeface="Wingdings" pitchFamily="2" charset="2"/>
                <a:buChar char="v"/>
              </a:pPr>
              <a:r>
                <a:rPr lang="bn-BD" dirty="0" smtClean="0">
                  <a:latin typeface="NikoshBAN" pitchFamily="2" charset="0"/>
                  <a:cs typeface="NikoshBAN" pitchFamily="2" charset="0"/>
                </a:rPr>
                <a:t> দেশ জুড়ে বা পৃথিবী জুড়ে যে নেটওয়ার্ক তৈরি করা হয় তা হলো ওয়াইড এরিয়া নেটওয়ার্ক (</a:t>
              </a:r>
              <a:r>
                <a:rPr lang="en-US" dirty="0" smtClean="0">
                  <a:latin typeface="Times New Roman" pitchFamily="18" charset="0"/>
                  <a:cs typeface="Times New Roman" pitchFamily="18" charset="0"/>
                </a:rPr>
                <a:t>WAN)</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7" name="TextBox 16"/>
            <p:cNvSpPr txBox="1"/>
            <p:nvPr/>
          </p:nvSpPr>
          <p:spPr>
            <a:xfrm>
              <a:off x="5791200" y="3581400"/>
              <a:ext cx="3505200" cy="461665"/>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2700000" scaled="1"/>
              <a:tileRect/>
            </a:gradFill>
          </p:spPr>
          <p:txBody>
            <a:bodyPr wrap="square" rtlCol="0">
              <a:spAutoFit/>
            </a:bodyPr>
            <a:lstStyle/>
            <a:p>
              <a:pPr algn="ctr"/>
              <a:r>
                <a:rPr lang="bn-BD" sz="2400" b="1" dirty="0" smtClean="0">
                  <a:latin typeface="NikoshBAN" pitchFamily="2" charset="0"/>
                  <a:cs typeface="NikoshBAN" pitchFamily="2" charset="0"/>
                </a:rPr>
                <a:t>ওয়াইড এরিয়া নেটওয়ার্ক (</a:t>
              </a:r>
              <a:r>
                <a:rPr lang="en-US" sz="2400" b="1" dirty="0" smtClean="0">
                  <a:solidFill>
                    <a:srgbClr val="00B050"/>
                  </a:solidFill>
                  <a:latin typeface="Times New Roman" pitchFamily="18" charset="0"/>
                  <a:cs typeface="Times New Roman" pitchFamily="18" charset="0"/>
                </a:rPr>
                <a:t>WAN</a:t>
              </a:r>
              <a:r>
                <a:rPr lang="en-US" sz="2400" b="1" dirty="0" smtClean="0">
                  <a:latin typeface="Times New Roman" pitchFamily="18" charset="0"/>
                  <a:cs typeface="Times New Roman" pitchFamily="18" charset="0"/>
                </a:rPr>
                <a:t>)</a:t>
              </a:r>
              <a:endParaRPr lang="en-US" sz="2400" b="1" dirty="0"/>
            </a:p>
          </p:txBody>
        </p:sp>
        <p:pic>
          <p:nvPicPr>
            <p:cNvPr id="18" name="Picture 17" descr="wide area-2.jpg"/>
            <p:cNvPicPr>
              <a:picLocks noChangeAspect="1"/>
            </p:cNvPicPr>
            <p:nvPr/>
          </p:nvPicPr>
          <p:blipFill>
            <a:blip r:embed="rId3"/>
            <a:stretch>
              <a:fillRect/>
            </a:stretch>
          </p:blipFill>
          <p:spPr>
            <a:xfrm>
              <a:off x="5715000" y="4114800"/>
              <a:ext cx="3733800" cy="1752600"/>
            </a:xfrm>
            <a:prstGeom prst="rect">
              <a:avLst/>
            </a:prstGeom>
          </p:spPr>
        </p:pic>
      </p:grpSp>
      <p:grpSp>
        <p:nvGrpSpPr>
          <p:cNvPr id="19" name="Group 18"/>
          <p:cNvGrpSpPr/>
          <p:nvPr/>
        </p:nvGrpSpPr>
        <p:grpSpPr>
          <a:xfrm>
            <a:off x="5257800" y="147935"/>
            <a:ext cx="4495800" cy="3281065"/>
            <a:chOff x="5257800" y="147935"/>
            <a:chExt cx="4495800" cy="3281065"/>
          </a:xfrm>
        </p:grpSpPr>
        <p:sp>
          <p:nvSpPr>
            <p:cNvPr id="5" name="TextBox 4"/>
            <p:cNvSpPr txBox="1"/>
            <p:nvPr/>
          </p:nvSpPr>
          <p:spPr>
            <a:xfrm>
              <a:off x="5257800" y="2813447"/>
              <a:ext cx="4495800" cy="615553"/>
            </a:xfrm>
            <a:prstGeom prst="rect">
              <a:avLst/>
            </a:prstGeom>
            <a:solidFill>
              <a:schemeClr val="bg2">
                <a:lumMod val="75000"/>
              </a:schemeClr>
            </a:solidFill>
          </p:spPr>
          <p:txBody>
            <a:bodyPr wrap="square" rtlCol="0">
              <a:spAutoFit/>
            </a:bodyPr>
            <a:lstStyle/>
            <a:p>
              <a:pPr algn="ctr">
                <a:buFont typeface="Wingdings" pitchFamily="2" charset="2"/>
                <a:buChar char="v"/>
              </a:pPr>
              <a:r>
                <a:rPr lang="bn-BD" dirty="0" smtClean="0">
                  <a:latin typeface="NikoshBAN" pitchFamily="2" charset="0"/>
                  <a:cs typeface="NikoshBAN" pitchFamily="2" charset="0"/>
                </a:rPr>
                <a:t> </a:t>
              </a:r>
              <a:r>
                <a:rPr lang="bn-BD" sz="1600" dirty="0" smtClean="0">
                  <a:latin typeface="NikoshBAN" pitchFamily="2" charset="0"/>
                  <a:cs typeface="NikoshBAN" pitchFamily="2" charset="0"/>
                </a:rPr>
                <a:t>স্কুল,কলেজ,বিশ্ববিদ্যালয় বা বিভিন্ন প্রতিষ্ঠানের মধ্যে যে নেটওয়ার্ক তৈরি করা হয়,তাকে লোকাল এরিয়া নেটওয়ার্ক (</a:t>
              </a:r>
              <a:r>
                <a:rPr lang="en-US" sz="1600" dirty="0" smtClean="0">
                  <a:latin typeface="Times New Roman" pitchFamily="18" charset="0"/>
                  <a:cs typeface="Times New Roman" pitchFamily="18" charset="0"/>
                </a:rPr>
                <a:t>LAN) </a:t>
              </a:r>
              <a:r>
                <a:rPr lang="bn-BD" sz="1600" dirty="0" smtClean="0">
                  <a:latin typeface="NikoshBAN" pitchFamily="2" charset="0"/>
                  <a:cs typeface="NikoshBAN" pitchFamily="2" charset="0"/>
                </a:rPr>
                <a:t>বলে।</a:t>
              </a:r>
              <a:endParaRPr lang="en-US" dirty="0">
                <a:latin typeface="NikoshBAN" pitchFamily="2" charset="0"/>
                <a:cs typeface="NikoshBAN" pitchFamily="2" charset="0"/>
              </a:endParaRPr>
            </a:p>
          </p:txBody>
        </p:sp>
        <p:pic>
          <p:nvPicPr>
            <p:cNvPr id="12" name="Picture 11" descr="local-1.jpg"/>
            <p:cNvPicPr>
              <a:picLocks noChangeAspect="1"/>
            </p:cNvPicPr>
            <p:nvPr/>
          </p:nvPicPr>
          <p:blipFill>
            <a:blip r:embed="rId4"/>
            <a:stretch>
              <a:fillRect/>
            </a:stretch>
          </p:blipFill>
          <p:spPr>
            <a:xfrm>
              <a:off x="5638800" y="762000"/>
              <a:ext cx="3886200" cy="1905000"/>
            </a:xfrm>
            <a:prstGeom prst="rect">
              <a:avLst/>
            </a:prstGeom>
            <a:ln w="6350">
              <a:solidFill>
                <a:schemeClr val="tx1"/>
              </a:solidFill>
            </a:ln>
          </p:spPr>
        </p:pic>
        <p:sp>
          <p:nvSpPr>
            <p:cNvPr id="13" name="TextBox 12"/>
            <p:cNvSpPr txBox="1"/>
            <p:nvPr/>
          </p:nvSpPr>
          <p:spPr>
            <a:xfrm>
              <a:off x="5791200" y="147935"/>
              <a:ext cx="3505200" cy="461665"/>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txBody>
            <a:bodyPr wrap="square" rtlCol="0">
              <a:spAutoFit/>
            </a:bodyPr>
            <a:lstStyle/>
            <a:p>
              <a:pPr algn="ctr"/>
              <a:r>
                <a:rPr lang="bn-BD" sz="2400" b="1" dirty="0" smtClean="0">
                  <a:latin typeface="NikoshBAN" pitchFamily="2" charset="0"/>
                  <a:cs typeface="NikoshBAN" pitchFamily="2" charset="0"/>
                </a:rPr>
                <a:t>লোকাল এরিয়া নেটওয়ার্ক (</a:t>
              </a:r>
              <a:r>
                <a:rPr lang="en-US" sz="2400" b="1" dirty="0" smtClean="0">
                  <a:solidFill>
                    <a:srgbClr val="C00000"/>
                  </a:solidFill>
                  <a:latin typeface="Times New Roman" pitchFamily="18" charset="0"/>
                  <a:cs typeface="Times New Roman" pitchFamily="18" charset="0"/>
                </a:rPr>
                <a:t>LAN</a:t>
              </a:r>
              <a:r>
                <a:rPr lang="en-US" sz="2400" b="1" dirty="0" smtClean="0">
                  <a:latin typeface="Times New Roman" pitchFamily="18" charset="0"/>
                  <a:cs typeface="Times New Roman" pitchFamily="18" charset="0"/>
                </a:rPr>
                <a:t>)</a:t>
              </a:r>
              <a:endParaRPr lang="en-US" sz="2400" b="1" dirty="0">
                <a:latin typeface="NikoshBAN" pitchFamily="2" charset="0"/>
                <a:cs typeface="NikoshBAN" pitchFamily="2" charset="0"/>
              </a:endParaRPr>
            </a:p>
          </p:txBody>
        </p:sp>
      </p:grpSp>
      <p:grpSp>
        <p:nvGrpSpPr>
          <p:cNvPr id="22" name="Group 21"/>
          <p:cNvGrpSpPr/>
          <p:nvPr/>
        </p:nvGrpSpPr>
        <p:grpSpPr>
          <a:xfrm>
            <a:off x="457200" y="3581400"/>
            <a:ext cx="4419600" cy="3084731"/>
            <a:chOff x="457200" y="3581400"/>
            <a:chExt cx="4419600" cy="3084731"/>
          </a:xfrm>
        </p:grpSpPr>
        <p:sp>
          <p:nvSpPr>
            <p:cNvPr id="14" name="Rectangle 13"/>
            <p:cNvSpPr/>
            <p:nvPr/>
          </p:nvSpPr>
          <p:spPr>
            <a:xfrm>
              <a:off x="457200" y="6019800"/>
              <a:ext cx="4419600" cy="646331"/>
            </a:xfrm>
            <a:prstGeom prst="rect">
              <a:avLst/>
            </a:prstGeom>
            <a:solidFill>
              <a:schemeClr val="accent2">
                <a:lumMod val="40000"/>
                <a:lumOff val="60000"/>
              </a:schemeClr>
            </a:solidFill>
          </p:spPr>
          <p:txBody>
            <a:bodyPr wrap="square">
              <a:spAutoFit/>
            </a:bodyPr>
            <a:lstStyle/>
            <a:p>
              <a:pPr algn="ctr">
                <a:buFont typeface="Wingdings" pitchFamily="2" charset="2"/>
                <a:buChar char="v"/>
              </a:pPr>
              <a:r>
                <a:rPr lang="bn-BD" dirty="0" smtClean="0"/>
                <a:t> </a:t>
              </a:r>
              <a:r>
                <a:rPr lang="bn-BD" dirty="0" smtClean="0">
                  <a:latin typeface="NikoshBAN" pitchFamily="2" charset="0"/>
                  <a:cs typeface="NikoshBAN" pitchFamily="2" charset="0"/>
                </a:rPr>
                <a:t>সচরাচর একটি শহরের মধ্যে যে নেটওয়ার্ক তৈরি করা হয় তা হলো মেট্রোপলিটন এরিয়া নেটওয়ার্ক (</a:t>
              </a:r>
              <a:r>
                <a:rPr lang="en-US" dirty="0" smtClean="0">
                  <a:latin typeface="Times New Roman" pitchFamily="18" charset="0"/>
                  <a:cs typeface="Times New Roman" pitchFamily="18" charset="0"/>
                </a:rPr>
                <a:t>MAN)</a:t>
              </a:r>
              <a:r>
                <a:rPr lang="bn-BD" dirty="0" smtClean="0">
                  <a:latin typeface="Times New Roman" pitchFamily="18" charset="0"/>
                  <a:cs typeface="Times New Roman" pitchFamily="18" charset="0"/>
                </a:rPr>
                <a:t>।</a:t>
              </a:r>
              <a:endParaRPr lang="en-US" dirty="0">
                <a:latin typeface="NikoshBAN" pitchFamily="2" charset="0"/>
                <a:cs typeface="NikoshBAN" pitchFamily="2" charset="0"/>
              </a:endParaRPr>
            </a:p>
          </p:txBody>
        </p:sp>
        <p:sp>
          <p:nvSpPr>
            <p:cNvPr id="15" name="TextBox 14"/>
            <p:cNvSpPr txBox="1"/>
            <p:nvPr/>
          </p:nvSpPr>
          <p:spPr>
            <a:xfrm>
              <a:off x="609600" y="3581400"/>
              <a:ext cx="4038600" cy="461665"/>
            </a:xfrm>
            <a:prstGeom prst="rect">
              <a:avLst/>
            </a:prstGeom>
            <a:gradFill flip="none" rotWithShape="1">
              <a:gsLst>
                <a:gs pos="0">
                  <a:srgbClr val="855815">
                    <a:tint val="66000"/>
                    <a:satMod val="160000"/>
                  </a:srgbClr>
                </a:gs>
                <a:gs pos="50000">
                  <a:srgbClr val="855815">
                    <a:tint val="44500"/>
                    <a:satMod val="160000"/>
                  </a:srgbClr>
                </a:gs>
                <a:gs pos="100000">
                  <a:srgbClr val="855815">
                    <a:tint val="23500"/>
                    <a:satMod val="160000"/>
                  </a:srgbClr>
                </a:gs>
              </a:gsLst>
              <a:lin ang="5400000" scaled="1"/>
              <a:tileRect/>
            </a:gradFill>
          </p:spPr>
          <p:txBody>
            <a:bodyPr wrap="square" rtlCol="0">
              <a:spAutoFit/>
            </a:bodyPr>
            <a:lstStyle/>
            <a:p>
              <a:pPr algn="ctr"/>
              <a:r>
                <a:rPr lang="bn-BD" sz="2400" b="1" dirty="0" smtClean="0">
                  <a:latin typeface="NikoshBAN" pitchFamily="2" charset="0"/>
                  <a:cs typeface="NikoshBAN" pitchFamily="2" charset="0"/>
                </a:rPr>
                <a:t>মেট্রোপলিটন এরিয়া নেটওয়ার্ক (</a:t>
              </a:r>
              <a:r>
                <a:rPr lang="en-US" sz="2400" b="1" dirty="0" smtClean="0">
                  <a:solidFill>
                    <a:srgbClr val="FF0000"/>
                  </a:solidFill>
                  <a:latin typeface="Times New Roman" pitchFamily="18" charset="0"/>
                  <a:cs typeface="Times New Roman" pitchFamily="18" charset="0"/>
                </a:rPr>
                <a:t>MAN</a:t>
              </a:r>
              <a:r>
                <a:rPr lang="en-US" sz="2400" b="1" dirty="0" smtClean="0">
                  <a:latin typeface="Times New Roman" pitchFamily="18" charset="0"/>
                  <a:cs typeface="Times New Roman" pitchFamily="18" charset="0"/>
                </a:rPr>
                <a:t>)</a:t>
              </a:r>
              <a:r>
                <a:rPr lang="bn-BD"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pic>
          <p:nvPicPr>
            <p:cNvPr id="24" name="Picture 23" descr="metropoli-2.png"/>
            <p:cNvPicPr>
              <a:picLocks noChangeAspect="1"/>
            </p:cNvPicPr>
            <p:nvPr/>
          </p:nvPicPr>
          <p:blipFill>
            <a:blip r:embed="rId5"/>
            <a:stretch>
              <a:fillRect/>
            </a:stretch>
          </p:blipFill>
          <p:spPr>
            <a:xfrm>
              <a:off x="685800" y="4114800"/>
              <a:ext cx="3886200" cy="1752600"/>
            </a:xfrm>
            <a:prstGeom prst="rect">
              <a:avLst/>
            </a:prstGeom>
            <a:ln w="3175">
              <a:solidFill>
                <a:schemeClr val="tx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ppt_x</p:attrName>
                                        </p:attrNameLst>
                                      </p:cBhvr>
                                      <p:tavLst>
                                        <p:tav tm="0">
                                          <p:val>
                                            <p:strVal val="#ppt_x-.2"/>
                                          </p:val>
                                        </p:tav>
                                        <p:tav tm="100000">
                                          <p:val>
                                            <p:strVal val="#ppt_x"/>
                                          </p:val>
                                        </p:tav>
                                      </p:tavLst>
                                    </p:anim>
                                    <p:anim calcmode="lin" valueType="num">
                                      <p:cBhvr>
                                        <p:cTn id="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p:cTn id="20" dur="1000" fill="hold"/>
                                        <p:tgtEl>
                                          <p:spTgt spid="22"/>
                                        </p:tgtEl>
                                        <p:attrNameLst>
                                          <p:attrName>ppt_x</p:attrName>
                                        </p:attrNameLst>
                                      </p:cBhvr>
                                      <p:tavLst>
                                        <p:tav tm="0">
                                          <p:val>
                                            <p:strVal val="#ppt_x-.2"/>
                                          </p:val>
                                        </p:tav>
                                        <p:tav tm="100000">
                                          <p:val>
                                            <p:strVal val="#ppt_x"/>
                                          </p:val>
                                        </p:tav>
                                      </p:tavLst>
                                    </p:anim>
                                    <p:anim calcmode="lin" valueType="num">
                                      <p:cBhvr>
                                        <p:cTn id="2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2194</TotalTime>
  <Words>652</Words>
  <Application>Microsoft Office PowerPoint</Application>
  <PresentationFormat>A4 Paper (210x297 mm)</PresentationFormat>
  <Paragraphs>77</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hanif</dc:creator>
  <cp:lastModifiedBy>hanif</cp:lastModifiedBy>
  <cp:revision>231</cp:revision>
  <dcterms:created xsi:type="dcterms:W3CDTF">2019-12-23T13:24:24Z</dcterms:created>
  <dcterms:modified xsi:type="dcterms:W3CDTF">2019-12-28T12:21:47Z</dcterms:modified>
</cp:coreProperties>
</file>