
<file path=[Content_Types].xml><?xml version="1.0" encoding="utf-8"?>
<Types xmlns="http://schemas.openxmlformats.org/package/2006/content-types">
  <Default Extension="tmp" ContentType="image/pn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4" r:id="rId1"/>
  </p:sldMasterIdLst>
  <p:sldIdLst>
    <p:sldId id="258" r:id="rId2"/>
    <p:sldId id="256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6DFF08F-DC6B-4601-B491-B0F83F6DD2DA}" type="datetimeFigureOut">
              <a:rPr lang="en-US" dirty="0"/>
              <a:t>7/22/2019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7/22/2019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7/22/2019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7/22/2019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7/22/2019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7/22/2019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7/22/2019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7/22/2019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7/22/2019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7/22/2019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7/22/2019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7/22/2019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mp"/><Relationship Id="rId2" Type="http://schemas.openxmlformats.org/officeDocument/2006/relationships/image" Target="../media/image18.tmp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gi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naQDIeol2Bc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7051" y="483705"/>
            <a:ext cx="3213463" cy="556799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664769" y="265043"/>
            <a:ext cx="1022716" cy="6374295"/>
          </a:xfrm>
          <a:prstGeom prst="rect">
            <a:avLst/>
          </a:prstGeom>
          <a:noFill/>
        </p:spPr>
        <p:txBody>
          <a:bodyPr vert="wordArtVert" wrap="square" rtlCol="0">
            <a:spAutoFit/>
            <a:scene3d>
              <a:camera prst="perspectiveContrastingRightFacing"/>
              <a:lightRig rig="threePt" dir="t"/>
            </a:scene3d>
          </a:bodyPr>
          <a:lstStyle/>
          <a:p>
            <a:r>
              <a:rPr lang="bn-IN" sz="4800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bn-IN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8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পাঠে</a:t>
            </a:r>
            <a:r>
              <a:rPr lang="bn-IN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8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সকলকে</a:t>
            </a:r>
            <a:r>
              <a:rPr lang="bn-IN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569637" y="483705"/>
            <a:ext cx="2192523" cy="6374295"/>
          </a:xfrm>
          <a:prstGeom prst="rect">
            <a:avLst/>
          </a:prstGeom>
          <a:noFill/>
        </p:spPr>
        <p:txBody>
          <a:bodyPr vert="wordArtVert" wrap="square" rtlCol="0">
            <a:spAutoFit/>
            <a:scene3d>
              <a:camera prst="isometricRightUp"/>
              <a:lightRig rig="threePt" dir="t"/>
            </a:scene3d>
          </a:bodyPr>
          <a:lstStyle/>
          <a:p>
            <a:r>
              <a:rPr lang="bn-IN" sz="11500" dirty="0" smtClean="0">
                <a:solidFill>
                  <a:srgbClr val="C0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স্বা</a:t>
            </a:r>
            <a:r>
              <a:rPr lang="bn-IN" sz="11500" dirty="0" smtClean="0">
                <a:solidFill>
                  <a:srgbClr val="00206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60000" endA="900" endPos="60000" dist="29997" dir="5400000" sy="-10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  <a:r>
              <a:rPr lang="bn-IN" sz="11500" dirty="0" smtClean="0">
                <a:solidFill>
                  <a:srgbClr val="0070C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  <a:r>
              <a:rPr lang="bn-IN" sz="11500" dirty="0" smtClean="0">
                <a:solidFill>
                  <a:srgbClr val="7030A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r>
              <a:rPr lang="bn-IN" sz="115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115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5789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3843" y="437321"/>
            <a:ext cx="7566991" cy="454606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Rectangle 2"/>
          <p:cNvSpPr/>
          <p:nvPr/>
        </p:nvSpPr>
        <p:spPr>
          <a:xfrm>
            <a:off x="1521818" y="5094771"/>
            <a:ext cx="8711039" cy="830997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>
            <a:spAutoFit/>
          </a:bodyPr>
          <a:lstStyle/>
          <a:p>
            <a:r>
              <a:rPr lang="bn-IN" sz="4800" i="1" dirty="0" smtClean="0">
                <a:ln>
                  <a:solidFill>
                    <a:srgbClr val="FF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সেদিন হতে দিদিকে আর কেনই-বা না ডাকো?</a:t>
            </a:r>
            <a:endParaRPr lang="bn-IN" sz="4800" i="1" dirty="0">
              <a:ln>
                <a:solidFill>
                  <a:srgbClr val="FF000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687728" y="5823640"/>
            <a:ext cx="8379217" cy="830997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>
            <a:spAutoFit/>
          </a:bodyPr>
          <a:lstStyle/>
          <a:p>
            <a:r>
              <a:rPr lang="bn-IN" sz="4800" i="1" dirty="0" smtClean="0">
                <a:ln>
                  <a:solidFill>
                    <a:srgbClr val="FF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দিদির কথায় আঁচল দিয়ে মুখটি কেন ঢাকো?</a:t>
            </a:r>
            <a:endParaRPr lang="bn-IN" sz="4800" i="1" dirty="0">
              <a:ln>
                <a:solidFill>
                  <a:srgbClr val="FF000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7433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850" y="415880"/>
            <a:ext cx="5914327" cy="428490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Rectangle 2"/>
          <p:cNvSpPr/>
          <p:nvPr/>
        </p:nvSpPr>
        <p:spPr>
          <a:xfrm>
            <a:off x="1534696" y="4991740"/>
            <a:ext cx="8760732" cy="830997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>
            <a:spAutoFit/>
          </a:bodyPr>
          <a:lstStyle/>
          <a:p>
            <a:r>
              <a:rPr lang="en-US" sz="4800" i="1" dirty="0" err="1" smtClean="0">
                <a:ln>
                  <a:solidFill>
                    <a:srgbClr val="FF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খাবার</a:t>
            </a:r>
            <a:r>
              <a:rPr lang="en-US" sz="4800" i="1" dirty="0" smtClean="0">
                <a:ln>
                  <a:solidFill>
                    <a:srgbClr val="FF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i="1" dirty="0" err="1" smtClean="0">
                <a:ln>
                  <a:solidFill>
                    <a:srgbClr val="FF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খেতে</a:t>
            </a:r>
            <a:r>
              <a:rPr lang="en-US" sz="4800" i="1" dirty="0" smtClean="0">
                <a:ln>
                  <a:solidFill>
                    <a:srgbClr val="FF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i="1" dirty="0" err="1" smtClean="0">
                <a:ln>
                  <a:solidFill>
                    <a:srgbClr val="FF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আসি</a:t>
            </a:r>
            <a:r>
              <a:rPr lang="en-US" sz="4800" i="1" dirty="0" smtClean="0">
                <a:ln>
                  <a:solidFill>
                    <a:srgbClr val="FF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i="1" dirty="0" err="1" smtClean="0">
                <a:ln>
                  <a:solidFill>
                    <a:srgbClr val="FF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যখন</a:t>
            </a:r>
            <a:r>
              <a:rPr lang="en-US" sz="4800" i="1" dirty="0" smtClean="0">
                <a:ln>
                  <a:solidFill>
                    <a:srgbClr val="FF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i="1" dirty="0" err="1" smtClean="0">
                <a:ln>
                  <a:solidFill>
                    <a:srgbClr val="FF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দিদি</a:t>
            </a:r>
            <a:r>
              <a:rPr lang="en-US" sz="4800" i="1" dirty="0" smtClean="0">
                <a:ln>
                  <a:solidFill>
                    <a:srgbClr val="FF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i="1" dirty="0" err="1" smtClean="0">
                <a:ln>
                  <a:solidFill>
                    <a:srgbClr val="FF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4800" i="1" dirty="0" smtClean="0">
                <a:ln>
                  <a:solidFill>
                    <a:srgbClr val="FF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i="1" dirty="0" err="1" smtClean="0">
                <a:ln>
                  <a:solidFill>
                    <a:srgbClr val="FF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ডাকি</a:t>
            </a:r>
            <a:r>
              <a:rPr lang="en-US" sz="4800" i="1" dirty="0" smtClean="0">
                <a:ln>
                  <a:solidFill>
                    <a:srgbClr val="FF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4800" i="1" dirty="0" err="1" smtClean="0">
                <a:ln>
                  <a:solidFill>
                    <a:srgbClr val="FF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তখন</a:t>
            </a:r>
            <a:endParaRPr lang="bn-IN" sz="4800" i="1" dirty="0">
              <a:ln>
                <a:solidFill>
                  <a:srgbClr val="FF000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826978" y="5710107"/>
            <a:ext cx="8499443" cy="830997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>
            <a:spAutoFit/>
          </a:bodyPr>
          <a:lstStyle/>
          <a:p>
            <a:r>
              <a:rPr lang="bn-IN" sz="4800" i="1" dirty="0" smtClean="0">
                <a:ln>
                  <a:solidFill>
                    <a:srgbClr val="FF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ও ঘর থেকে কেন মা আর দিদি আসে নাকো, </a:t>
            </a:r>
            <a:endParaRPr lang="bn-IN" sz="4800" i="1" dirty="0">
              <a:ln>
                <a:solidFill>
                  <a:srgbClr val="FF000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7014" y="415880"/>
            <a:ext cx="5140549" cy="428490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264028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2609" y="666207"/>
            <a:ext cx="7583529" cy="42193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Rectangle 2"/>
          <p:cNvSpPr/>
          <p:nvPr/>
        </p:nvSpPr>
        <p:spPr>
          <a:xfrm>
            <a:off x="2082009" y="5538907"/>
            <a:ext cx="7904728" cy="830997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>
            <a:spAutoFit/>
          </a:bodyPr>
          <a:lstStyle/>
          <a:p>
            <a:r>
              <a:rPr lang="bn-IN" sz="4800" i="1" dirty="0" smtClean="0">
                <a:ln>
                  <a:solidFill>
                    <a:srgbClr val="FF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আমি ডাকি ,- তুমি কেন চুপটি করে থাক?</a:t>
            </a:r>
            <a:endParaRPr lang="bn-IN" sz="4800" i="1" dirty="0">
              <a:ln>
                <a:solidFill>
                  <a:srgbClr val="FF000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5223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67683" y="1216436"/>
            <a:ext cx="6585457" cy="707886"/>
          </a:xfrm>
          <a:prstGeom prst="rect">
            <a:avLst/>
          </a:prstGeom>
          <a:ln>
            <a:noFill/>
          </a:ln>
          <a:effectLst/>
        </p:spPr>
        <p:txBody>
          <a:bodyPr wrap="none">
            <a:spAutoFit/>
          </a:bodyPr>
          <a:lstStyle/>
          <a:p>
            <a:r>
              <a:rPr lang="bn-IN" sz="4000" i="1" dirty="0" smtClean="0">
                <a:ln>
                  <a:solidFill>
                    <a:srgbClr val="00206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বাঁশ বাগানের মাথার উপর চাঁদ উঠেছে অই</a:t>
            </a:r>
            <a:endParaRPr lang="bn-IN" sz="4000" i="1" dirty="0">
              <a:ln>
                <a:solidFill>
                  <a:srgbClr val="00206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06821" y="2171396"/>
            <a:ext cx="8720657" cy="707886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>
            <a:spAutoFit/>
          </a:bodyPr>
          <a:lstStyle/>
          <a:p>
            <a:r>
              <a:rPr lang="bn-IN" sz="4000" i="1" dirty="0" smtClean="0">
                <a:ln>
                  <a:solidFill>
                    <a:srgbClr val="0070C0"/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পুকুর ধারে, নেবুর তলে থোকায় থোকায় জোনাই জ্বলে,  </a:t>
            </a:r>
            <a:endParaRPr lang="bn-IN" sz="4000" i="1" dirty="0">
              <a:ln>
                <a:solidFill>
                  <a:srgbClr val="0070C0"/>
                </a:solidFill>
              </a:ln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083053" y="2620606"/>
            <a:ext cx="6817892" cy="707886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>
            <a:spAutoFit/>
          </a:bodyPr>
          <a:lstStyle/>
          <a:p>
            <a:r>
              <a:rPr lang="bn-IN" sz="4000" i="1" dirty="0" smtClean="0">
                <a:ln>
                  <a:solidFill>
                    <a:srgbClr val="0070C0"/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ফুলের গন্ধে ঘুম আসে না, একলা জেগে রই;</a:t>
            </a:r>
            <a:endParaRPr lang="bn-IN" sz="4000" i="1" dirty="0">
              <a:ln>
                <a:solidFill>
                  <a:srgbClr val="0070C0"/>
                </a:solidFill>
              </a:ln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06821" y="3164301"/>
            <a:ext cx="7507183" cy="707886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>
            <a:spAutoFit/>
          </a:bodyPr>
          <a:lstStyle/>
          <a:p>
            <a:r>
              <a:rPr lang="bn-IN" sz="4000" i="1" dirty="0" smtClean="0">
                <a:ln>
                  <a:solidFill>
                    <a:srgbClr val="FF0000"/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মাগো, আমার কোলের কাছে কাজলা দিদি কই?</a:t>
            </a:r>
            <a:endParaRPr lang="bn-IN" sz="4000" i="1" dirty="0">
              <a:ln>
                <a:solidFill>
                  <a:srgbClr val="FF0000"/>
                </a:solidFill>
              </a:ln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723756" y="1722186"/>
            <a:ext cx="7345281" cy="707886"/>
          </a:xfrm>
          <a:prstGeom prst="rect">
            <a:avLst/>
          </a:prstGeom>
          <a:ln>
            <a:noFill/>
          </a:ln>
          <a:effectLst/>
        </p:spPr>
        <p:txBody>
          <a:bodyPr wrap="none">
            <a:spAutoFit/>
          </a:bodyPr>
          <a:lstStyle/>
          <a:p>
            <a:r>
              <a:rPr lang="bn-IN" sz="4000" i="1" dirty="0" smtClean="0">
                <a:ln>
                  <a:solidFill>
                    <a:srgbClr val="00206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মাগো, আমার শোলক-বলা কাজলা দিদি কই? </a:t>
            </a:r>
            <a:endParaRPr lang="bn-IN" sz="4000" i="1" dirty="0">
              <a:ln>
                <a:solidFill>
                  <a:srgbClr val="00206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823226" y="3682997"/>
            <a:ext cx="7281160" cy="707886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>
            <a:spAutoFit/>
          </a:bodyPr>
          <a:lstStyle/>
          <a:p>
            <a:r>
              <a:rPr lang="bn-IN" sz="4000" i="1" dirty="0" smtClean="0">
                <a:ln>
                  <a:solidFill>
                    <a:srgbClr val="FF0000"/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সেদিন হতে দিদিকে আর কেনই-বা না ডাকো?</a:t>
            </a:r>
            <a:endParaRPr lang="bn-IN" sz="4000" i="1" dirty="0">
              <a:ln>
                <a:solidFill>
                  <a:srgbClr val="FF0000"/>
                </a:solidFill>
              </a:ln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85566" y="4238701"/>
            <a:ext cx="7007046" cy="707886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>
            <a:spAutoFit/>
          </a:bodyPr>
          <a:lstStyle/>
          <a:p>
            <a:r>
              <a:rPr lang="bn-IN" sz="4000" i="1" dirty="0" smtClean="0">
                <a:ln>
                  <a:solidFill>
                    <a:schemeClr val="tx1"/>
                  </a:solidFill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দিদির কথায় আঁচল দিয়ে মুখটি কেন ঢাকো?</a:t>
            </a:r>
            <a:endParaRPr lang="bn-IN" sz="4000" i="1" dirty="0">
              <a:ln>
                <a:solidFill>
                  <a:schemeClr val="tx1"/>
                </a:solidFill>
              </a:ln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165597" y="5925352"/>
            <a:ext cx="6873998" cy="707886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>
            <a:spAutoFit/>
          </a:bodyPr>
          <a:lstStyle/>
          <a:p>
            <a:r>
              <a:rPr lang="bn-IN" sz="4000" i="1" dirty="0" smtClean="0">
                <a:ln>
                  <a:solidFill>
                    <a:srgbClr val="FF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আমি ডাকি ,- তুমি কেন চুপটি করে থাকো?</a:t>
            </a:r>
            <a:endParaRPr lang="bn-IN" sz="4000" i="1" dirty="0">
              <a:ln>
                <a:solidFill>
                  <a:srgbClr val="FF000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960414" y="294026"/>
            <a:ext cx="2116285" cy="707886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>
            <a:spAutoFit/>
          </a:bodyPr>
          <a:lstStyle/>
          <a:p>
            <a:r>
              <a:rPr lang="bn-IN" sz="4000" i="1" dirty="0" smtClean="0">
                <a:ln>
                  <a:solidFill>
                    <a:schemeClr val="bg1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কাজলা দিদি</a:t>
            </a:r>
            <a:endParaRPr lang="bn-IN" sz="4000" i="1" dirty="0">
              <a:ln>
                <a:solidFill>
                  <a:schemeClr val="bg1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646348" y="692712"/>
            <a:ext cx="2845651" cy="646331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/>
          <a:p>
            <a:r>
              <a:rPr lang="bn-IN" sz="36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যতিন্দ্রমোহন বাগচী</a:t>
            </a:r>
            <a:endParaRPr lang="bn-IN" sz="3600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165597" y="4804174"/>
            <a:ext cx="7326044" cy="707886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>
            <a:spAutoFit/>
          </a:bodyPr>
          <a:lstStyle/>
          <a:p>
            <a:r>
              <a:rPr lang="en-US" sz="4000" i="1" dirty="0" err="1" smtClean="0">
                <a:ln>
                  <a:solidFill>
                    <a:schemeClr val="tx1"/>
                  </a:solidFill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খাবার</a:t>
            </a:r>
            <a:r>
              <a:rPr lang="en-US" sz="4000" i="1" dirty="0" smtClean="0">
                <a:ln>
                  <a:solidFill>
                    <a:schemeClr val="tx1"/>
                  </a:solidFill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i="1" dirty="0" err="1" smtClean="0">
                <a:ln>
                  <a:solidFill>
                    <a:schemeClr val="tx1"/>
                  </a:solidFill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খেতে</a:t>
            </a:r>
            <a:r>
              <a:rPr lang="en-US" sz="4000" i="1" dirty="0" smtClean="0">
                <a:ln>
                  <a:solidFill>
                    <a:schemeClr val="tx1"/>
                  </a:solidFill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i="1" dirty="0" err="1" smtClean="0">
                <a:ln>
                  <a:solidFill>
                    <a:schemeClr val="tx1"/>
                  </a:solidFill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আসি</a:t>
            </a:r>
            <a:r>
              <a:rPr lang="en-US" sz="4000" i="1" dirty="0" smtClean="0">
                <a:ln>
                  <a:solidFill>
                    <a:schemeClr val="tx1"/>
                  </a:solidFill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i="1" dirty="0" err="1" smtClean="0">
                <a:ln>
                  <a:solidFill>
                    <a:schemeClr val="tx1"/>
                  </a:solidFill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যখন</a:t>
            </a:r>
            <a:r>
              <a:rPr lang="en-US" sz="4000" i="1" dirty="0" smtClean="0">
                <a:ln>
                  <a:solidFill>
                    <a:schemeClr val="tx1"/>
                  </a:solidFill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i="1" dirty="0" err="1" smtClean="0">
                <a:ln>
                  <a:solidFill>
                    <a:schemeClr val="tx1"/>
                  </a:solidFill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দিদি</a:t>
            </a:r>
            <a:r>
              <a:rPr lang="en-US" sz="4000" i="1" dirty="0" smtClean="0">
                <a:ln>
                  <a:solidFill>
                    <a:schemeClr val="tx1"/>
                  </a:solidFill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i="1" dirty="0" err="1" smtClean="0">
                <a:ln>
                  <a:solidFill>
                    <a:schemeClr val="tx1"/>
                  </a:solidFill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4000" i="1" dirty="0" smtClean="0">
                <a:ln>
                  <a:solidFill>
                    <a:schemeClr val="tx1"/>
                  </a:solidFill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i="1" dirty="0" err="1" smtClean="0">
                <a:ln>
                  <a:solidFill>
                    <a:schemeClr val="tx1"/>
                  </a:solidFill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ডাকি</a:t>
            </a:r>
            <a:r>
              <a:rPr lang="en-US" sz="4000" i="1" dirty="0" smtClean="0">
                <a:ln>
                  <a:solidFill>
                    <a:schemeClr val="tx1"/>
                  </a:solidFill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4000" i="1" dirty="0" err="1" smtClean="0">
                <a:ln>
                  <a:solidFill>
                    <a:schemeClr val="tx1"/>
                  </a:solidFill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তখন</a:t>
            </a:r>
            <a:endParaRPr lang="bn-IN" sz="4000" i="1" dirty="0">
              <a:ln>
                <a:solidFill>
                  <a:schemeClr val="tx1"/>
                </a:solidFill>
              </a:ln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85566" y="5364763"/>
            <a:ext cx="7106433" cy="707886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>
            <a:spAutoFit/>
          </a:bodyPr>
          <a:lstStyle/>
          <a:p>
            <a:r>
              <a:rPr lang="bn-IN" sz="4000" i="1" dirty="0" smtClean="0">
                <a:ln>
                  <a:solidFill>
                    <a:srgbClr val="FF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ও ঘর থেকে কেন মা আর দিদি আসে নাকো, </a:t>
            </a:r>
            <a:endParaRPr lang="bn-IN" sz="4000" i="1" dirty="0">
              <a:ln>
                <a:solidFill>
                  <a:srgbClr val="FF000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0007312" y="680575"/>
            <a:ext cx="1673856" cy="707886"/>
          </a:xfrm>
          <a:prstGeom prst="rect">
            <a:avLst/>
          </a:prstGeom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txBody>
          <a:bodyPr wrap="none">
            <a:spAutoFit/>
          </a:bodyPr>
          <a:lstStyle/>
          <a:p>
            <a:r>
              <a:rPr lang="bn-IN" sz="4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দলে পাঠ </a:t>
            </a:r>
            <a:endParaRPr lang="bn-IN" sz="40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9513405" y="630402"/>
            <a:ext cx="2318263" cy="707886"/>
          </a:xfrm>
          <a:prstGeom prst="rect">
            <a:avLst/>
          </a:prstGeom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txBody>
          <a:bodyPr wrap="none">
            <a:spAutoFit/>
          </a:bodyPr>
          <a:lstStyle/>
          <a:p>
            <a:r>
              <a:rPr lang="bn-IN" sz="4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 পাঠ</a:t>
            </a:r>
            <a:endParaRPr lang="bn-IN" sz="40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92891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1401994" y="265043"/>
            <a:ext cx="4822438" cy="6255026"/>
            <a:chOff x="3645701" y="290943"/>
            <a:chExt cx="4344006" cy="4715533"/>
          </a:xfrm>
        </p:grpSpPr>
        <p:pic>
          <p:nvPicPr>
            <p:cNvPr id="3" name="Picture 2" descr="Screen Clippi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45701" y="290943"/>
              <a:ext cx="4344006" cy="2724530"/>
            </a:xfrm>
            <a:prstGeom prst="rect">
              <a:avLst/>
            </a:prstGeom>
          </p:spPr>
        </p:pic>
        <p:pic>
          <p:nvPicPr>
            <p:cNvPr id="4" name="Picture 3" descr="Screen Clippi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50543" y="3015473"/>
              <a:ext cx="3734321" cy="1991003"/>
            </a:xfrm>
            <a:prstGeom prst="rect">
              <a:avLst/>
            </a:prstGeom>
          </p:spPr>
        </p:pic>
      </p:grpSp>
      <p:sp>
        <p:nvSpPr>
          <p:cNvPr id="6" name="Rectangle 5"/>
          <p:cNvSpPr/>
          <p:nvPr/>
        </p:nvSpPr>
        <p:spPr>
          <a:xfrm>
            <a:off x="6550883" y="572467"/>
            <a:ext cx="5931432" cy="2554545"/>
          </a:xfrm>
          <a:prstGeom prst="rect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wrap="none">
            <a:spAutoFit/>
          </a:bodyPr>
          <a:lstStyle/>
          <a:p>
            <a:pPr algn="ctr"/>
            <a:r>
              <a:rPr lang="bn-IN" sz="40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তোমাদের পাঠ্য বইয়ের অনুশীলনীর ২</a:t>
            </a:r>
          </a:p>
          <a:p>
            <a:pPr algn="ctr"/>
            <a:r>
              <a:rPr lang="bn-IN" sz="40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নং এ শব্দার্থগুলোর কোন কোনটি</a:t>
            </a:r>
          </a:p>
          <a:p>
            <a:pPr algn="ctr"/>
            <a:r>
              <a:rPr lang="bn-IN" sz="40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এখানে আছে খুঁজে বের করে </a:t>
            </a:r>
          </a:p>
          <a:p>
            <a:pPr algn="ctr"/>
            <a:r>
              <a:rPr lang="bn-IN" sz="40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গোল দাগ দাও।</a:t>
            </a:r>
            <a:endParaRPr lang="bn-IN" sz="4000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899517" y="5556581"/>
            <a:ext cx="1911101" cy="830997"/>
          </a:xfrm>
          <a:prstGeom prst="rect">
            <a:avLst/>
          </a:prstGeom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txBody>
          <a:bodyPr wrap="none">
            <a:spAutoFit/>
          </a:bodyPr>
          <a:lstStyle/>
          <a:p>
            <a:r>
              <a:rPr lang="bn-IN" sz="48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দলে কর </a:t>
            </a:r>
            <a:endParaRPr lang="bn-IN" sz="4800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3220278" y="2133599"/>
            <a:ext cx="675861" cy="35780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883426" y="2538749"/>
            <a:ext cx="748748" cy="42215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4883425" y="3449320"/>
            <a:ext cx="523461" cy="35780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2643809" y="2570921"/>
            <a:ext cx="576470" cy="35780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0916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  <p:bldP spid="9" grpId="0" animBg="1"/>
      <p:bldP spid="10" grpId="0" animBg="1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3408" y="304203"/>
            <a:ext cx="4479111" cy="707886"/>
          </a:xfrm>
          <a:prstGeom prst="rect">
            <a:avLst/>
          </a:prstGeom>
          <a:ln>
            <a:noFill/>
          </a:ln>
          <a:effectLst/>
        </p:spPr>
        <p:txBody>
          <a:bodyPr wrap="none">
            <a:spAutoFit/>
          </a:bodyPr>
          <a:lstStyle/>
          <a:p>
            <a:r>
              <a:rPr lang="bn-IN" sz="4000" i="1" dirty="0" smtClean="0">
                <a:ln>
                  <a:solidFill>
                    <a:srgbClr val="00206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শব্দগুলোর অর্থ জেনে নিই...</a:t>
            </a:r>
            <a:endParaRPr lang="bn-IN" sz="4000" i="1" dirty="0">
              <a:ln>
                <a:solidFill>
                  <a:srgbClr val="00206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458174" y="1382048"/>
            <a:ext cx="1266693" cy="707886"/>
          </a:xfrm>
          <a:prstGeom prst="rect">
            <a:avLst/>
          </a:prstGeom>
          <a:ln>
            <a:noFill/>
          </a:ln>
          <a:effectLst/>
        </p:spPr>
        <p:txBody>
          <a:bodyPr wrap="none">
            <a:spAutoFit/>
          </a:bodyPr>
          <a:lstStyle/>
          <a:p>
            <a:r>
              <a:rPr lang="bn-IN" sz="4000" i="1" dirty="0" smtClean="0">
                <a:ln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শোলক</a:t>
            </a:r>
            <a:endParaRPr lang="bn-IN" sz="4000" i="1" dirty="0">
              <a:ln>
                <a:solidFill>
                  <a:srgbClr val="002060"/>
                </a:solidFill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373967" y="2447744"/>
            <a:ext cx="1311578" cy="707886"/>
          </a:xfrm>
          <a:prstGeom prst="rect">
            <a:avLst/>
          </a:prstGeom>
          <a:ln>
            <a:noFill/>
          </a:ln>
          <a:effectLst/>
        </p:spPr>
        <p:txBody>
          <a:bodyPr wrap="none">
            <a:spAutoFit/>
          </a:bodyPr>
          <a:lstStyle/>
          <a:p>
            <a:r>
              <a:rPr lang="bn-IN" sz="4000" i="1" dirty="0" smtClean="0">
                <a:ln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জোনাই</a:t>
            </a:r>
            <a:endParaRPr lang="bn-IN" sz="4000" i="1" dirty="0">
              <a:ln>
                <a:solidFill>
                  <a:srgbClr val="002060"/>
                </a:solidFill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584762" y="3688478"/>
            <a:ext cx="889987" cy="707886"/>
          </a:xfrm>
          <a:prstGeom prst="rect">
            <a:avLst/>
          </a:prstGeom>
          <a:ln>
            <a:noFill/>
          </a:ln>
          <a:effectLst/>
        </p:spPr>
        <p:txBody>
          <a:bodyPr wrap="none">
            <a:spAutoFit/>
          </a:bodyPr>
          <a:lstStyle/>
          <a:p>
            <a:r>
              <a:rPr lang="bn-IN" sz="4000" i="1" dirty="0" smtClean="0">
                <a:ln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দিদি</a:t>
            </a:r>
            <a:endParaRPr lang="bn-IN" sz="4000" i="1" dirty="0">
              <a:ln>
                <a:solidFill>
                  <a:srgbClr val="002060"/>
                </a:solidFill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558693" y="4928615"/>
            <a:ext cx="777777" cy="707886"/>
          </a:xfrm>
          <a:prstGeom prst="rect">
            <a:avLst/>
          </a:prstGeom>
          <a:ln>
            <a:noFill/>
          </a:ln>
          <a:effectLst/>
        </p:spPr>
        <p:txBody>
          <a:bodyPr wrap="none">
            <a:spAutoFit/>
          </a:bodyPr>
          <a:lstStyle/>
          <a:p>
            <a:r>
              <a:rPr lang="bn-IN" sz="4000" i="1" dirty="0" smtClean="0">
                <a:ln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নেবু</a:t>
            </a:r>
            <a:endParaRPr lang="bn-IN" sz="4000" i="1" dirty="0">
              <a:ln>
                <a:solidFill>
                  <a:srgbClr val="002060"/>
                </a:solidFill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Chevron 7"/>
          <p:cNvSpPr/>
          <p:nvPr/>
        </p:nvSpPr>
        <p:spPr>
          <a:xfrm>
            <a:off x="2902225" y="1578178"/>
            <a:ext cx="484632" cy="303476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Chevron 8"/>
          <p:cNvSpPr/>
          <p:nvPr/>
        </p:nvSpPr>
        <p:spPr>
          <a:xfrm>
            <a:off x="2865318" y="2577910"/>
            <a:ext cx="484632" cy="326429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Chevron 9"/>
          <p:cNvSpPr/>
          <p:nvPr/>
        </p:nvSpPr>
        <p:spPr>
          <a:xfrm>
            <a:off x="2871017" y="3839861"/>
            <a:ext cx="478933" cy="35528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Chevron 10"/>
          <p:cNvSpPr/>
          <p:nvPr/>
        </p:nvSpPr>
        <p:spPr>
          <a:xfrm>
            <a:off x="2865318" y="5191625"/>
            <a:ext cx="484632" cy="334531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564215" y="1364146"/>
            <a:ext cx="798617" cy="707886"/>
          </a:xfrm>
          <a:prstGeom prst="rect">
            <a:avLst/>
          </a:prstGeom>
          <a:ln>
            <a:noFill/>
          </a:ln>
          <a:effectLst/>
        </p:spPr>
        <p:txBody>
          <a:bodyPr wrap="none">
            <a:spAutoFit/>
          </a:bodyPr>
          <a:lstStyle/>
          <a:p>
            <a:r>
              <a:rPr lang="bn-IN" sz="4000" i="1" dirty="0" smtClean="0">
                <a:ln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ছড়া</a:t>
            </a:r>
            <a:endParaRPr lang="bn-IN" sz="4000" i="1" dirty="0">
              <a:ln>
                <a:solidFill>
                  <a:srgbClr val="002060"/>
                </a:solidFill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606797" y="2398501"/>
            <a:ext cx="2536272" cy="707886"/>
          </a:xfrm>
          <a:prstGeom prst="rect">
            <a:avLst/>
          </a:prstGeom>
          <a:ln>
            <a:noFill/>
          </a:ln>
          <a:effectLst/>
        </p:spPr>
        <p:txBody>
          <a:bodyPr wrap="none">
            <a:spAutoFit/>
          </a:bodyPr>
          <a:lstStyle/>
          <a:p>
            <a:r>
              <a:rPr lang="bn-IN" sz="4000" i="1" dirty="0" smtClean="0">
                <a:ln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জোনাকী পোকা</a:t>
            </a:r>
            <a:endParaRPr lang="bn-IN" sz="4000" i="1" dirty="0">
              <a:ln>
                <a:solidFill>
                  <a:srgbClr val="002060"/>
                </a:solidFill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519153" y="3663558"/>
            <a:ext cx="1511952" cy="707886"/>
          </a:xfrm>
          <a:prstGeom prst="rect">
            <a:avLst/>
          </a:prstGeom>
          <a:ln>
            <a:noFill/>
          </a:ln>
          <a:effectLst/>
        </p:spPr>
        <p:txBody>
          <a:bodyPr wrap="none">
            <a:spAutoFit/>
          </a:bodyPr>
          <a:lstStyle/>
          <a:p>
            <a:r>
              <a:rPr lang="bn-IN" sz="4000" i="1" dirty="0" smtClean="0">
                <a:ln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বড় বোন</a:t>
            </a:r>
            <a:endParaRPr lang="bn-IN" sz="4000" i="1" dirty="0">
              <a:ln>
                <a:solidFill>
                  <a:srgbClr val="002060"/>
                </a:solidFill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564215" y="4928615"/>
            <a:ext cx="813043" cy="707886"/>
          </a:xfrm>
          <a:prstGeom prst="rect">
            <a:avLst/>
          </a:prstGeom>
          <a:ln>
            <a:noFill/>
          </a:ln>
          <a:effectLst/>
        </p:spPr>
        <p:txBody>
          <a:bodyPr wrap="none">
            <a:spAutoFit/>
          </a:bodyPr>
          <a:lstStyle/>
          <a:p>
            <a:r>
              <a:rPr lang="bn-IN" sz="4000" i="1" dirty="0" smtClean="0">
                <a:ln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লেবু</a:t>
            </a:r>
            <a:endParaRPr lang="bn-IN" sz="4000" i="1" dirty="0">
              <a:ln>
                <a:solidFill>
                  <a:srgbClr val="002060"/>
                </a:solidFill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7857" y="4208393"/>
            <a:ext cx="4049081" cy="2172603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7858" y="1417012"/>
            <a:ext cx="4049081" cy="2018694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7857" y="3063361"/>
            <a:ext cx="4049082" cy="1779360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 flipV="1">
            <a:off x="759853" y="855802"/>
            <a:ext cx="4607277" cy="45719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41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8" grpId="0" animBg="1"/>
      <p:bldP spid="9" grpId="0" animBg="1"/>
      <p:bldP spid="10" grpId="0" animBg="1"/>
      <p:bldP spid="11" grpId="0" animBg="1"/>
      <p:bldP spid="12" grpId="0"/>
      <p:bldP spid="14" grpId="0"/>
      <p:bldP spid="15" grpId="0"/>
      <p:bldP spid="16" grpId="0"/>
      <p:bldP spid="2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3408" y="304203"/>
            <a:ext cx="6361037" cy="707886"/>
          </a:xfrm>
          <a:prstGeom prst="rect">
            <a:avLst/>
          </a:prstGeom>
          <a:ln>
            <a:noFill/>
          </a:ln>
          <a:effectLst/>
        </p:spPr>
        <p:txBody>
          <a:bodyPr wrap="none">
            <a:spAutoFit/>
          </a:bodyPr>
          <a:lstStyle/>
          <a:p>
            <a:r>
              <a:rPr lang="bn-IN" sz="4000" i="1" dirty="0" smtClean="0">
                <a:ln>
                  <a:solidFill>
                    <a:srgbClr val="00206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শব্দগুলো</a:t>
            </a:r>
            <a:r>
              <a:rPr lang="en-US" sz="4000" i="1" dirty="0" smtClean="0">
                <a:ln>
                  <a:solidFill>
                    <a:srgbClr val="00206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i="1" dirty="0" err="1" smtClean="0">
                <a:ln>
                  <a:solidFill>
                    <a:srgbClr val="00206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sz="4000" i="1" dirty="0" smtClean="0">
                <a:ln>
                  <a:solidFill>
                    <a:srgbClr val="00206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১টি </a:t>
            </a:r>
            <a:r>
              <a:rPr lang="en-US" sz="4000" i="1" dirty="0" err="1" smtClean="0">
                <a:ln>
                  <a:solidFill>
                    <a:srgbClr val="00206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4000" i="1" dirty="0" smtClean="0">
                <a:ln>
                  <a:solidFill>
                    <a:srgbClr val="00206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i="1" dirty="0" err="1" smtClean="0">
                <a:ln>
                  <a:solidFill>
                    <a:srgbClr val="00206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বাক্য</a:t>
            </a:r>
            <a:r>
              <a:rPr lang="en-US" sz="4000" i="1" dirty="0" smtClean="0">
                <a:ln>
                  <a:solidFill>
                    <a:srgbClr val="00206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i="1" dirty="0" err="1" smtClean="0">
                <a:ln>
                  <a:solidFill>
                    <a:srgbClr val="00206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গঠন</a:t>
            </a:r>
            <a:r>
              <a:rPr lang="en-US" sz="4000" i="1" dirty="0" smtClean="0">
                <a:ln>
                  <a:solidFill>
                    <a:srgbClr val="00206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i="1" dirty="0" err="1" smtClean="0">
                <a:ln>
                  <a:solidFill>
                    <a:srgbClr val="00206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4000" i="1" dirty="0" smtClean="0">
                <a:ln>
                  <a:solidFill>
                    <a:srgbClr val="00206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bn-IN" sz="4000" i="1" dirty="0">
              <a:ln>
                <a:solidFill>
                  <a:srgbClr val="00206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458174" y="1382048"/>
            <a:ext cx="1374094" cy="769441"/>
          </a:xfrm>
          <a:prstGeom prst="rect">
            <a:avLst/>
          </a:prstGeom>
          <a:ln>
            <a:noFill/>
          </a:ln>
          <a:effectLst/>
        </p:spPr>
        <p:txBody>
          <a:bodyPr wrap="none">
            <a:spAutoFit/>
          </a:bodyPr>
          <a:lstStyle/>
          <a:p>
            <a:r>
              <a:rPr lang="bn-IN" sz="4400" i="1" dirty="0" smtClean="0">
                <a:ln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শোলক</a:t>
            </a:r>
            <a:endParaRPr lang="bn-IN" sz="4400" i="1" dirty="0">
              <a:ln>
                <a:solidFill>
                  <a:srgbClr val="002060"/>
                </a:solidFill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373967" y="2447744"/>
            <a:ext cx="1425390" cy="769441"/>
          </a:xfrm>
          <a:prstGeom prst="rect">
            <a:avLst/>
          </a:prstGeom>
          <a:ln>
            <a:noFill/>
          </a:ln>
          <a:effectLst/>
        </p:spPr>
        <p:txBody>
          <a:bodyPr wrap="none">
            <a:spAutoFit/>
          </a:bodyPr>
          <a:lstStyle/>
          <a:p>
            <a:r>
              <a:rPr lang="bn-IN" sz="4400" i="1" dirty="0" smtClean="0">
                <a:ln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জোনাই</a:t>
            </a:r>
            <a:endParaRPr lang="bn-IN" sz="4400" i="1" dirty="0">
              <a:ln>
                <a:solidFill>
                  <a:srgbClr val="002060"/>
                </a:solidFill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584762" y="3688478"/>
            <a:ext cx="963725" cy="769441"/>
          </a:xfrm>
          <a:prstGeom prst="rect">
            <a:avLst/>
          </a:prstGeom>
          <a:ln>
            <a:noFill/>
          </a:ln>
          <a:effectLst/>
        </p:spPr>
        <p:txBody>
          <a:bodyPr wrap="none">
            <a:spAutoFit/>
          </a:bodyPr>
          <a:lstStyle/>
          <a:p>
            <a:r>
              <a:rPr lang="bn-IN" sz="4400" i="1" dirty="0" smtClean="0">
                <a:ln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দিদি</a:t>
            </a:r>
            <a:endParaRPr lang="bn-IN" sz="4400" i="1" dirty="0">
              <a:ln>
                <a:solidFill>
                  <a:srgbClr val="002060"/>
                </a:solidFill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558693" y="4928615"/>
            <a:ext cx="830677" cy="769441"/>
          </a:xfrm>
          <a:prstGeom prst="rect">
            <a:avLst/>
          </a:prstGeom>
          <a:ln>
            <a:noFill/>
          </a:ln>
          <a:effectLst/>
        </p:spPr>
        <p:txBody>
          <a:bodyPr wrap="none">
            <a:spAutoFit/>
          </a:bodyPr>
          <a:lstStyle/>
          <a:p>
            <a:r>
              <a:rPr lang="bn-IN" sz="4400" i="1" dirty="0" smtClean="0">
                <a:ln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নেবু</a:t>
            </a:r>
            <a:endParaRPr lang="bn-IN" sz="4400" i="1" dirty="0">
              <a:ln>
                <a:solidFill>
                  <a:srgbClr val="002060"/>
                </a:solidFill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Chevron 6"/>
          <p:cNvSpPr/>
          <p:nvPr/>
        </p:nvSpPr>
        <p:spPr>
          <a:xfrm>
            <a:off x="3124296" y="1604304"/>
            <a:ext cx="484632" cy="303476"/>
          </a:xfrm>
          <a:prstGeom prst="chevron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Chevron 7"/>
          <p:cNvSpPr/>
          <p:nvPr/>
        </p:nvSpPr>
        <p:spPr>
          <a:xfrm>
            <a:off x="3087389" y="2604036"/>
            <a:ext cx="484632" cy="326429"/>
          </a:xfrm>
          <a:prstGeom prst="chevron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Chevron 8"/>
          <p:cNvSpPr/>
          <p:nvPr/>
        </p:nvSpPr>
        <p:spPr>
          <a:xfrm>
            <a:off x="3093088" y="3865987"/>
            <a:ext cx="478933" cy="355280"/>
          </a:xfrm>
          <a:prstGeom prst="chevron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Chevron 9"/>
          <p:cNvSpPr/>
          <p:nvPr/>
        </p:nvSpPr>
        <p:spPr>
          <a:xfrm>
            <a:off x="3087389" y="5217751"/>
            <a:ext cx="484632" cy="334531"/>
          </a:xfrm>
          <a:prstGeom prst="chevron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265629" y="1364146"/>
            <a:ext cx="3175869" cy="769441"/>
          </a:xfrm>
          <a:prstGeom prst="rect">
            <a:avLst/>
          </a:prstGeom>
          <a:ln>
            <a:noFill/>
          </a:ln>
          <a:effectLst/>
        </p:spPr>
        <p:txBody>
          <a:bodyPr wrap="none">
            <a:spAutoFit/>
          </a:bodyPr>
          <a:lstStyle/>
          <a:p>
            <a:r>
              <a:rPr lang="bn-IN" sz="4400" i="1" dirty="0" smtClean="0">
                <a:ln>
                  <a:solidFill>
                    <a:srgbClr val="00206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শোলকটি ছন্দময়।</a:t>
            </a:r>
            <a:endParaRPr lang="bn-IN" sz="4400" i="1" dirty="0">
              <a:ln>
                <a:solidFill>
                  <a:srgbClr val="00206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308211" y="2398501"/>
            <a:ext cx="3542958" cy="769441"/>
          </a:xfrm>
          <a:prstGeom prst="rect">
            <a:avLst/>
          </a:prstGeom>
          <a:ln>
            <a:noFill/>
          </a:ln>
          <a:effectLst/>
        </p:spPr>
        <p:txBody>
          <a:bodyPr wrap="none">
            <a:spAutoFit/>
          </a:bodyPr>
          <a:lstStyle/>
          <a:p>
            <a:r>
              <a:rPr lang="bn-IN" sz="44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রাতে জোনাই জ্বলে</a:t>
            </a:r>
            <a:r>
              <a:rPr lang="en-US" sz="44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bn-IN" sz="4400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220567" y="3663558"/>
            <a:ext cx="3119765" cy="769441"/>
          </a:xfrm>
          <a:prstGeom prst="rect">
            <a:avLst/>
          </a:prstGeom>
          <a:ln>
            <a:noFill/>
          </a:ln>
          <a:effectLst/>
        </p:spPr>
        <p:txBody>
          <a:bodyPr wrap="none">
            <a:spAutoFit/>
          </a:bodyPr>
          <a:lstStyle/>
          <a:p>
            <a:r>
              <a:rPr lang="bn-IN" sz="4400" i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দিদি আদর করে</a:t>
            </a:r>
            <a:r>
              <a:rPr lang="en-US" sz="4400" i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bn-IN" sz="4400" i="1" dirty="0">
              <a:ln>
                <a:solidFill>
                  <a:srgbClr val="002060"/>
                </a:solidFill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265629" y="4928615"/>
            <a:ext cx="5573962" cy="769441"/>
          </a:xfrm>
          <a:prstGeom prst="rect">
            <a:avLst/>
          </a:prstGeom>
          <a:ln>
            <a:noFill/>
          </a:ln>
          <a:effectLst/>
        </p:spPr>
        <p:txBody>
          <a:bodyPr wrap="none">
            <a:spAutoFit/>
          </a:bodyPr>
          <a:lstStyle/>
          <a:p>
            <a:r>
              <a:rPr lang="bn-IN" sz="4400" i="1" dirty="0" smtClean="0">
                <a:ln>
                  <a:solidFill>
                    <a:srgbClr val="002060"/>
                  </a:solidFill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নেবু বাগানের মিষ্টি ঘ্রান আসছে</a:t>
            </a:r>
            <a:r>
              <a:rPr lang="en-US" sz="4400" i="1" dirty="0" smtClean="0">
                <a:ln>
                  <a:solidFill>
                    <a:srgbClr val="002060"/>
                  </a:solidFill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bn-IN" sz="4400" i="1" dirty="0">
              <a:ln>
                <a:solidFill>
                  <a:srgbClr val="002060"/>
                </a:solidFill>
              </a:ln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59853" y="901521"/>
            <a:ext cx="6065950" cy="45719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9899517" y="5556581"/>
            <a:ext cx="1911101" cy="830997"/>
          </a:xfrm>
          <a:prstGeom prst="rect">
            <a:avLst/>
          </a:prstGeom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txBody>
          <a:bodyPr wrap="none">
            <a:spAutoFit/>
          </a:bodyPr>
          <a:lstStyle/>
          <a:p>
            <a:r>
              <a:rPr lang="bn-IN" sz="48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দলে কর </a:t>
            </a:r>
            <a:endParaRPr lang="bn-IN" sz="4800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203371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 tmFilter="0,0; .5, 1; 1, 1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8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1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 animBg="1"/>
      <p:bldP spid="8" grpId="0" animBg="1"/>
      <p:bldP spid="9" grpId="0" animBg="1"/>
      <p:bldP spid="10" grpId="0" animBg="1"/>
      <p:bldP spid="11" grpId="0"/>
      <p:bldP spid="12" grpId="0"/>
      <p:bldP spid="13" grpId="0"/>
      <p:bldP spid="14" grpId="0"/>
      <p:bldP spid="1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3408" y="304203"/>
            <a:ext cx="7260321" cy="707886"/>
          </a:xfrm>
          <a:prstGeom prst="rect">
            <a:avLst/>
          </a:prstGeom>
          <a:ln>
            <a:noFill/>
          </a:ln>
          <a:effectLst/>
        </p:spPr>
        <p:txBody>
          <a:bodyPr wrap="none">
            <a:spAutoFit/>
          </a:bodyPr>
          <a:lstStyle/>
          <a:p>
            <a:r>
              <a:rPr lang="bn-IN" sz="4000" i="1" dirty="0" smtClean="0">
                <a:ln>
                  <a:solidFill>
                    <a:srgbClr val="00206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কবিতার লাইনগুলো সঠিকভাবে সাজিয়ে লেখঃ</a:t>
            </a:r>
            <a:endParaRPr lang="bn-IN" sz="4000" i="1" dirty="0">
              <a:ln>
                <a:solidFill>
                  <a:srgbClr val="00206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59853" y="901521"/>
            <a:ext cx="7103876" cy="45719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193774" y="3753341"/>
            <a:ext cx="6585457" cy="707886"/>
          </a:xfrm>
          <a:prstGeom prst="rect">
            <a:avLst/>
          </a:prstGeom>
          <a:ln>
            <a:noFill/>
          </a:ln>
          <a:effectLst/>
        </p:spPr>
        <p:txBody>
          <a:bodyPr wrap="none">
            <a:spAutoFit/>
          </a:bodyPr>
          <a:lstStyle/>
          <a:p>
            <a:r>
              <a:rPr lang="bn-IN" sz="4000" i="1" dirty="0" smtClean="0">
                <a:ln>
                  <a:solidFill>
                    <a:srgbClr val="00206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বাঁশ বাগানের মাথার উপর চাঁদ উঠেছে অই</a:t>
            </a:r>
            <a:endParaRPr lang="bn-IN" sz="4000" i="1" dirty="0">
              <a:ln>
                <a:solidFill>
                  <a:srgbClr val="00206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193774" y="1544558"/>
            <a:ext cx="8720657" cy="707886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>
            <a:spAutoFit/>
          </a:bodyPr>
          <a:lstStyle/>
          <a:p>
            <a:r>
              <a:rPr lang="bn-IN" sz="4000" i="1" dirty="0" smtClean="0">
                <a:ln>
                  <a:solidFill>
                    <a:srgbClr val="0070C0"/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পুকুর ধারে, নেবুর তলে থোকায় থোকায় জোনাই জ্বলে,  </a:t>
            </a:r>
            <a:endParaRPr lang="bn-IN" sz="4000" i="1" dirty="0">
              <a:ln>
                <a:solidFill>
                  <a:srgbClr val="0070C0"/>
                </a:solidFill>
              </a:ln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193774" y="4759281"/>
            <a:ext cx="6817892" cy="707886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>
            <a:spAutoFit/>
          </a:bodyPr>
          <a:lstStyle/>
          <a:p>
            <a:r>
              <a:rPr lang="bn-IN" sz="4000" i="1" dirty="0" smtClean="0">
                <a:ln>
                  <a:solidFill>
                    <a:srgbClr val="0070C0"/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ফুলের গন্ধে ঘুম আসে না, একলা জেগে রই;</a:t>
            </a:r>
            <a:endParaRPr lang="bn-IN" sz="4000" i="1" dirty="0">
              <a:ln>
                <a:solidFill>
                  <a:srgbClr val="0070C0"/>
                </a:solidFill>
              </a:ln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93774" y="2550498"/>
            <a:ext cx="7507183" cy="707886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>
            <a:spAutoFit/>
          </a:bodyPr>
          <a:lstStyle/>
          <a:p>
            <a:r>
              <a:rPr lang="bn-IN" sz="4000" i="1" dirty="0" smtClean="0">
                <a:ln>
                  <a:solidFill>
                    <a:srgbClr val="FF0000"/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মাগো, আমার কোলের কাছে কাজলা দিদি কই?</a:t>
            </a:r>
            <a:endParaRPr lang="bn-IN" sz="4000" i="1" dirty="0">
              <a:ln>
                <a:solidFill>
                  <a:srgbClr val="FF0000"/>
                </a:solidFill>
              </a:ln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193774" y="5674231"/>
            <a:ext cx="7345281" cy="707886"/>
          </a:xfrm>
          <a:prstGeom prst="rect">
            <a:avLst/>
          </a:prstGeom>
          <a:ln>
            <a:noFill/>
          </a:ln>
          <a:effectLst/>
        </p:spPr>
        <p:txBody>
          <a:bodyPr wrap="none">
            <a:spAutoFit/>
          </a:bodyPr>
          <a:lstStyle/>
          <a:p>
            <a:r>
              <a:rPr lang="bn-IN" sz="4000" i="1" dirty="0" smtClean="0">
                <a:ln>
                  <a:solidFill>
                    <a:srgbClr val="00206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মাগো, আমার শোলক-বলা কাজলা দিদি কই? </a:t>
            </a:r>
            <a:endParaRPr lang="bn-IN" sz="4000" i="1" dirty="0">
              <a:ln>
                <a:solidFill>
                  <a:srgbClr val="00206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9700957" y="356517"/>
            <a:ext cx="2101857" cy="830997"/>
          </a:xfrm>
          <a:prstGeom prst="rect">
            <a:avLst/>
          </a:prstGeom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txBody>
          <a:bodyPr wrap="none">
            <a:spAutoFit/>
          </a:bodyPr>
          <a:lstStyle/>
          <a:p>
            <a:r>
              <a:rPr lang="bn-IN" sz="48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নিজে কর </a:t>
            </a:r>
            <a:endParaRPr lang="bn-IN" sz="4800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5338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59259E-6 L -0.00221 -0.3166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7" y="-15833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0.00052 0.31829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159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78 0.00162 L -0.00299 0.45556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7" y="22685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4.81481E-6 L 0.00586 -0.4537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" y="-231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/>
      <p:bldP spid="7" grpId="0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5566" y="1986719"/>
            <a:ext cx="3985386" cy="707886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>
            <a:spAutoFit/>
          </a:bodyPr>
          <a:lstStyle/>
          <a:p>
            <a:r>
              <a:rPr lang="bn-IN" sz="4000" i="1" dirty="0" smtClean="0">
                <a:ln>
                  <a:solidFill>
                    <a:srgbClr val="FF0000"/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সেদিন হতে দিদিকে আর</a:t>
            </a:r>
            <a:endParaRPr lang="bn-IN" sz="4000" i="1" dirty="0">
              <a:ln>
                <a:solidFill>
                  <a:srgbClr val="FF0000"/>
                </a:solidFill>
              </a:ln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92801" y="2887944"/>
            <a:ext cx="5067413" cy="707886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>
            <a:spAutoFit/>
          </a:bodyPr>
          <a:lstStyle/>
          <a:p>
            <a:r>
              <a:rPr lang="bn-IN" sz="4000" i="1" dirty="0" smtClean="0">
                <a:ln>
                  <a:solidFill>
                    <a:schemeClr val="tx1"/>
                  </a:solidFill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দিদির কথায় আঁচল দিয়ে মুখটি </a:t>
            </a:r>
            <a:endParaRPr lang="bn-IN" sz="4000" i="1" dirty="0">
              <a:ln>
                <a:solidFill>
                  <a:schemeClr val="tx1"/>
                </a:solidFill>
              </a:ln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85566" y="5458737"/>
            <a:ext cx="3860352" cy="707886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>
            <a:spAutoFit/>
          </a:bodyPr>
          <a:lstStyle/>
          <a:p>
            <a:r>
              <a:rPr lang="bn-IN" sz="4000" i="1" dirty="0" smtClean="0">
                <a:ln>
                  <a:solidFill>
                    <a:srgbClr val="FF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আমি ডাকি ,- তুমি কেন</a:t>
            </a:r>
            <a:endParaRPr lang="bn-IN" sz="4000" i="1" dirty="0">
              <a:ln>
                <a:solidFill>
                  <a:srgbClr val="FF000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5566" y="3722728"/>
            <a:ext cx="3804247" cy="707886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>
            <a:spAutoFit/>
          </a:bodyPr>
          <a:lstStyle/>
          <a:p>
            <a:r>
              <a:rPr lang="en-US" sz="4000" i="1" dirty="0" err="1" smtClean="0">
                <a:ln>
                  <a:solidFill>
                    <a:schemeClr val="tx1"/>
                  </a:solidFill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খাবার</a:t>
            </a:r>
            <a:r>
              <a:rPr lang="en-US" sz="4000" i="1" dirty="0" smtClean="0">
                <a:ln>
                  <a:solidFill>
                    <a:schemeClr val="tx1"/>
                  </a:solidFill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i="1" dirty="0" err="1" smtClean="0">
                <a:ln>
                  <a:solidFill>
                    <a:schemeClr val="tx1"/>
                  </a:solidFill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খেতে</a:t>
            </a:r>
            <a:r>
              <a:rPr lang="en-US" sz="4000" i="1" dirty="0" smtClean="0">
                <a:ln>
                  <a:solidFill>
                    <a:schemeClr val="tx1"/>
                  </a:solidFill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i="1" dirty="0" err="1" smtClean="0">
                <a:ln>
                  <a:solidFill>
                    <a:schemeClr val="tx1"/>
                  </a:solidFill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আসি</a:t>
            </a:r>
            <a:r>
              <a:rPr lang="en-US" sz="4000" i="1" dirty="0" smtClean="0">
                <a:ln>
                  <a:solidFill>
                    <a:schemeClr val="tx1"/>
                  </a:solidFill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i="1" dirty="0" err="1" smtClean="0">
                <a:ln>
                  <a:solidFill>
                    <a:schemeClr val="tx1"/>
                  </a:solidFill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যখন</a:t>
            </a:r>
            <a:endParaRPr lang="bn-IN" sz="4000" i="1" dirty="0">
              <a:ln>
                <a:solidFill>
                  <a:schemeClr val="tx1"/>
                </a:solidFill>
              </a:ln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92801" y="4623953"/>
            <a:ext cx="4078361" cy="707886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>
            <a:spAutoFit/>
          </a:bodyPr>
          <a:lstStyle/>
          <a:p>
            <a:r>
              <a:rPr lang="bn-IN" sz="4000" i="1" dirty="0" smtClean="0">
                <a:ln>
                  <a:solidFill>
                    <a:srgbClr val="FF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ও ঘর থেকে কেন মা আর</a:t>
            </a:r>
            <a:endParaRPr lang="bn-IN" sz="4000" i="1" dirty="0">
              <a:ln>
                <a:solidFill>
                  <a:srgbClr val="FF000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120354" y="3709479"/>
            <a:ext cx="335540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4000" i="1" dirty="0">
                <a:ln>
                  <a:solidFill>
                    <a:srgbClr val="00206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কেনই-বা না ডাকো?</a:t>
            </a:r>
          </a:p>
        </p:txBody>
      </p:sp>
      <p:sp>
        <p:nvSpPr>
          <p:cNvPr id="8" name="Rectangle 7"/>
          <p:cNvSpPr/>
          <p:nvPr/>
        </p:nvSpPr>
        <p:spPr>
          <a:xfrm>
            <a:off x="8106270" y="5458737"/>
            <a:ext cx="212429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4000" i="1" dirty="0" smtClean="0">
                <a:ln>
                  <a:solidFill>
                    <a:srgbClr val="00206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কেন </a:t>
            </a:r>
            <a:r>
              <a:rPr lang="bn-IN" sz="4000" i="1" dirty="0">
                <a:ln>
                  <a:solidFill>
                    <a:srgbClr val="00206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ঢাকো?</a:t>
            </a:r>
          </a:p>
        </p:txBody>
      </p:sp>
      <p:sp>
        <p:nvSpPr>
          <p:cNvPr id="9" name="Rectangle 8"/>
          <p:cNvSpPr/>
          <p:nvPr/>
        </p:nvSpPr>
        <p:spPr>
          <a:xfrm>
            <a:off x="7972304" y="1986719"/>
            <a:ext cx="35814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i="1" dirty="0" err="1">
                <a:ln>
                  <a:solidFill>
                    <a:srgbClr val="00206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দিদি</a:t>
            </a:r>
            <a:r>
              <a:rPr lang="en-US" sz="4000" i="1" dirty="0">
                <a:ln>
                  <a:solidFill>
                    <a:srgbClr val="00206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i="1" dirty="0" err="1">
                <a:ln>
                  <a:solidFill>
                    <a:srgbClr val="00206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4000" i="1" dirty="0">
                <a:ln>
                  <a:solidFill>
                    <a:srgbClr val="00206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i="1" dirty="0" err="1">
                <a:ln>
                  <a:solidFill>
                    <a:srgbClr val="00206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ডাকি</a:t>
            </a:r>
            <a:r>
              <a:rPr lang="en-US" sz="4000" i="1" dirty="0">
                <a:ln>
                  <a:solidFill>
                    <a:srgbClr val="00206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4000" i="1" dirty="0" err="1">
                <a:ln>
                  <a:solidFill>
                    <a:srgbClr val="00206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তখন</a:t>
            </a:r>
            <a:endParaRPr lang="bn-IN" sz="4000" i="1" dirty="0">
              <a:ln>
                <a:solidFill>
                  <a:srgbClr val="00206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914868" y="2897128"/>
            <a:ext cx="308770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4000" i="1" dirty="0">
                <a:ln>
                  <a:solidFill>
                    <a:srgbClr val="00206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দিদি আসে নাকো, </a:t>
            </a:r>
            <a:endParaRPr lang="en-US" sz="4000" dirty="0">
              <a:ln>
                <a:solidFill>
                  <a:srgbClr val="002060"/>
                </a:solidFill>
              </a:ln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106270" y="4623953"/>
            <a:ext cx="281198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4000" i="1" dirty="0">
                <a:ln>
                  <a:solidFill>
                    <a:srgbClr val="00206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চুপটি করে থাক?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365972" y="1986719"/>
            <a:ext cx="335540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4000" i="1" dirty="0">
                <a:ln>
                  <a:solidFill>
                    <a:srgbClr val="FF0000"/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কেনই-বা না ডাকো?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200874" y="2883731"/>
            <a:ext cx="212429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4000" i="1" dirty="0" smtClean="0">
                <a:ln>
                  <a:solidFill>
                    <a:schemeClr val="tx1"/>
                  </a:solidFill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কেন </a:t>
            </a:r>
            <a:r>
              <a:rPr lang="bn-IN" sz="4000" i="1" dirty="0">
                <a:ln>
                  <a:solidFill>
                    <a:schemeClr val="tx1"/>
                  </a:solidFill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ঢাকো?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139948" y="3725034"/>
            <a:ext cx="35814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i="1" dirty="0" err="1">
                <a:ln>
                  <a:solidFill>
                    <a:schemeClr val="tx1"/>
                  </a:solidFill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দিদি</a:t>
            </a:r>
            <a:r>
              <a:rPr lang="en-US" sz="4000" i="1" dirty="0">
                <a:ln>
                  <a:solidFill>
                    <a:schemeClr val="tx1"/>
                  </a:solidFill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i="1" dirty="0" err="1">
                <a:ln>
                  <a:solidFill>
                    <a:schemeClr val="tx1"/>
                  </a:solidFill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4000" i="1" dirty="0">
                <a:ln>
                  <a:solidFill>
                    <a:schemeClr val="tx1"/>
                  </a:solidFill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i="1" dirty="0" err="1">
                <a:ln>
                  <a:solidFill>
                    <a:schemeClr val="tx1"/>
                  </a:solidFill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ডাকি</a:t>
            </a:r>
            <a:r>
              <a:rPr lang="en-US" sz="4000" i="1" dirty="0">
                <a:ln>
                  <a:solidFill>
                    <a:schemeClr val="tx1"/>
                  </a:solidFill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4000" i="1" dirty="0" err="1">
                <a:ln>
                  <a:solidFill>
                    <a:schemeClr val="tx1"/>
                  </a:solidFill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তখন</a:t>
            </a:r>
            <a:endParaRPr lang="bn-IN" sz="4000" i="1" dirty="0">
              <a:ln>
                <a:solidFill>
                  <a:schemeClr val="tx1"/>
                </a:solidFill>
              </a:ln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237468" y="4623953"/>
            <a:ext cx="308770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4000" i="1" dirty="0">
                <a:ln>
                  <a:solidFill>
                    <a:srgbClr val="FF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দিদি আসে নাকো, </a:t>
            </a:r>
            <a:endParaRPr lang="en-US" sz="4000" dirty="0"/>
          </a:p>
        </p:txBody>
      </p:sp>
      <p:sp>
        <p:nvSpPr>
          <p:cNvPr id="16" name="Rectangle 15"/>
          <p:cNvSpPr/>
          <p:nvPr/>
        </p:nvSpPr>
        <p:spPr>
          <a:xfrm>
            <a:off x="4245918" y="5458737"/>
            <a:ext cx="281198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4000" i="1" dirty="0">
                <a:ln>
                  <a:solidFill>
                    <a:srgbClr val="FF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চুপটি করে থাক?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03408" y="304203"/>
            <a:ext cx="7234673" cy="707886"/>
          </a:xfrm>
          <a:prstGeom prst="rect">
            <a:avLst/>
          </a:prstGeom>
          <a:ln>
            <a:noFill/>
          </a:ln>
          <a:effectLst/>
        </p:spPr>
        <p:txBody>
          <a:bodyPr wrap="none">
            <a:spAutoFit/>
          </a:bodyPr>
          <a:lstStyle/>
          <a:p>
            <a:r>
              <a:rPr lang="bn-IN" sz="4000" i="1" dirty="0" smtClean="0">
                <a:ln>
                  <a:solidFill>
                    <a:srgbClr val="00206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কবিতার লাইনগুলো সঠিকভাবে </a:t>
            </a:r>
            <a:r>
              <a:rPr lang="en-US" sz="4000" i="1" dirty="0" err="1" smtClean="0">
                <a:ln>
                  <a:solidFill>
                    <a:srgbClr val="00206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মিলি</a:t>
            </a:r>
            <a:r>
              <a:rPr lang="bn-IN" sz="4000" i="1" dirty="0" smtClean="0">
                <a:ln>
                  <a:solidFill>
                    <a:srgbClr val="00206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য়ে </a:t>
            </a:r>
            <a:r>
              <a:rPr lang="bn-IN" sz="4000" i="1" dirty="0" smtClean="0">
                <a:ln>
                  <a:solidFill>
                    <a:srgbClr val="00206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লেখঃ</a:t>
            </a:r>
            <a:endParaRPr lang="bn-IN" sz="4000" i="1" dirty="0">
              <a:ln>
                <a:solidFill>
                  <a:srgbClr val="00206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759853" y="901521"/>
            <a:ext cx="7103876" cy="45719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9700957" y="356517"/>
            <a:ext cx="2101857" cy="830997"/>
          </a:xfrm>
          <a:prstGeom prst="rect">
            <a:avLst/>
          </a:prstGeom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txBody>
          <a:bodyPr wrap="none">
            <a:spAutoFit/>
          </a:bodyPr>
          <a:lstStyle/>
          <a:p>
            <a:r>
              <a:rPr lang="bn-IN" sz="48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নিজে কর </a:t>
            </a:r>
            <a:endParaRPr lang="bn-IN" sz="4800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3871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1" presetClass="exit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ppt_h/1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ppt_w/1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 tmFilter="0,0; .5, 0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tmFilter="0,0; .5, 1; 1, 1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wipe(down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6" presetClass="exit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from="(ppt_w)" to="(-ppt_w*2)" calcmode="lin" valueType="num">
                                      <p:cBhvr rctx="PPT">
                                        <p:cTn id="38" dur="5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ppt_w*0.50)" calcmode="lin" valueType="num">
                                      <p:cBhvr>
                                        <p:cTn id="39" dur="500" decel="500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ppt_y)" to="(1+ppt_h/2)" calcmode="lin" valueType="num">
                                      <p:cBhvr>
                                        <p:cTn id="4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0" presetClass="exit" presetSubtype="0" accel="10000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5165" y="356517"/>
            <a:ext cx="1641796" cy="830997"/>
          </a:xfrm>
          <a:prstGeom prst="rect">
            <a:avLst/>
          </a:prstGeom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txBody>
          <a:bodyPr wrap="none">
            <a:spAutoFit/>
          </a:bodyPr>
          <a:lstStyle/>
          <a:p>
            <a:r>
              <a:rPr lang="bn-IN" sz="48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bn-IN" sz="4800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757034" y="1681919"/>
            <a:ext cx="642836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4000" i="1" dirty="0" smtClean="0">
                <a:ln>
                  <a:solidFill>
                    <a:srgbClr val="00206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১) আজ আমরা কোন কবিতাটি পড়লাম?</a:t>
            </a:r>
            <a:endParaRPr lang="bn-IN" sz="4000" i="1" dirty="0">
              <a:ln>
                <a:solidFill>
                  <a:srgbClr val="00206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757034" y="2636076"/>
            <a:ext cx="480452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4000" i="1" dirty="0" smtClean="0">
                <a:ln>
                  <a:solidFill>
                    <a:srgbClr val="00206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২) কবিতাটির কবির নাম কি?</a:t>
            </a:r>
            <a:endParaRPr lang="bn-IN" sz="4000" i="1" dirty="0">
              <a:ln>
                <a:solidFill>
                  <a:srgbClr val="00206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57034" y="3590233"/>
            <a:ext cx="509145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4000" i="1" dirty="0" smtClean="0">
                <a:ln>
                  <a:solidFill>
                    <a:srgbClr val="00206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৩) কবিতাটি কাকে নিয়ে লেখা?</a:t>
            </a:r>
            <a:endParaRPr lang="bn-IN" sz="4000" i="1" dirty="0">
              <a:ln>
                <a:solidFill>
                  <a:srgbClr val="00206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757034" y="4298119"/>
            <a:ext cx="386195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4000" i="1" dirty="0" smtClean="0">
                <a:ln>
                  <a:solidFill>
                    <a:srgbClr val="00206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৪) কোথায় চাঁদ উঠেছে?</a:t>
            </a:r>
            <a:endParaRPr lang="bn-IN" sz="4000" i="1" dirty="0">
              <a:ln>
                <a:solidFill>
                  <a:srgbClr val="00206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757034" y="5006005"/>
            <a:ext cx="421140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4000" i="1" dirty="0" smtClean="0">
                <a:ln>
                  <a:solidFill>
                    <a:srgbClr val="00206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৫) কোথায় জোনাই জ্বলে?</a:t>
            </a:r>
            <a:endParaRPr lang="bn-IN" sz="4000" i="1" dirty="0">
              <a:ln>
                <a:solidFill>
                  <a:srgbClr val="00206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0085" y="2441708"/>
            <a:ext cx="4743450" cy="3552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744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26144" y="1508251"/>
            <a:ext cx="6096000" cy="4401205"/>
          </a:xfrm>
          <a:prstGeom prst="rect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>
            <a:spAutoFit/>
          </a:bodyPr>
          <a:lstStyle/>
          <a:p>
            <a:r>
              <a:rPr lang="bn-IN" sz="40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মোঃ ইমরান হোসেন</a:t>
            </a:r>
          </a:p>
          <a:p>
            <a:r>
              <a:rPr lang="bn-IN" sz="40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সহকারি শিক্ষক</a:t>
            </a:r>
          </a:p>
          <a:p>
            <a:r>
              <a:rPr lang="bn-IN" sz="40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কাট্টলী নূরুল হক চৌধুরী সরকারি প্রাথমিক বিদ্যালয়</a:t>
            </a:r>
          </a:p>
          <a:p>
            <a:r>
              <a:rPr lang="bn-IN" sz="40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পাহাড়তলী, চট্টগ্রাম।</a:t>
            </a:r>
          </a:p>
          <a:p>
            <a:r>
              <a:rPr lang="bn-IN" sz="40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০১৮১৯-৮৯৩১৩৫</a:t>
            </a:r>
            <a:endParaRPr lang="bn-IN" sz="4000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0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emran81hossen@gmail.com</a:t>
            </a:r>
            <a:r>
              <a:rPr lang="bn-IN" sz="40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000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385477" y="2909276"/>
            <a:ext cx="4507606" cy="3785652"/>
          </a:xfrm>
          <a:prstGeom prst="rect">
            <a:avLst/>
          </a:prstGeom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txBody>
          <a:bodyPr wrap="square">
            <a:spAutoFit/>
          </a:bodyPr>
          <a:lstStyle/>
          <a:p>
            <a:r>
              <a:rPr lang="en-US" sz="4000" i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চতুর্থ</a:t>
            </a:r>
            <a:r>
              <a:rPr lang="bn-IN" sz="40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0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শ্রেণি</a:t>
            </a:r>
          </a:p>
          <a:p>
            <a:r>
              <a:rPr lang="bn-IN" sz="40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বিষয়ঃ </a:t>
            </a:r>
            <a:r>
              <a:rPr lang="en-US" sz="4000" i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আমার</a:t>
            </a:r>
            <a:r>
              <a:rPr lang="en-US" sz="40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i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বাংলা</a:t>
            </a:r>
            <a:r>
              <a:rPr lang="en-US" sz="40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i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বই</a:t>
            </a:r>
            <a:endParaRPr lang="bn-IN" sz="4000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000" i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পাঠঃ</a:t>
            </a:r>
            <a:r>
              <a:rPr lang="en-US" sz="40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0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মা </a:t>
            </a:r>
            <a:endParaRPr lang="bn-IN" sz="4000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40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পাঠ্যাংশঃ </a:t>
            </a:r>
            <a:r>
              <a:rPr lang="bn-IN" sz="40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বাঁশ বাগানের– চুপটি করে থাকো।</a:t>
            </a:r>
          </a:p>
          <a:p>
            <a:r>
              <a:rPr lang="bn-IN" sz="40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পৃষ্টাঃ ৬৭-৬৮ </a:t>
            </a:r>
            <a:endParaRPr lang="bn-IN" sz="4000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531" y="382183"/>
            <a:ext cx="2296623" cy="2296623"/>
          </a:xfrm>
          <a:prstGeom prst="ellipse">
            <a:avLst/>
          </a:prstGeom>
          <a:ln w="34925" cap="rnd"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  <p:sp>
        <p:nvSpPr>
          <p:cNvPr id="10" name="Rounded Rectangle 9"/>
          <p:cNvSpPr/>
          <p:nvPr/>
        </p:nvSpPr>
        <p:spPr>
          <a:xfrm>
            <a:off x="6219356" y="1955442"/>
            <a:ext cx="87137" cy="4485067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359298" y="382183"/>
            <a:ext cx="1657826" cy="646331"/>
          </a:xfrm>
          <a:prstGeom prst="rect">
            <a:avLst/>
          </a:prstGeom>
          <a:ln w="34925"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  <a:reflection blurRad="6350" stA="50000" endA="300" endPos="90000" dir="5400000" sy="-100000" algn="bl" rotWithShape="0"/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wrap="none">
            <a:spAutoFit/>
          </a:bodyPr>
          <a:lstStyle/>
          <a:p>
            <a:r>
              <a:rPr lang="en-US" sz="3600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সম্পাদনায়</a:t>
            </a:r>
            <a:endParaRPr lang="bn-IN" sz="3600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3858" y="470847"/>
            <a:ext cx="1870790" cy="252992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  <a:reflection blurRad="12700" stA="38000" endPos="28000" dist="5000" dir="5400000" sy="-100000" algn="bl" rotWithShape="0"/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  <p:sp>
        <p:nvSpPr>
          <p:cNvPr id="13" name="Rounded Rectangle 12"/>
          <p:cNvSpPr/>
          <p:nvPr/>
        </p:nvSpPr>
        <p:spPr>
          <a:xfrm>
            <a:off x="6677115" y="801820"/>
            <a:ext cx="60634" cy="5638689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6435378" y="1028515"/>
            <a:ext cx="95244" cy="5411994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6549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652" y="321158"/>
            <a:ext cx="4239661" cy="333475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338986" y="4305850"/>
            <a:ext cx="936506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4000" i="1" dirty="0" smtClean="0">
                <a:ln>
                  <a:solidFill>
                    <a:srgbClr val="00206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আগামী ক্লাশে আবৃতির জন্য এই ১০ লাইন চর্চা করে আসবে।</a:t>
            </a:r>
            <a:endParaRPr lang="bn-IN" sz="4000" i="1" dirty="0">
              <a:ln>
                <a:solidFill>
                  <a:srgbClr val="00206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2575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Group 45"/>
          <p:cNvGrpSpPr/>
          <p:nvPr/>
        </p:nvGrpSpPr>
        <p:grpSpPr>
          <a:xfrm>
            <a:off x="400534" y="314511"/>
            <a:ext cx="2493559" cy="7782566"/>
            <a:chOff x="400534" y="314511"/>
            <a:chExt cx="2493559" cy="7782566"/>
          </a:xfrm>
        </p:grpSpPr>
        <p:sp>
          <p:nvSpPr>
            <p:cNvPr id="11" name="Freeform 10"/>
            <p:cNvSpPr/>
            <p:nvPr/>
          </p:nvSpPr>
          <p:spPr>
            <a:xfrm>
              <a:off x="1118644" y="1876494"/>
              <a:ext cx="1775449" cy="6220583"/>
            </a:xfrm>
            <a:custGeom>
              <a:avLst/>
              <a:gdLst>
                <a:gd name="connsiteX0" fmla="*/ 169817 w 1775449"/>
                <a:gd name="connsiteY0" fmla="*/ 0 h 4219303"/>
                <a:gd name="connsiteX1" fmla="*/ 1632857 w 1775449"/>
                <a:gd name="connsiteY1" fmla="*/ 796835 h 4219303"/>
                <a:gd name="connsiteX2" fmla="*/ 1580606 w 1775449"/>
                <a:gd name="connsiteY2" fmla="*/ 1998618 h 4219303"/>
                <a:gd name="connsiteX3" fmla="*/ 404949 w 1775449"/>
                <a:gd name="connsiteY3" fmla="*/ 3135086 h 4219303"/>
                <a:gd name="connsiteX4" fmla="*/ 274320 w 1775449"/>
                <a:gd name="connsiteY4" fmla="*/ 3735978 h 4219303"/>
                <a:gd name="connsiteX5" fmla="*/ 0 w 1775449"/>
                <a:gd name="connsiteY5" fmla="*/ 4219303 h 4219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75449" h="4219303">
                  <a:moveTo>
                    <a:pt x="169817" y="0"/>
                  </a:moveTo>
                  <a:cubicBezTo>
                    <a:pt x="783771" y="231866"/>
                    <a:pt x="1397726" y="463732"/>
                    <a:pt x="1632857" y="796835"/>
                  </a:cubicBezTo>
                  <a:cubicBezTo>
                    <a:pt x="1867989" y="1129938"/>
                    <a:pt x="1785257" y="1608909"/>
                    <a:pt x="1580606" y="1998618"/>
                  </a:cubicBezTo>
                  <a:cubicBezTo>
                    <a:pt x="1375955" y="2388327"/>
                    <a:pt x="622663" y="2845526"/>
                    <a:pt x="404949" y="3135086"/>
                  </a:cubicBezTo>
                  <a:cubicBezTo>
                    <a:pt x="187235" y="3424646"/>
                    <a:pt x="341811" y="3555275"/>
                    <a:pt x="274320" y="3735978"/>
                  </a:cubicBezTo>
                  <a:cubicBezTo>
                    <a:pt x="206829" y="3916681"/>
                    <a:pt x="103414" y="4067992"/>
                    <a:pt x="0" y="4219303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2" name="Group 31"/>
            <p:cNvGrpSpPr/>
            <p:nvPr/>
          </p:nvGrpSpPr>
          <p:grpSpPr>
            <a:xfrm>
              <a:off x="400534" y="314511"/>
              <a:ext cx="1393373" cy="3450503"/>
              <a:chOff x="526352" y="373831"/>
              <a:chExt cx="1393373" cy="2625634"/>
            </a:xfrm>
          </p:grpSpPr>
          <p:grpSp>
            <p:nvGrpSpPr>
              <p:cNvPr id="26" name="Group 25"/>
              <p:cNvGrpSpPr/>
              <p:nvPr/>
            </p:nvGrpSpPr>
            <p:grpSpPr>
              <a:xfrm>
                <a:off x="626502" y="373831"/>
                <a:ext cx="1293223" cy="2625634"/>
                <a:chOff x="1672046" y="940526"/>
                <a:chExt cx="1293223" cy="1672045"/>
              </a:xfrm>
            </p:grpSpPr>
            <p:sp>
              <p:nvSpPr>
                <p:cNvPr id="4" name="Freeform 3"/>
                <p:cNvSpPr/>
                <p:nvPr/>
              </p:nvSpPr>
              <p:spPr>
                <a:xfrm>
                  <a:off x="1672046" y="940526"/>
                  <a:ext cx="1293223" cy="1672045"/>
                </a:xfrm>
                <a:custGeom>
                  <a:avLst/>
                  <a:gdLst>
                    <a:gd name="connsiteX0" fmla="*/ 744583 w 1319349"/>
                    <a:gd name="connsiteY0" fmla="*/ 0 h 1672045"/>
                    <a:gd name="connsiteX1" fmla="*/ 0 w 1319349"/>
                    <a:gd name="connsiteY1" fmla="*/ 875211 h 1672045"/>
                    <a:gd name="connsiteX2" fmla="*/ 849086 w 1319349"/>
                    <a:gd name="connsiteY2" fmla="*/ 1672045 h 1672045"/>
                    <a:gd name="connsiteX3" fmla="*/ 1319349 w 1319349"/>
                    <a:gd name="connsiteY3" fmla="*/ 679268 h 1672045"/>
                    <a:gd name="connsiteX4" fmla="*/ 744583 w 1319349"/>
                    <a:gd name="connsiteY4" fmla="*/ 0 h 16720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19349" h="1672045">
                      <a:moveTo>
                        <a:pt x="744583" y="0"/>
                      </a:moveTo>
                      <a:lnTo>
                        <a:pt x="0" y="875211"/>
                      </a:lnTo>
                      <a:lnTo>
                        <a:pt x="849086" y="1672045"/>
                      </a:lnTo>
                      <a:lnTo>
                        <a:pt x="1319349" y="679268"/>
                      </a:lnTo>
                      <a:lnTo>
                        <a:pt x="744583" y="0"/>
                      </a:lnTo>
                      <a:close/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6" name="Straight Connector 5"/>
                <p:cNvCxnSpPr>
                  <a:stCxn id="4" idx="1"/>
                  <a:endCxn id="4" idx="3"/>
                </p:cNvCxnSpPr>
                <p:nvPr/>
              </p:nvCxnSpPr>
              <p:spPr>
                <a:xfrm flipV="1">
                  <a:off x="1672046" y="1619794"/>
                  <a:ext cx="1293223" cy="1959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" name="Straight Connector 7"/>
                <p:cNvCxnSpPr>
                  <a:stCxn id="4" idx="0"/>
                  <a:endCxn id="4" idx="2"/>
                </p:cNvCxnSpPr>
                <p:nvPr/>
              </p:nvCxnSpPr>
              <p:spPr>
                <a:xfrm>
                  <a:off x="2401885" y="940526"/>
                  <a:ext cx="102433" cy="167204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1" name="TextBox 30"/>
              <p:cNvSpPr txBox="1"/>
              <p:nvPr/>
            </p:nvSpPr>
            <p:spPr>
              <a:xfrm>
                <a:off x="526352" y="765345"/>
                <a:ext cx="265044" cy="18620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IN" sz="11500" i="1" dirty="0" smtClean="0">
                    <a:ln>
                      <a:solidFill>
                        <a:srgbClr val="002060"/>
                      </a:solidFill>
                    </a:ln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ধ</a:t>
                </a:r>
                <a:endParaRPr lang="en-US" dirty="0"/>
              </a:p>
            </p:txBody>
          </p:sp>
        </p:grpSp>
      </p:grpSp>
      <p:grpSp>
        <p:nvGrpSpPr>
          <p:cNvPr id="43" name="Group 42"/>
          <p:cNvGrpSpPr/>
          <p:nvPr/>
        </p:nvGrpSpPr>
        <p:grpSpPr>
          <a:xfrm>
            <a:off x="3570697" y="471968"/>
            <a:ext cx="1723020" cy="7307058"/>
            <a:chOff x="3570697" y="471968"/>
            <a:chExt cx="1723020" cy="7307058"/>
          </a:xfrm>
        </p:grpSpPr>
        <p:sp>
          <p:nvSpPr>
            <p:cNvPr id="27" name="Freeform 26"/>
            <p:cNvSpPr/>
            <p:nvPr/>
          </p:nvSpPr>
          <p:spPr>
            <a:xfrm>
              <a:off x="3570697" y="1287209"/>
              <a:ext cx="1273270" cy="6491817"/>
            </a:xfrm>
            <a:custGeom>
              <a:avLst/>
              <a:gdLst>
                <a:gd name="connsiteX0" fmla="*/ 934629 w 1295536"/>
                <a:gd name="connsiteY0" fmla="*/ 0 h 4666225"/>
                <a:gd name="connsiteX1" fmla="*/ 712560 w 1295536"/>
                <a:gd name="connsiteY1" fmla="*/ 1867989 h 4666225"/>
                <a:gd name="connsiteX2" fmla="*/ 634183 w 1295536"/>
                <a:gd name="connsiteY2" fmla="*/ 2194560 h 4666225"/>
                <a:gd name="connsiteX3" fmla="*/ 7166 w 1295536"/>
                <a:gd name="connsiteY3" fmla="*/ 2913018 h 4666225"/>
                <a:gd name="connsiteX4" fmla="*/ 1104446 w 1295536"/>
                <a:gd name="connsiteY4" fmla="*/ 4336869 h 4666225"/>
                <a:gd name="connsiteX5" fmla="*/ 1274263 w 1295536"/>
                <a:gd name="connsiteY5" fmla="*/ 4637315 h 4666225"/>
                <a:gd name="connsiteX6" fmla="*/ 1287326 w 1295536"/>
                <a:gd name="connsiteY6" fmla="*/ 4637315 h 466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95536" h="4666225">
                  <a:moveTo>
                    <a:pt x="934629" y="0"/>
                  </a:moveTo>
                  <a:cubicBezTo>
                    <a:pt x="848631" y="751114"/>
                    <a:pt x="762634" y="1502229"/>
                    <a:pt x="712560" y="1867989"/>
                  </a:cubicBezTo>
                  <a:cubicBezTo>
                    <a:pt x="662486" y="2233749"/>
                    <a:pt x="751749" y="2020389"/>
                    <a:pt x="634183" y="2194560"/>
                  </a:cubicBezTo>
                  <a:cubicBezTo>
                    <a:pt x="516617" y="2368732"/>
                    <a:pt x="-71211" y="2555967"/>
                    <a:pt x="7166" y="2913018"/>
                  </a:cubicBezTo>
                  <a:cubicBezTo>
                    <a:pt x="85543" y="3270070"/>
                    <a:pt x="893263" y="4049486"/>
                    <a:pt x="1104446" y="4336869"/>
                  </a:cubicBezTo>
                  <a:cubicBezTo>
                    <a:pt x="1315629" y="4624252"/>
                    <a:pt x="1243783" y="4587241"/>
                    <a:pt x="1274263" y="4637315"/>
                  </a:cubicBezTo>
                  <a:cubicBezTo>
                    <a:pt x="1304743" y="4687389"/>
                    <a:pt x="1296034" y="4662352"/>
                    <a:pt x="1287326" y="4637315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6" name="Group 35"/>
            <p:cNvGrpSpPr/>
            <p:nvPr/>
          </p:nvGrpSpPr>
          <p:grpSpPr>
            <a:xfrm>
              <a:off x="3619478" y="471968"/>
              <a:ext cx="1674239" cy="2116977"/>
              <a:chOff x="3633901" y="517170"/>
              <a:chExt cx="1674239" cy="2116977"/>
            </a:xfrm>
          </p:grpSpPr>
          <p:grpSp>
            <p:nvGrpSpPr>
              <p:cNvPr id="16" name="Group 15"/>
              <p:cNvGrpSpPr/>
              <p:nvPr/>
            </p:nvGrpSpPr>
            <p:grpSpPr>
              <a:xfrm rot="4721754" flipH="1">
                <a:off x="3413629" y="739636"/>
                <a:ext cx="2116977" cy="1672045"/>
                <a:chOff x="6069875" y="862148"/>
                <a:chExt cx="1293223" cy="1672045"/>
              </a:xfrm>
            </p:grpSpPr>
            <p:sp>
              <p:nvSpPr>
                <p:cNvPr id="12" name="Freeform 11"/>
                <p:cNvSpPr/>
                <p:nvPr/>
              </p:nvSpPr>
              <p:spPr>
                <a:xfrm>
                  <a:off x="6069875" y="862148"/>
                  <a:ext cx="1293223" cy="1672045"/>
                </a:xfrm>
                <a:custGeom>
                  <a:avLst/>
                  <a:gdLst>
                    <a:gd name="connsiteX0" fmla="*/ 744583 w 1319349"/>
                    <a:gd name="connsiteY0" fmla="*/ 0 h 1672045"/>
                    <a:gd name="connsiteX1" fmla="*/ 0 w 1319349"/>
                    <a:gd name="connsiteY1" fmla="*/ 875211 h 1672045"/>
                    <a:gd name="connsiteX2" fmla="*/ 849086 w 1319349"/>
                    <a:gd name="connsiteY2" fmla="*/ 1672045 h 1672045"/>
                    <a:gd name="connsiteX3" fmla="*/ 1319349 w 1319349"/>
                    <a:gd name="connsiteY3" fmla="*/ 679268 h 1672045"/>
                    <a:gd name="connsiteX4" fmla="*/ 744583 w 1319349"/>
                    <a:gd name="connsiteY4" fmla="*/ 0 h 16720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19349" h="1672045">
                      <a:moveTo>
                        <a:pt x="744583" y="0"/>
                      </a:moveTo>
                      <a:lnTo>
                        <a:pt x="0" y="875211"/>
                      </a:lnTo>
                      <a:lnTo>
                        <a:pt x="849086" y="1672045"/>
                      </a:lnTo>
                      <a:lnTo>
                        <a:pt x="1319349" y="679268"/>
                      </a:lnTo>
                      <a:lnTo>
                        <a:pt x="744583" y="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13" name="Straight Connector 12"/>
                <p:cNvCxnSpPr>
                  <a:stCxn id="12" idx="1"/>
                  <a:endCxn id="12" idx="3"/>
                </p:cNvCxnSpPr>
                <p:nvPr/>
              </p:nvCxnSpPr>
              <p:spPr>
                <a:xfrm flipV="1">
                  <a:off x="6069875" y="1541416"/>
                  <a:ext cx="1293223" cy="1959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13"/>
                <p:cNvCxnSpPr>
                  <a:stCxn id="12" idx="0"/>
                  <a:endCxn id="12" idx="2"/>
                </p:cNvCxnSpPr>
                <p:nvPr/>
              </p:nvCxnSpPr>
              <p:spPr>
                <a:xfrm>
                  <a:off x="6799714" y="862148"/>
                  <a:ext cx="102433" cy="167204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3" name="TextBox 32"/>
              <p:cNvSpPr txBox="1"/>
              <p:nvPr/>
            </p:nvSpPr>
            <p:spPr>
              <a:xfrm>
                <a:off x="3633901" y="631387"/>
                <a:ext cx="265044" cy="18620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IN" sz="11500" i="1" dirty="0" smtClean="0">
                    <a:ln>
                      <a:solidFill>
                        <a:srgbClr val="002060"/>
                      </a:solidFill>
                    </a:ln>
                    <a:solidFill>
                      <a:schemeClr val="accent6">
                        <a:lumMod val="60000"/>
                        <a:lumOff val="4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ন্য</a:t>
                </a:r>
                <a:endParaRPr lang="en-US" dirty="0">
                  <a:solidFill>
                    <a:schemeClr val="accent6">
                      <a:lumMod val="60000"/>
                      <a:lumOff val="40000"/>
                    </a:schemeClr>
                  </a:solidFill>
                </a:endParaRPr>
              </a:p>
            </p:txBody>
          </p:sp>
        </p:grpSp>
      </p:grpSp>
      <p:grpSp>
        <p:nvGrpSpPr>
          <p:cNvPr id="44" name="Group 43"/>
          <p:cNvGrpSpPr/>
          <p:nvPr/>
        </p:nvGrpSpPr>
        <p:grpSpPr>
          <a:xfrm>
            <a:off x="5725118" y="344883"/>
            <a:ext cx="2731342" cy="7911221"/>
            <a:chOff x="5725118" y="344883"/>
            <a:chExt cx="2731342" cy="7911221"/>
          </a:xfrm>
        </p:grpSpPr>
        <p:sp>
          <p:nvSpPr>
            <p:cNvPr id="28" name="Freeform 27"/>
            <p:cNvSpPr/>
            <p:nvPr/>
          </p:nvSpPr>
          <p:spPr>
            <a:xfrm>
              <a:off x="5725118" y="1123406"/>
              <a:ext cx="1746836" cy="7132698"/>
            </a:xfrm>
            <a:custGeom>
              <a:avLst/>
              <a:gdLst>
                <a:gd name="connsiteX0" fmla="*/ 1746836 w 1746836"/>
                <a:gd name="connsiteY0" fmla="*/ 0 h 5107577"/>
                <a:gd name="connsiteX1" fmla="*/ 22539 w 1746836"/>
                <a:gd name="connsiteY1" fmla="*/ 1397725 h 5107577"/>
                <a:gd name="connsiteX2" fmla="*/ 767122 w 1746836"/>
                <a:gd name="connsiteY2" fmla="*/ 3631474 h 5107577"/>
                <a:gd name="connsiteX3" fmla="*/ 832436 w 1746836"/>
                <a:gd name="connsiteY3" fmla="*/ 5107577 h 5107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46836" h="5107577">
                  <a:moveTo>
                    <a:pt x="1746836" y="0"/>
                  </a:moveTo>
                  <a:cubicBezTo>
                    <a:pt x="966330" y="396239"/>
                    <a:pt x="185825" y="792479"/>
                    <a:pt x="22539" y="1397725"/>
                  </a:cubicBezTo>
                  <a:cubicBezTo>
                    <a:pt x="-140747" y="2002971"/>
                    <a:pt x="632139" y="3013165"/>
                    <a:pt x="767122" y="3631474"/>
                  </a:cubicBezTo>
                  <a:cubicBezTo>
                    <a:pt x="902105" y="4249783"/>
                    <a:pt x="867270" y="4678680"/>
                    <a:pt x="832436" y="5107577"/>
                  </a:cubicBezTo>
                </a:path>
              </a:pathLst>
            </a:cu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7" name="Group 36"/>
            <p:cNvGrpSpPr/>
            <p:nvPr/>
          </p:nvGrpSpPr>
          <p:grpSpPr>
            <a:xfrm>
              <a:off x="6358299" y="344883"/>
              <a:ext cx="2098161" cy="2055279"/>
              <a:chOff x="6358299" y="344883"/>
              <a:chExt cx="2098161" cy="2029923"/>
            </a:xfrm>
          </p:grpSpPr>
          <p:grpSp>
            <p:nvGrpSpPr>
              <p:cNvPr id="17" name="Group 16"/>
              <p:cNvGrpSpPr/>
              <p:nvPr/>
            </p:nvGrpSpPr>
            <p:grpSpPr>
              <a:xfrm rot="4721754" flipH="1">
                <a:off x="6392418" y="310764"/>
                <a:ext cx="2029923" cy="2098161"/>
                <a:chOff x="6069875" y="862148"/>
                <a:chExt cx="1293223" cy="1672045"/>
              </a:xfrm>
              <a:solidFill>
                <a:srgbClr val="0070C0"/>
              </a:solidFill>
            </p:grpSpPr>
            <p:sp>
              <p:nvSpPr>
                <p:cNvPr id="18" name="Freeform 17"/>
                <p:cNvSpPr/>
                <p:nvPr/>
              </p:nvSpPr>
              <p:spPr>
                <a:xfrm>
                  <a:off x="6069875" y="862148"/>
                  <a:ext cx="1293223" cy="1672045"/>
                </a:xfrm>
                <a:custGeom>
                  <a:avLst/>
                  <a:gdLst>
                    <a:gd name="connsiteX0" fmla="*/ 744583 w 1319349"/>
                    <a:gd name="connsiteY0" fmla="*/ 0 h 1672045"/>
                    <a:gd name="connsiteX1" fmla="*/ 0 w 1319349"/>
                    <a:gd name="connsiteY1" fmla="*/ 875211 h 1672045"/>
                    <a:gd name="connsiteX2" fmla="*/ 849086 w 1319349"/>
                    <a:gd name="connsiteY2" fmla="*/ 1672045 h 1672045"/>
                    <a:gd name="connsiteX3" fmla="*/ 1319349 w 1319349"/>
                    <a:gd name="connsiteY3" fmla="*/ 679268 h 1672045"/>
                    <a:gd name="connsiteX4" fmla="*/ 744583 w 1319349"/>
                    <a:gd name="connsiteY4" fmla="*/ 0 h 16720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19349" h="1672045">
                      <a:moveTo>
                        <a:pt x="744583" y="0"/>
                      </a:moveTo>
                      <a:lnTo>
                        <a:pt x="0" y="875211"/>
                      </a:lnTo>
                      <a:lnTo>
                        <a:pt x="849086" y="1672045"/>
                      </a:lnTo>
                      <a:lnTo>
                        <a:pt x="1319349" y="679268"/>
                      </a:lnTo>
                      <a:lnTo>
                        <a:pt x="744583" y="0"/>
                      </a:lnTo>
                      <a:close/>
                    </a:path>
                  </a:pathLst>
                </a:custGeom>
                <a:grp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19" name="Straight Connector 18"/>
                <p:cNvCxnSpPr>
                  <a:stCxn id="18" idx="1"/>
                  <a:endCxn id="18" idx="3"/>
                </p:cNvCxnSpPr>
                <p:nvPr/>
              </p:nvCxnSpPr>
              <p:spPr>
                <a:xfrm flipV="1">
                  <a:off x="6069875" y="1541416"/>
                  <a:ext cx="1293223" cy="195943"/>
                </a:xfrm>
                <a:prstGeom prst="line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Connector 19"/>
                <p:cNvCxnSpPr>
                  <a:stCxn id="18" idx="0"/>
                  <a:endCxn id="18" idx="2"/>
                </p:cNvCxnSpPr>
                <p:nvPr/>
              </p:nvCxnSpPr>
              <p:spPr>
                <a:xfrm>
                  <a:off x="6799714" y="862148"/>
                  <a:ext cx="102433" cy="1672045"/>
                </a:xfrm>
                <a:prstGeom prst="line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4" name="TextBox 33"/>
              <p:cNvSpPr txBox="1"/>
              <p:nvPr/>
            </p:nvSpPr>
            <p:spPr>
              <a:xfrm>
                <a:off x="6416402" y="401387"/>
                <a:ext cx="265044" cy="18620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IN" sz="11500" i="1" dirty="0" smtClean="0">
                    <a:ln>
                      <a:solidFill>
                        <a:srgbClr val="002060"/>
                      </a:solidFill>
                    </a:ln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বা</a:t>
                </a:r>
                <a:endParaRPr lang="en-US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45" name="Group 44"/>
          <p:cNvGrpSpPr/>
          <p:nvPr/>
        </p:nvGrpSpPr>
        <p:grpSpPr>
          <a:xfrm>
            <a:off x="9311505" y="488896"/>
            <a:ext cx="2211897" cy="7767208"/>
            <a:chOff x="9311505" y="488896"/>
            <a:chExt cx="2211897" cy="7767208"/>
          </a:xfrm>
        </p:grpSpPr>
        <p:sp>
          <p:nvSpPr>
            <p:cNvPr id="29" name="Freeform 28"/>
            <p:cNvSpPr/>
            <p:nvPr/>
          </p:nvSpPr>
          <p:spPr>
            <a:xfrm>
              <a:off x="9819996" y="1436914"/>
              <a:ext cx="1642688" cy="6819190"/>
            </a:xfrm>
            <a:custGeom>
              <a:avLst/>
              <a:gdLst>
                <a:gd name="connsiteX0" fmla="*/ 643353 w 1642688"/>
                <a:gd name="connsiteY0" fmla="*/ 0 h 4754880"/>
                <a:gd name="connsiteX1" fmla="*/ 1531627 w 1642688"/>
                <a:gd name="connsiteY1" fmla="*/ 1110343 h 4754880"/>
                <a:gd name="connsiteX2" fmla="*/ 1557753 w 1642688"/>
                <a:gd name="connsiteY2" fmla="*/ 2220686 h 4754880"/>
                <a:gd name="connsiteX3" fmla="*/ 878484 w 1642688"/>
                <a:gd name="connsiteY3" fmla="*/ 2782389 h 4754880"/>
                <a:gd name="connsiteX4" fmla="*/ 94713 w 1642688"/>
                <a:gd name="connsiteY4" fmla="*/ 3252652 h 4754880"/>
                <a:gd name="connsiteX5" fmla="*/ 81650 w 1642688"/>
                <a:gd name="connsiteY5" fmla="*/ 3971109 h 4754880"/>
                <a:gd name="connsiteX6" fmla="*/ 708667 w 1642688"/>
                <a:gd name="connsiteY6" fmla="*/ 4349932 h 4754880"/>
                <a:gd name="connsiteX7" fmla="*/ 1296495 w 1642688"/>
                <a:gd name="connsiteY7" fmla="*/ 4754880 h 4754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42688" h="4754880">
                  <a:moveTo>
                    <a:pt x="643353" y="0"/>
                  </a:moveTo>
                  <a:cubicBezTo>
                    <a:pt x="1011290" y="370114"/>
                    <a:pt x="1379227" y="740229"/>
                    <a:pt x="1531627" y="1110343"/>
                  </a:cubicBezTo>
                  <a:cubicBezTo>
                    <a:pt x="1684027" y="1480457"/>
                    <a:pt x="1666610" y="1942012"/>
                    <a:pt x="1557753" y="2220686"/>
                  </a:cubicBezTo>
                  <a:cubicBezTo>
                    <a:pt x="1448896" y="2499360"/>
                    <a:pt x="1122324" y="2610395"/>
                    <a:pt x="878484" y="2782389"/>
                  </a:cubicBezTo>
                  <a:cubicBezTo>
                    <a:pt x="634644" y="2954383"/>
                    <a:pt x="227519" y="3054532"/>
                    <a:pt x="94713" y="3252652"/>
                  </a:cubicBezTo>
                  <a:cubicBezTo>
                    <a:pt x="-38093" y="3450772"/>
                    <a:pt x="-20676" y="3788229"/>
                    <a:pt x="81650" y="3971109"/>
                  </a:cubicBezTo>
                  <a:cubicBezTo>
                    <a:pt x="183976" y="4153989"/>
                    <a:pt x="506193" y="4219304"/>
                    <a:pt x="708667" y="4349932"/>
                  </a:cubicBezTo>
                  <a:cubicBezTo>
                    <a:pt x="911141" y="4480561"/>
                    <a:pt x="1296495" y="4754880"/>
                    <a:pt x="1296495" y="4754880"/>
                  </a:cubicBezTo>
                </a:path>
              </a:pathLst>
            </a:cu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8" name="Group 37"/>
            <p:cNvGrpSpPr/>
            <p:nvPr/>
          </p:nvGrpSpPr>
          <p:grpSpPr>
            <a:xfrm>
              <a:off x="9311505" y="488896"/>
              <a:ext cx="2211897" cy="2445434"/>
              <a:chOff x="9311505" y="488896"/>
              <a:chExt cx="2211897" cy="2445434"/>
            </a:xfrm>
          </p:grpSpPr>
          <p:grpSp>
            <p:nvGrpSpPr>
              <p:cNvPr id="21" name="Group 20"/>
              <p:cNvGrpSpPr/>
              <p:nvPr/>
            </p:nvGrpSpPr>
            <p:grpSpPr>
              <a:xfrm rot="4721754" flipH="1">
                <a:off x="9194737" y="605664"/>
                <a:ext cx="2445434" cy="2211897"/>
                <a:chOff x="6069875" y="862148"/>
                <a:chExt cx="1293223" cy="1672045"/>
              </a:xfrm>
              <a:solidFill>
                <a:srgbClr val="002060"/>
              </a:solidFill>
            </p:grpSpPr>
            <p:sp>
              <p:nvSpPr>
                <p:cNvPr id="22" name="Freeform 21"/>
                <p:cNvSpPr/>
                <p:nvPr/>
              </p:nvSpPr>
              <p:spPr>
                <a:xfrm>
                  <a:off x="6069875" y="862148"/>
                  <a:ext cx="1293223" cy="1672045"/>
                </a:xfrm>
                <a:custGeom>
                  <a:avLst/>
                  <a:gdLst>
                    <a:gd name="connsiteX0" fmla="*/ 744583 w 1319349"/>
                    <a:gd name="connsiteY0" fmla="*/ 0 h 1672045"/>
                    <a:gd name="connsiteX1" fmla="*/ 0 w 1319349"/>
                    <a:gd name="connsiteY1" fmla="*/ 875211 h 1672045"/>
                    <a:gd name="connsiteX2" fmla="*/ 849086 w 1319349"/>
                    <a:gd name="connsiteY2" fmla="*/ 1672045 h 1672045"/>
                    <a:gd name="connsiteX3" fmla="*/ 1319349 w 1319349"/>
                    <a:gd name="connsiteY3" fmla="*/ 679268 h 1672045"/>
                    <a:gd name="connsiteX4" fmla="*/ 744583 w 1319349"/>
                    <a:gd name="connsiteY4" fmla="*/ 0 h 16720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19349" h="1672045">
                      <a:moveTo>
                        <a:pt x="744583" y="0"/>
                      </a:moveTo>
                      <a:lnTo>
                        <a:pt x="0" y="875211"/>
                      </a:lnTo>
                      <a:lnTo>
                        <a:pt x="849086" y="1672045"/>
                      </a:lnTo>
                      <a:lnTo>
                        <a:pt x="1319349" y="679268"/>
                      </a:lnTo>
                      <a:lnTo>
                        <a:pt x="744583" y="0"/>
                      </a:lnTo>
                      <a:close/>
                    </a:path>
                  </a:pathLst>
                </a:custGeom>
                <a:grp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23" name="Straight Connector 22"/>
                <p:cNvCxnSpPr>
                  <a:stCxn id="22" idx="1"/>
                  <a:endCxn id="22" idx="3"/>
                </p:cNvCxnSpPr>
                <p:nvPr/>
              </p:nvCxnSpPr>
              <p:spPr>
                <a:xfrm flipV="1">
                  <a:off x="6069875" y="1541416"/>
                  <a:ext cx="1293223" cy="195943"/>
                </a:xfrm>
                <a:prstGeom prst="line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3"/>
                <p:cNvCxnSpPr>
                  <a:stCxn id="22" idx="0"/>
                  <a:endCxn id="22" idx="2"/>
                </p:cNvCxnSpPr>
                <p:nvPr/>
              </p:nvCxnSpPr>
              <p:spPr>
                <a:xfrm>
                  <a:off x="6799714" y="862148"/>
                  <a:ext cx="102433" cy="1672045"/>
                </a:xfrm>
                <a:prstGeom prst="line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5" name="TextBox 34"/>
              <p:cNvSpPr txBox="1"/>
              <p:nvPr/>
            </p:nvSpPr>
            <p:spPr>
              <a:xfrm>
                <a:off x="10220330" y="698706"/>
                <a:ext cx="265044" cy="18620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IN" sz="11500" i="1" dirty="0">
                    <a:ln>
                      <a:solidFill>
                        <a:srgbClr val="002060"/>
                      </a:solidFill>
                    </a:ln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দ</a:t>
                </a:r>
                <a:endParaRPr lang="en-US" dirty="0">
                  <a:solidFill>
                    <a:srgbClr val="FFFF00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2060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4.44444E-6 L 0.05351 -0.07291 L 0.12994 -0.07291 L 0.18359 -4.44444E-6 L 0.18359 0.10394 L 0.12994 0.17709 L 0.05351 0.17709 L 3.95833E-6 0.10394 L 3.95833E-6 -4.44444E-6 Z " pathEditMode="relative" rAng="0" ptsTypes="AAAAAAAAA">
                                      <p:cBhvr>
                                        <p:cTn id="6" dur="3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80" y="520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33 0 0.06 0.027 0.06 0.06 C 0.06 0.099 0.03 0.113 0.012 0.119 L -0.012 0.125 C -0.03 0.131 -0.06 0.146 -0.06 0.19 C -0.06 0.218 -0.033 0.25 0 0.25 C 0.033 0.25 0.06 0.218 0.06 0.19 C 0.06 0.146 0.03 0.131 0.012 0.125 L -0.012 0.119 C -0.03 0.113 -0.06 0.099 -0.06 0.06 C -0.06 0.027 -0.033 0 0 0 Z" pathEditMode="relative" ptsTypes="">
                                      <p:cBhvr>
                                        <p:cTn id="8" dur="3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3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583 0.11273 C -0.04583 0.11297 -0.02878 0.04769 -0.02878 0.04792 C -0.01185 -0.00532 0.0151 -0.02615 0.05417 -0.02615 C 0.07422 -0.02615 0.09219 -0.01828 0.10612 -0.00532 C 0.11615 0.00371 0.12813 0.0088 0.14115 0.0088 C 0.16615 0.0088 0.18711 -0.00926 0.19518 -0.03518 C 0.19518 -0.03495 0.20417 -0.0662 0.20417 -0.06597 C 0.20417 -0.0662 0.1862 -0.00023 0.1862 -3.33333E-6 C 0.16914 0.05162 0.14219 0.07269 0.10417 0.07269 C 0.08412 0.07269 0.0651 0.06482 0.05013 0.0507 C 0.04115 0.04283 0.02917 0.03773 0.01719 0.03773 C -0.00781 0.03773 -0.02878 0.05579 -0.03685 0.08172 C -0.03685 0.08195 -0.04583 0.11273 -0.04583 0.11297 L -0.04583 0.11273 Z " pathEditMode="relative" rAng="0" ptsTypes="AAAAAAAAAAAAAA">
                                      <p:cBhvr>
                                        <p:cTn id="10" dur="3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-8935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14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867 0.03472 L 0.08932 0.03472 L 0.16133 0.15579 L -0.01667 0.15579 L -0.08867 0.03472 Z " pathEditMode="relative" rAng="0" ptsTypes="AAAAA">
                                      <p:cBhvr>
                                        <p:cTn id="12" dur="3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60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274354" y="432658"/>
            <a:ext cx="4867038" cy="646331"/>
          </a:xfrm>
          <a:prstGeom prst="rect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wrap="none">
            <a:spAutoFit/>
          </a:bodyPr>
          <a:lstStyle/>
          <a:p>
            <a:r>
              <a:rPr lang="bn-IN" sz="3600" i="1" u="sng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আজকের পাঠ শেষে শিক্ষার্থীরা ...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22083" y="1364019"/>
            <a:ext cx="6277681" cy="1200329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none">
            <a:spAutoFit/>
          </a:bodyPr>
          <a:lstStyle/>
          <a:p>
            <a:r>
              <a:rPr lang="bn-IN" sz="3600" i="1" dirty="0" smtClean="0">
                <a:ln>
                  <a:solidFill>
                    <a:srgbClr val="FF0000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শোনাঃ</a:t>
            </a:r>
          </a:p>
          <a:p>
            <a:r>
              <a:rPr lang="bn-IN" sz="3600" i="1" dirty="0" smtClean="0">
                <a:ln>
                  <a:solidFill>
                    <a:srgbClr val="FF0000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১.১.১</a:t>
            </a:r>
            <a:r>
              <a:rPr lang="en-US" sz="3600" i="1" dirty="0" smtClean="0">
                <a:ln>
                  <a:solidFill>
                    <a:srgbClr val="FF0000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i="1" dirty="0" err="1" smtClean="0">
                <a:ln>
                  <a:solidFill>
                    <a:srgbClr val="FF0000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কবিতা</a:t>
            </a:r>
            <a:r>
              <a:rPr lang="en-US" sz="3600" i="1" dirty="0" smtClean="0">
                <a:ln>
                  <a:solidFill>
                    <a:srgbClr val="FF0000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600" i="1" dirty="0" smtClean="0">
                <a:ln>
                  <a:solidFill>
                    <a:srgbClr val="FF0000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শুনে মূল বিষয় বুঝতে পারবে।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22083" y="2499163"/>
            <a:ext cx="7141699" cy="1754326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>
            <a:spAutoFit/>
          </a:bodyPr>
          <a:lstStyle/>
          <a:p>
            <a:r>
              <a:rPr lang="bn-IN" sz="3600" i="1" dirty="0" smtClean="0">
                <a:ln>
                  <a:solidFill>
                    <a:srgbClr val="FF0000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বলাঃ</a:t>
            </a:r>
          </a:p>
          <a:p>
            <a:r>
              <a:rPr lang="bn-IN" sz="3600" i="1" dirty="0" smtClean="0">
                <a:ln>
                  <a:solidFill>
                    <a:srgbClr val="FF0000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২.২.১ কবিতা সম্পর্কিত প্রশ্নের উত্তর দিতে পারবে।</a:t>
            </a:r>
          </a:p>
          <a:p>
            <a:r>
              <a:rPr lang="bn-IN" sz="3600" i="1" dirty="0" smtClean="0">
                <a:ln>
                  <a:solidFill>
                    <a:srgbClr val="FF0000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২.২.২ কবিতার মূলভাব বলতে পারবে। </a:t>
            </a:r>
            <a:endParaRPr lang="bn-IN" sz="3600" i="1" dirty="0">
              <a:ln>
                <a:solidFill>
                  <a:srgbClr val="FF0000"/>
                </a:solidFill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22083" y="4200782"/>
            <a:ext cx="11338360" cy="1200329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none">
            <a:spAutoFit/>
          </a:bodyPr>
          <a:lstStyle/>
          <a:p>
            <a:r>
              <a:rPr lang="bn-IN" sz="3600" i="1" dirty="0" smtClean="0">
                <a:ln>
                  <a:solidFill>
                    <a:srgbClr val="FF0000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পড়া</a:t>
            </a:r>
          </a:p>
          <a:p>
            <a:r>
              <a:rPr lang="bn-IN" sz="3600" i="1" dirty="0" smtClean="0">
                <a:ln>
                  <a:solidFill>
                    <a:srgbClr val="FF0000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২.১.২ ছন্দ ঠিক রেখে প্রমিত উচ্চারণে ও স্বাভাবিক গতিতে কবিতা পড়তে পারবে।</a:t>
            </a:r>
            <a:endParaRPr lang="bn-IN" sz="3600" i="1" dirty="0">
              <a:ln>
                <a:solidFill>
                  <a:srgbClr val="FF0000"/>
                </a:solidFill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22083" y="5300761"/>
            <a:ext cx="9324989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3600" i="1" dirty="0" smtClean="0">
                <a:ln>
                  <a:solidFill>
                    <a:srgbClr val="FF0000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লেখাঃ</a:t>
            </a:r>
          </a:p>
          <a:p>
            <a:r>
              <a:rPr lang="bn-IN" sz="3600" i="1" dirty="0" smtClean="0">
                <a:ln>
                  <a:solidFill>
                    <a:srgbClr val="FF0000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২.৩.২ পঠিত কবিতার বিষয়ে প্রশ্নোত্তর শুদ্ধভাবে লিখতে পারবে।  </a:t>
            </a:r>
            <a:endParaRPr lang="bn-IN" sz="3600" i="1" dirty="0">
              <a:ln>
                <a:solidFill>
                  <a:srgbClr val="FF0000"/>
                </a:solidFill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62856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59298" y="382183"/>
            <a:ext cx="3103735" cy="707886"/>
          </a:xfrm>
          <a:prstGeom prst="rect">
            <a:avLst/>
          </a:prstGeom>
          <a:ln w="34925"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  <a:reflection blurRad="6350" stA="50000" endA="300" endPos="90000" dir="5400000" sy="-100000" algn="bl" rotWithShape="0"/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wrap="none">
            <a:spAutoFit/>
          </a:bodyPr>
          <a:lstStyle/>
          <a:p>
            <a:r>
              <a:rPr lang="bn-IN" sz="40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একটি ভিডিও দেখি</a:t>
            </a:r>
            <a:endParaRPr lang="bn-IN" sz="4000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naQDIeol2Bc"/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541431" y="1429555"/>
            <a:ext cx="6731358" cy="3786389"/>
          </a:xfrm>
          <a:prstGeom prst="rect">
            <a:avLst/>
          </a:prstGeom>
          <a:ln>
            <a:noFill/>
          </a:ln>
          <a:effectLst>
            <a:glow rad="228600">
              <a:srgbClr val="FFFFFF">
                <a:alpha val="40000"/>
              </a:srgbClr>
            </a:glow>
          </a:effectLst>
          <a:scene3d>
            <a:camera prst="orthographicFront"/>
            <a:lightRig rig="threePt" dir="t">
              <a:rot lat="0" lon="0" rev="2100000"/>
            </a:lightRig>
          </a:scene3d>
          <a:sp3d>
            <a:bevelT w="152400" h="101600" prst="slope"/>
          </a:sp3d>
        </p:spPr>
      </p:pic>
      <p:sp>
        <p:nvSpPr>
          <p:cNvPr id="4" name="Rectangle 3"/>
          <p:cNvSpPr/>
          <p:nvPr/>
        </p:nvSpPr>
        <p:spPr>
          <a:xfrm>
            <a:off x="4092350" y="5357353"/>
            <a:ext cx="3629520" cy="707886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>
            <a:spAutoFit/>
          </a:bodyPr>
          <a:lstStyle/>
          <a:p>
            <a:r>
              <a:rPr lang="bn-IN" sz="4000" i="1" dirty="0" smtClean="0">
                <a:ln>
                  <a:solidFill>
                    <a:srgbClr val="FF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কী দেখলে ভিডিওতে?</a:t>
            </a:r>
            <a:endParaRPr lang="bn-IN" sz="4000" i="1" dirty="0">
              <a:ln>
                <a:solidFill>
                  <a:srgbClr val="FF000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951814" y="5357353"/>
            <a:ext cx="5910592" cy="707886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>
            <a:spAutoFit/>
          </a:bodyPr>
          <a:lstStyle/>
          <a:p>
            <a:r>
              <a:rPr lang="bn-IN" sz="4000" i="1" dirty="0" smtClean="0">
                <a:ln>
                  <a:solidFill>
                    <a:srgbClr val="FF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বুঝতে পেরেছ আজ আমরা কী পড়ব?</a:t>
            </a:r>
            <a:endParaRPr lang="bn-IN" sz="4000" i="1" dirty="0">
              <a:ln>
                <a:solidFill>
                  <a:srgbClr val="FF000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2041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61311" y="406530"/>
            <a:ext cx="3284874" cy="707886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>
            <a:spAutoFit/>
          </a:bodyPr>
          <a:lstStyle/>
          <a:p>
            <a:r>
              <a:rPr lang="bn-IN" sz="4000" i="1" dirty="0" smtClean="0">
                <a:ln>
                  <a:solidFill>
                    <a:srgbClr val="FF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আজ আমরা পড়ব...</a:t>
            </a:r>
            <a:endParaRPr lang="bn-IN" sz="4000" i="1" dirty="0">
              <a:ln>
                <a:solidFill>
                  <a:srgbClr val="FF000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19617" y="1516873"/>
            <a:ext cx="2507418" cy="830997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>
            <a:spAutoFit/>
          </a:bodyPr>
          <a:lstStyle/>
          <a:p>
            <a:r>
              <a:rPr lang="bn-IN" sz="4800" i="1" dirty="0" smtClean="0">
                <a:ln>
                  <a:solidFill>
                    <a:srgbClr val="FF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কাজলা দিদি</a:t>
            </a:r>
            <a:endParaRPr lang="bn-IN" sz="4800" i="1" dirty="0">
              <a:ln>
                <a:solidFill>
                  <a:srgbClr val="FF000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61311" y="2444336"/>
            <a:ext cx="5824030" cy="830997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>
            <a:spAutoFit/>
          </a:bodyPr>
          <a:lstStyle/>
          <a:p>
            <a:r>
              <a:rPr lang="bn-IN" sz="4800" i="1" dirty="0" smtClean="0">
                <a:ln>
                  <a:solidFill>
                    <a:srgbClr val="FF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লিখেছেনঃ যতিন্দ্রমোহন বাগচী</a:t>
            </a:r>
            <a:endParaRPr lang="bn-IN" sz="4800" i="1" dirty="0">
              <a:ln>
                <a:solidFill>
                  <a:srgbClr val="FF000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83330" y="3943533"/>
            <a:ext cx="5379999" cy="1323439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>
            <a:spAutoFit/>
          </a:bodyPr>
          <a:lstStyle/>
          <a:p>
            <a:pPr algn="ctr"/>
            <a:r>
              <a:rPr lang="bn-IN" sz="4000" i="1" dirty="0" smtClean="0">
                <a:ln>
                  <a:solidFill>
                    <a:srgbClr val="FF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আজ আমরা ‘চুপটি মেরে থাকো?’</a:t>
            </a:r>
          </a:p>
          <a:p>
            <a:pPr algn="ctr"/>
            <a:r>
              <a:rPr lang="bn-IN" sz="4000" i="1" dirty="0" smtClean="0">
                <a:ln>
                  <a:solidFill>
                    <a:srgbClr val="FF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পর্যন্ত পড়ব। </a:t>
            </a:r>
            <a:endParaRPr lang="bn-IN" sz="4000" i="1" dirty="0">
              <a:ln>
                <a:solidFill>
                  <a:srgbClr val="FF000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6385340" y="343143"/>
            <a:ext cx="5455981" cy="6021651"/>
            <a:chOff x="6385340" y="343143"/>
            <a:chExt cx="5455981" cy="6021651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57622" y="5266972"/>
              <a:ext cx="4099827" cy="1097822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85340" y="343143"/>
              <a:ext cx="5455981" cy="492382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78671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279" y="853030"/>
            <a:ext cx="3836852" cy="460724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noFill/>
            <a:miter lim="800000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4" name="Rectangle 3"/>
          <p:cNvSpPr/>
          <p:nvPr/>
        </p:nvSpPr>
        <p:spPr>
          <a:xfrm>
            <a:off x="5295218" y="993601"/>
            <a:ext cx="6605234" cy="5016758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>
            <a:spAutoFit/>
          </a:bodyPr>
          <a:lstStyle/>
          <a:p>
            <a:pPr algn="ctr"/>
            <a:r>
              <a:rPr lang="bn-IN" sz="4000" i="1" dirty="0" smtClean="0">
                <a:ln>
                  <a:solidFill>
                    <a:srgbClr val="FF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কবি যতিন্দ্রমোহন বাগচী ১৮৭৮ সালের </a:t>
            </a:r>
          </a:p>
          <a:p>
            <a:pPr algn="ctr"/>
            <a:r>
              <a:rPr lang="bn-IN" sz="4000" i="1" dirty="0" smtClean="0">
                <a:ln>
                  <a:solidFill>
                    <a:srgbClr val="FF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২৭ এ নভেম্বর নদীয়া জেলায় জন্মগ্রহন </a:t>
            </a:r>
          </a:p>
          <a:p>
            <a:pPr algn="ctr"/>
            <a:r>
              <a:rPr lang="bn-IN" sz="4000" i="1" dirty="0" smtClean="0">
                <a:ln>
                  <a:solidFill>
                    <a:srgbClr val="FF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করেছেন। তিনি ‘মানিসী’ ও ‘পূর্বাচল’  </a:t>
            </a:r>
          </a:p>
          <a:p>
            <a:pPr algn="ctr"/>
            <a:r>
              <a:rPr lang="bn-IN" sz="4000" i="1" dirty="0" smtClean="0">
                <a:ln>
                  <a:solidFill>
                    <a:srgbClr val="FF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পত্রিকা সম্পাদনা করেছেন। উল্লেখযোগ্য </a:t>
            </a:r>
          </a:p>
          <a:p>
            <a:pPr algn="ctr"/>
            <a:r>
              <a:rPr lang="bn-IN" sz="4000" i="1" dirty="0" smtClean="0">
                <a:ln>
                  <a:solidFill>
                    <a:srgbClr val="FF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গ্রন্থ- ‘লেখা’, ‘কেয়া’, ‘বন্ধুর দান’ ইত্যাদি। </a:t>
            </a:r>
          </a:p>
          <a:p>
            <a:pPr algn="ctr"/>
            <a:r>
              <a:rPr lang="bn-IN" sz="4000" i="1" dirty="0" smtClean="0">
                <a:ln>
                  <a:solidFill>
                    <a:srgbClr val="FF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১৯৪৮ সালের ১লা ফেব্রুয়ারী তাঁর মৃত্যু হয়। </a:t>
            </a:r>
            <a:endParaRPr lang="bn-IN" sz="4000" i="1" dirty="0">
              <a:ln>
                <a:solidFill>
                  <a:srgbClr val="FF000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IN" sz="4000" i="1" dirty="0" smtClean="0">
                <a:ln>
                  <a:solidFill>
                    <a:srgbClr val="FF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IN" sz="4000" i="1" dirty="0">
              <a:ln>
                <a:solidFill>
                  <a:srgbClr val="FF000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3109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759" y="350090"/>
            <a:ext cx="9229098" cy="52039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Oval 2"/>
          <p:cNvSpPr/>
          <p:nvPr/>
        </p:nvSpPr>
        <p:spPr>
          <a:xfrm>
            <a:off x="8425543" y="653144"/>
            <a:ext cx="1384663" cy="138466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226775" y="5670862"/>
            <a:ext cx="7871065" cy="830997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>
            <a:spAutoFit/>
          </a:bodyPr>
          <a:lstStyle/>
          <a:p>
            <a:r>
              <a:rPr lang="bn-IN" sz="4800" i="1" dirty="0" smtClean="0">
                <a:ln>
                  <a:solidFill>
                    <a:srgbClr val="FF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বাঁশ বাগানের মাথার উপর চাঁদ উঠেছে অই</a:t>
            </a:r>
            <a:endParaRPr lang="bn-IN" sz="4800" i="1" dirty="0">
              <a:ln>
                <a:solidFill>
                  <a:srgbClr val="FF000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5559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0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5069" y="446858"/>
            <a:ext cx="7855948" cy="44315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Rectangle 2"/>
          <p:cNvSpPr/>
          <p:nvPr/>
        </p:nvSpPr>
        <p:spPr>
          <a:xfrm>
            <a:off x="1449051" y="5122221"/>
            <a:ext cx="8787983" cy="830997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>
            <a:spAutoFit/>
          </a:bodyPr>
          <a:lstStyle/>
          <a:p>
            <a:r>
              <a:rPr lang="bn-IN" sz="4800" i="1" dirty="0" smtClean="0">
                <a:ln>
                  <a:solidFill>
                    <a:srgbClr val="FF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মাগো, আমার শোলক-বলা কাজলা দিদি কই? </a:t>
            </a:r>
            <a:endParaRPr lang="bn-IN" sz="4800" i="1" dirty="0">
              <a:ln>
                <a:solidFill>
                  <a:srgbClr val="FF000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4576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831" y="535984"/>
            <a:ext cx="5642857" cy="363106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8278" y="535984"/>
            <a:ext cx="5380118" cy="363106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Rectangle 3"/>
          <p:cNvSpPr/>
          <p:nvPr/>
        </p:nvSpPr>
        <p:spPr>
          <a:xfrm>
            <a:off x="1170604" y="4364576"/>
            <a:ext cx="10434267" cy="830997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>
            <a:spAutoFit/>
          </a:bodyPr>
          <a:lstStyle/>
          <a:p>
            <a:r>
              <a:rPr lang="bn-IN" sz="4800" i="1" dirty="0" smtClean="0">
                <a:ln>
                  <a:solidFill>
                    <a:srgbClr val="FF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পুকুর ধারে, নেবুর তলে থোকায় থোকায় জোনাই জ্বলে,  </a:t>
            </a:r>
            <a:endParaRPr lang="bn-IN" sz="4800" i="1" dirty="0">
              <a:ln>
                <a:solidFill>
                  <a:srgbClr val="FF000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312743" y="5086586"/>
            <a:ext cx="8149988" cy="830997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>
            <a:spAutoFit/>
          </a:bodyPr>
          <a:lstStyle/>
          <a:p>
            <a:r>
              <a:rPr lang="bn-IN" sz="4800" i="1" dirty="0" smtClean="0">
                <a:ln>
                  <a:solidFill>
                    <a:srgbClr val="FF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ফুলের গন্ধে ঘুম আসে না, একলা জেগে রই;</a:t>
            </a:r>
            <a:endParaRPr lang="bn-IN" sz="4800" i="1" dirty="0">
              <a:ln>
                <a:solidFill>
                  <a:srgbClr val="FF000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8005" y="535983"/>
            <a:ext cx="6490829" cy="363106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8" name="Rectangle 7"/>
          <p:cNvSpPr/>
          <p:nvPr/>
        </p:nvSpPr>
        <p:spPr>
          <a:xfrm>
            <a:off x="1960884" y="5808596"/>
            <a:ext cx="8981946" cy="830997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>
            <a:spAutoFit/>
          </a:bodyPr>
          <a:lstStyle/>
          <a:p>
            <a:r>
              <a:rPr lang="bn-IN" sz="4800" i="1" dirty="0" smtClean="0">
                <a:ln>
                  <a:solidFill>
                    <a:srgbClr val="FF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মাগো, আমার কোলের কাছে কাজলা দিদি কই?</a:t>
            </a:r>
            <a:endParaRPr lang="bn-IN" sz="4800" i="1" dirty="0">
              <a:ln>
                <a:solidFill>
                  <a:srgbClr val="FF000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8006" y="535982"/>
            <a:ext cx="6493778" cy="3631067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42334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1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30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30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8" grpId="0"/>
    </p:bldLst>
  </p:timing>
</p:sld>
</file>

<file path=ppt/theme/theme1.xml><?xml version="1.0" encoding="utf-8"?>
<a:theme xmlns:a="http://schemas.openxmlformats.org/drawingml/2006/main" name="Basis">
  <a:themeElements>
    <a:clrScheme name="Basis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TM03457444[[fn=Basis]]</Template>
  <TotalTime>485</TotalTime>
  <Words>600</Words>
  <Application>Microsoft Office PowerPoint</Application>
  <PresentationFormat>Widescreen</PresentationFormat>
  <Paragraphs>122</Paragraphs>
  <Slides>21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Corbel</vt:lpstr>
      <vt:lpstr>NikoshBAN</vt:lpstr>
      <vt:lpstr>Times New Roman</vt:lpstr>
      <vt:lpstr>Basis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Walton</dc:creator>
  <cp:lastModifiedBy>Walton</cp:lastModifiedBy>
  <cp:revision>46</cp:revision>
  <dcterms:created xsi:type="dcterms:W3CDTF">2019-07-19T16:44:23Z</dcterms:created>
  <dcterms:modified xsi:type="dcterms:W3CDTF">2019-07-22T12:36:49Z</dcterms:modified>
</cp:coreProperties>
</file>