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5" r:id="rId6"/>
    <p:sldId id="267" r:id="rId7"/>
    <p:sldId id="266" r:id="rId8"/>
    <p:sldId id="261"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25926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285141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43666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508625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9414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3650019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1072220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421086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406886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906974-9380-4E02-BB62-99A424080574}"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36491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906974-9380-4E02-BB62-99A424080574}"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1313904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906974-9380-4E02-BB62-99A424080574}" type="datetimeFigureOut">
              <a:rPr lang="en-US" smtClean="0"/>
              <a:t>12/28/2019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667942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906974-9380-4E02-BB62-99A424080574}" type="datetimeFigureOut">
              <a:rPr lang="en-US" smtClean="0"/>
              <a:t>12/28/2019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239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06974-9380-4E02-BB62-99A424080574}" type="datetimeFigureOut">
              <a:rPr lang="en-US" smtClean="0"/>
              <a:t>12/28/2019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79725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3906974-9380-4E02-BB62-99A424080574}"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19575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906974-9380-4E02-BB62-99A424080574}"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1B7DB-6059-45EC-B8BB-C52E56C6964D}" type="slidenum">
              <a:rPr lang="en-US" smtClean="0"/>
              <a:t>‹#›</a:t>
            </a:fld>
            <a:endParaRPr lang="en-US"/>
          </a:p>
        </p:txBody>
      </p:sp>
    </p:spTree>
    <p:extLst>
      <p:ext uri="{BB962C8B-B14F-4D97-AF65-F5344CB8AC3E}">
        <p14:creationId xmlns:p14="http://schemas.microsoft.com/office/powerpoint/2010/main" val="230680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906974-9380-4E02-BB62-99A424080574}" type="datetimeFigureOut">
              <a:rPr lang="en-US" smtClean="0"/>
              <a:t>12/28/2019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5B1B7DB-6059-45EC-B8BB-C52E56C6964D}" type="slidenum">
              <a:rPr lang="en-US" smtClean="0"/>
              <a:t>‹#›</a:t>
            </a:fld>
            <a:endParaRPr lang="en-US"/>
          </a:p>
        </p:txBody>
      </p:sp>
    </p:spTree>
    <p:extLst>
      <p:ext uri="{BB962C8B-B14F-4D97-AF65-F5344CB8AC3E}">
        <p14:creationId xmlns:p14="http://schemas.microsoft.com/office/powerpoint/2010/main" val="3434155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03964"/>
            <a:ext cx="12192000" cy="2854035"/>
          </a:xfrm>
        </p:spPr>
        <p:txBody>
          <a:bodyPr>
            <a:normAutofit fontScale="90000"/>
            <a:scene3d>
              <a:camera prst="orthographicFront"/>
              <a:lightRig rig="soft" dir="t">
                <a:rot lat="0" lon="0" rev="15600000"/>
              </a:lightRig>
            </a:scene3d>
            <a:sp3d extrusionH="57150" prstMaterial="softEdge">
              <a:bevelT w="25400" h="38100"/>
            </a:sp3d>
          </a:bodyPr>
          <a:lstStyle/>
          <a:p>
            <a:r>
              <a:rPr lang="en-US" sz="9600" b="1" dirty="0" err="1" smtClean="0">
                <a:ln/>
                <a:solidFill>
                  <a:schemeClr val="accent4"/>
                </a:solidFill>
              </a:rPr>
              <a:t>আজকের</a:t>
            </a:r>
            <a:r>
              <a:rPr lang="en-US" sz="9600" b="1" dirty="0" smtClean="0">
                <a:ln/>
                <a:solidFill>
                  <a:schemeClr val="accent4"/>
                </a:solidFill>
              </a:rPr>
              <a:t> </a:t>
            </a:r>
            <a:r>
              <a:rPr lang="en-US" sz="9600" b="1" dirty="0" err="1" smtClean="0">
                <a:ln/>
                <a:solidFill>
                  <a:schemeClr val="accent4"/>
                </a:solidFill>
              </a:rPr>
              <a:t>ক্লাসে</a:t>
            </a:r>
            <a:r>
              <a:rPr lang="en-US" sz="9600" b="1" dirty="0" smtClean="0">
                <a:ln/>
                <a:solidFill>
                  <a:schemeClr val="accent4"/>
                </a:solidFill>
              </a:rPr>
              <a:t> </a:t>
            </a:r>
            <a:r>
              <a:rPr lang="en-US" sz="9600" b="1" dirty="0" err="1" smtClean="0">
                <a:ln/>
                <a:solidFill>
                  <a:schemeClr val="accent4"/>
                </a:solidFill>
              </a:rPr>
              <a:t>সবাইকে</a:t>
            </a:r>
            <a:r>
              <a:rPr lang="en-US" sz="9600" b="1" dirty="0" smtClean="0">
                <a:ln/>
                <a:solidFill>
                  <a:schemeClr val="accent4"/>
                </a:solidFill>
              </a:rPr>
              <a:t> </a:t>
            </a:r>
            <a:r>
              <a:rPr lang="en-US" sz="9600" b="1" dirty="0" err="1" smtClean="0">
                <a:ln/>
                <a:solidFill>
                  <a:schemeClr val="accent4"/>
                </a:solidFill>
              </a:rPr>
              <a:t>স্বাগতম</a:t>
            </a:r>
            <a:r>
              <a:rPr lang="en-US" sz="9600" b="1" dirty="0" smtClean="0">
                <a:ln/>
                <a:solidFill>
                  <a:schemeClr val="accent4"/>
                </a:solidFill>
              </a:rPr>
              <a:t> </a:t>
            </a:r>
            <a:endParaRPr lang="en-US" sz="9600" b="1" dirty="0">
              <a:ln/>
              <a:solidFill>
                <a:schemeClr val="accent4"/>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0835"/>
            <a:ext cx="12192000" cy="4114800"/>
          </a:xfrm>
          <a:prstGeom prst="rect">
            <a:avLst/>
          </a:prstGeom>
        </p:spPr>
      </p:pic>
    </p:spTree>
    <p:extLst>
      <p:ext uri="{BB962C8B-B14F-4D97-AF65-F5344CB8AC3E}">
        <p14:creationId xmlns:p14="http://schemas.microsoft.com/office/powerpoint/2010/main" val="2696007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sndAc>
          <p:stSnd>
            <p:snd r:embed="rId2" name="applause.wav"/>
          </p:stSnd>
        </p:sndAc>
      </p:transition>
    </mc:Choice>
    <mc:Fallback>
      <p:transition spd="slow">
        <p:fade/>
        <p:sndAc>
          <p:stSnd>
            <p:snd r:embed="rId2"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3782" y="457211"/>
            <a:ext cx="8368147" cy="144655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bn-IN" sz="8800" dirty="0" smtClean="0">
                <a:latin typeface="NikoshBAN" panose="02000000000000000000" pitchFamily="2" charset="0"/>
                <a:cs typeface="NikoshBAN" panose="02000000000000000000" pitchFamily="2" charset="0"/>
              </a:rPr>
              <a:t>     বাড়ীর </a:t>
            </a:r>
            <a:r>
              <a:rPr lang="bn-IN" sz="8800" dirty="0" smtClean="0">
                <a:latin typeface="NikoshBAN" panose="02000000000000000000" pitchFamily="2" charset="0"/>
                <a:cs typeface="NikoshBAN" panose="02000000000000000000" pitchFamily="2" charset="0"/>
              </a:rPr>
              <a:t>কাজ </a:t>
            </a:r>
            <a:endParaRPr lang="en-US" sz="8800" dirty="0">
              <a:latin typeface="NikoshBAN" panose="02000000000000000000" pitchFamily="2" charset="0"/>
              <a:cs typeface="NikoshBAN" panose="02000000000000000000" pitchFamily="2" charset="0"/>
            </a:endParaRPr>
          </a:p>
        </p:txBody>
      </p:sp>
      <p:sp>
        <p:nvSpPr>
          <p:cNvPr id="4" name="TextBox 3"/>
          <p:cNvSpPr txBox="1"/>
          <p:nvPr/>
        </p:nvSpPr>
        <p:spPr>
          <a:xfrm>
            <a:off x="207819" y="4948901"/>
            <a:ext cx="11679382" cy="175432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3600" dirty="0" err="1">
                <a:latin typeface="NikoshBAN" panose="02000000000000000000" pitchFamily="2" charset="0"/>
                <a:cs typeface="NikoshBAN" panose="02000000000000000000" pitchFamily="2" charset="0"/>
              </a:rPr>
              <a:t>তথ্য</a:t>
            </a:r>
            <a:r>
              <a:rPr lang="en-US" sz="3600" dirty="0">
                <a:latin typeface="NikoshBAN" panose="02000000000000000000" pitchFamily="2" charset="0"/>
                <a:cs typeface="NikoshBAN" panose="02000000000000000000" pitchFamily="2" charset="0"/>
              </a:rPr>
              <a:t> ও </a:t>
            </a:r>
            <a:r>
              <a:rPr lang="en-US" sz="3600" dirty="0" err="1">
                <a:latin typeface="NikoshBAN" panose="02000000000000000000" pitchFamily="2" charset="0"/>
                <a:cs typeface="NikoshBAN" panose="02000000000000000000" pitchFamily="2" charset="0"/>
              </a:rPr>
              <a:t>যোগাযোগ</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প্রযুক্তির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বিকাশে</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উল্লেখযোগ্য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ব্যক্তিদের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অবদান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সম্পর্কে</a:t>
            </a:r>
            <a:r>
              <a:rPr lang="en-US" sz="3600" dirty="0">
                <a:latin typeface="NikoshBAN" panose="02000000000000000000" pitchFamily="2" charset="0"/>
                <a:cs typeface="NikoshBAN" panose="02000000000000000000" pitchFamily="2" charset="0"/>
              </a:rPr>
              <a:t>  </a:t>
            </a:r>
            <a:r>
              <a:rPr lang="en-US" sz="3600" dirty="0" smtClean="0">
                <a:latin typeface="NikoshBAN" panose="02000000000000000000" pitchFamily="2" charset="0"/>
                <a:cs typeface="NikoshBAN" panose="02000000000000000000" pitchFamily="2" charset="0"/>
              </a:rPr>
              <a:t>১০ </a:t>
            </a:r>
            <a:r>
              <a:rPr lang="en-US" sz="3600" dirty="0" err="1">
                <a:latin typeface="NikoshBAN" panose="02000000000000000000" pitchFamily="2" charset="0"/>
                <a:cs typeface="NikoshBAN" panose="02000000000000000000" pitchFamily="2" charset="0"/>
              </a:rPr>
              <a:t>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বাক্য</a:t>
            </a:r>
            <a:r>
              <a:rPr lang="en-US" sz="3600" dirty="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লিখে</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আসবে</a:t>
            </a:r>
            <a:r>
              <a:rPr lang="en-US" sz="3600" dirty="0" smtClean="0">
                <a:latin typeface="NikoshBAN" panose="02000000000000000000" pitchFamily="2" charset="0"/>
                <a:cs typeface="NikoshBAN" panose="02000000000000000000" pitchFamily="2" charset="0"/>
              </a:rPr>
              <a:t>  </a:t>
            </a:r>
            <a:r>
              <a:rPr lang="en-US" sz="3600" dirty="0">
                <a:latin typeface="NikoshBAN" panose="02000000000000000000" pitchFamily="2" charset="0"/>
                <a:cs typeface="NikoshBAN" panose="02000000000000000000" pitchFamily="2" charset="0"/>
              </a:rPr>
              <a:t>? </a:t>
            </a:r>
          </a:p>
          <a:p>
            <a:endParaRPr lang="en-US" sz="3600" dirty="0">
              <a:latin typeface="NikoshBAN" panose="02000000000000000000" pitchFamily="2" charset="0"/>
              <a:cs typeface="NikoshBAN" panose="02000000000000000000" pitchFamily="2" charset="0"/>
            </a:endParaRPr>
          </a:p>
        </p:txBody>
      </p:sp>
      <p:pic>
        <p:nvPicPr>
          <p:cNvPr id="6" name="Picture 5" descr="9478dd77ccb0aa9bd4dc638337f70d44-retro-different-home-styles-for-home-by-aman-bansal.jpg"/>
          <p:cNvPicPr>
            <a:picLocks noChangeAspect="1"/>
          </p:cNvPicPr>
          <p:nvPr/>
        </p:nvPicPr>
        <p:blipFill>
          <a:blip r:embed="rId2"/>
          <a:stretch>
            <a:fillRect/>
          </a:stretch>
        </p:blipFill>
        <p:spPr>
          <a:xfrm>
            <a:off x="3103420" y="2173000"/>
            <a:ext cx="3724275" cy="2506662"/>
          </a:xfrm>
          <a:prstGeom prst="roundRect">
            <a:avLst/>
          </a:prstGeom>
          <a:ln>
            <a:noFill/>
          </a:ln>
          <a:effectLst>
            <a:softEdge rad="112500"/>
          </a:effectLst>
        </p:spPr>
      </p:pic>
    </p:spTree>
    <p:extLst>
      <p:ext uri="{BB962C8B-B14F-4D97-AF65-F5344CB8AC3E}">
        <p14:creationId xmlns:p14="http://schemas.microsoft.com/office/powerpoint/2010/main" val="195350468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1564"/>
            <a:ext cx="12192000" cy="221599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13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anose="02000000000000000000" pitchFamily="2" charset="0"/>
                <a:cs typeface="NikoshBAN" panose="02000000000000000000" pitchFamily="2" charset="0"/>
              </a:rPr>
              <a:t>       </a:t>
            </a:r>
            <a:r>
              <a:rPr lang="bn-IN" sz="13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anose="02000000000000000000" pitchFamily="2" charset="0"/>
                <a:cs typeface="NikoshBAN" panose="02000000000000000000" pitchFamily="2" charset="0"/>
              </a:rPr>
              <a:t>ধন্যবাদ  </a:t>
            </a:r>
            <a:endParaRPr lang="en-US" sz="13800" b="1" spc="50" dirty="0">
              <a:ln w="9525" cmpd="sng">
                <a:solidFill>
                  <a:schemeClr val="accent1"/>
                </a:solidFill>
                <a:prstDash val="solid"/>
              </a:ln>
              <a:solidFill>
                <a:srgbClr val="70AD47">
                  <a:tint val="1000"/>
                </a:srgbClr>
              </a:solidFill>
              <a:effectLst>
                <a:glow rad="38100">
                  <a:schemeClr val="accent1">
                    <a:alpha val="40000"/>
                  </a:schemeClr>
                </a:glow>
              </a:effectLst>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0"/>
            <a:ext cx="12191999" cy="4572000"/>
          </a:xfrm>
          <a:prstGeom prst="rect">
            <a:avLst/>
          </a:prstGeom>
        </p:spPr>
      </p:pic>
    </p:spTree>
    <p:extLst>
      <p:ext uri="{BB962C8B-B14F-4D97-AF65-F5344CB8AC3E}">
        <p14:creationId xmlns:p14="http://schemas.microsoft.com/office/powerpoint/2010/main" val="347890978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9"/>
          <p:cNvGrpSpPr>
            <a:grpSpLocks/>
          </p:cNvGrpSpPr>
          <p:nvPr/>
        </p:nvGrpSpPr>
        <p:grpSpPr bwMode="auto">
          <a:xfrm>
            <a:off x="1524000" y="0"/>
            <a:ext cx="9144000" cy="6858000"/>
            <a:chOff x="0" y="0"/>
            <a:chExt cx="5760" cy="4320"/>
          </a:xfrm>
        </p:grpSpPr>
        <p:sp>
          <p:nvSpPr>
            <p:cNvPr id="14339" name="Rectangle 2"/>
            <p:cNvSpPr>
              <a:spLocks noChangeArrowheads="1"/>
            </p:cNvSpPr>
            <p:nvPr/>
          </p:nvSpPr>
          <p:spPr bwMode="auto">
            <a:xfrm>
              <a:off x="0" y="0"/>
              <a:ext cx="5760" cy="4320"/>
            </a:xfrm>
            <a:prstGeom prst="rect">
              <a:avLst/>
            </a:prstGeom>
            <a:noFill/>
            <a:ln w="228600">
              <a:solidFill>
                <a:srgbClr val="C2290A"/>
              </a:solidFill>
              <a:miter lim="800000"/>
              <a:headEnd/>
              <a:tailEnd/>
            </a:ln>
          </p:spPr>
          <p:txBody>
            <a:bodyPr wrap="none" anchor="ctr"/>
            <a:lstStyle/>
            <a:p>
              <a:endParaRPr lang="en-US"/>
            </a:p>
          </p:txBody>
        </p:sp>
        <p:sp>
          <p:nvSpPr>
            <p:cNvPr id="14340" name="Rectangle 3"/>
            <p:cNvSpPr>
              <a:spLocks noChangeArrowheads="1"/>
            </p:cNvSpPr>
            <p:nvPr/>
          </p:nvSpPr>
          <p:spPr bwMode="auto">
            <a:xfrm>
              <a:off x="96" y="96"/>
              <a:ext cx="5568" cy="4128"/>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lgn="ctr"/>
              <a:endParaRPr lang="en-US" b="1">
                <a:ln w="22225">
                  <a:solidFill>
                    <a:schemeClr val="accent2"/>
                  </a:solidFill>
                  <a:prstDash val="solid"/>
                </a:ln>
                <a:solidFill>
                  <a:schemeClr val="accent2">
                    <a:lumMod val="40000"/>
                    <a:lumOff val="60000"/>
                  </a:schemeClr>
                </a:solidFill>
              </a:endParaRPr>
            </a:p>
          </p:txBody>
        </p:sp>
        <p:grpSp>
          <p:nvGrpSpPr>
            <p:cNvPr id="14341" name="Group 8"/>
            <p:cNvGrpSpPr>
              <a:grpSpLocks/>
            </p:cNvGrpSpPr>
            <p:nvPr/>
          </p:nvGrpSpPr>
          <p:grpSpPr bwMode="auto">
            <a:xfrm>
              <a:off x="240" y="192"/>
              <a:ext cx="5232" cy="4004"/>
              <a:chOff x="240" y="192"/>
              <a:chExt cx="5232" cy="4004"/>
            </a:xfrm>
          </p:grpSpPr>
          <p:sp>
            <p:nvSpPr>
              <p:cNvPr id="2" name="Title 1"/>
              <p:cNvSpPr>
                <a:spLocks/>
              </p:cNvSpPr>
              <p:nvPr/>
            </p:nvSpPr>
            <p:spPr bwMode="auto">
              <a:xfrm>
                <a:off x="240" y="192"/>
                <a:ext cx="5232" cy="864"/>
              </a:xfrm>
              <a:prstGeom prst="horizontalScroll">
                <a:avLst>
                  <a:gd name="adj" fmla="val 12500"/>
                </a:avLst>
              </a:prstGeom>
              <a:solidFill>
                <a:srgbClr val="00B050"/>
              </a:solidFill>
              <a:ln w="9525" algn="ctr">
                <a:solidFill>
                  <a:srgbClr val="F9F9F9"/>
                </a:solidFill>
                <a:round/>
                <a:headEnd/>
                <a:tailEnd/>
              </a:ln>
              <a:effectLst>
                <a:outerShdw dist="20000" dir="5400000" rotWithShape="0">
                  <a:srgbClr val="000000">
                    <a:alpha val="37999"/>
                  </a:srgbClr>
                </a:outerShdw>
              </a:effectLst>
            </p:spPr>
            <p:txBody>
              <a:bodyPr anchor="ctr"/>
              <a:lstStyle/>
              <a:p>
                <a:pPr algn="ctr">
                  <a:defRPr/>
                </a:pPr>
                <a:r>
                  <a:rPr lang="bn-BD" sz="6000" dirty="0">
                    <a:solidFill>
                      <a:srgbClr val="000000"/>
                    </a:solidFill>
                    <a:latin typeface="NikoshBAN" pitchFamily="2" charset="0"/>
                    <a:cs typeface="NikoshBAN" pitchFamily="2" charset="0"/>
                  </a:rPr>
                  <a:t>শিক্ষক পরিচিতি</a:t>
                </a:r>
                <a:r>
                  <a:rPr lang="bn-BD" sz="7200" dirty="0">
                    <a:solidFill>
                      <a:srgbClr val="000000"/>
                    </a:solidFill>
                    <a:latin typeface="NikoshBAN" pitchFamily="2" charset="0"/>
                    <a:cs typeface="NikoshBAN" pitchFamily="2" charset="0"/>
                  </a:rPr>
                  <a:t> </a:t>
                </a:r>
                <a:endParaRPr lang="en-US" sz="7200" dirty="0">
                  <a:solidFill>
                    <a:srgbClr val="000000"/>
                  </a:solidFill>
                  <a:latin typeface="NikoshBAN" pitchFamily="2" charset="0"/>
                  <a:cs typeface="NikoshBAN" pitchFamily="2" charset="0"/>
                </a:endParaRPr>
              </a:p>
            </p:txBody>
          </p:sp>
          <p:sp>
            <p:nvSpPr>
              <p:cNvPr id="14344" name="TextBox 6"/>
              <p:cNvSpPr txBox="1">
                <a:spLocks noChangeArrowheads="1"/>
              </p:cNvSpPr>
              <p:nvPr/>
            </p:nvSpPr>
            <p:spPr bwMode="auto">
              <a:xfrm>
                <a:off x="240" y="1152"/>
                <a:ext cx="5232" cy="3044"/>
              </a:xfrm>
              <a:prstGeom prst="rect">
                <a:avLst/>
              </a:prstGeom>
              <a:blipFill>
                <a:blip r:embed="rId2"/>
                <a:tile tx="0" ty="0" sx="100000" sy="100000" flip="none" algn="tl"/>
              </a:blipFill>
              <a:ln w="9525">
                <a:noFill/>
                <a:miter lim="800000"/>
                <a:headEnd/>
                <a:tailEnd/>
              </a:ln>
            </p:spPr>
            <p:txBody>
              <a:bodyPr wrap="square">
                <a:spAutoFit/>
              </a:bodyPr>
              <a:lstStyle/>
              <a:p>
                <a:r>
                  <a:rPr lang="bn-IN" sz="4400" b="1" dirty="0">
                    <a:ln w="22225">
                      <a:solidFill>
                        <a:schemeClr val="accent2"/>
                      </a:solidFill>
                      <a:prstDash val="solid"/>
                    </a:ln>
                    <a:solidFill>
                      <a:schemeClr val="accent2">
                        <a:lumMod val="40000"/>
                        <a:lumOff val="60000"/>
                      </a:schemeClr>
                    </a:solidFill>
                    <a:latin typeface="Calibri" pitchFamily="34" charset="0"/>
                    <a:cs typeface="Vrinda" pitchFamily="2" charset="0"/>
                  </a:rPr>
                  <a:t>    </a:t>
                </a:r>
                <a:r>
                  <a:rPr lang="en-US" sz="4400" b="1" dirty="0">
                    <a:ln w="22225">
                      <a:solidFill>
                        <a:schemeClr val="accent2"/>
                      </a:solidFill>
                      <a:prstDash val="solid"/>
                    </a:ln>
                    <a:solidFill>
                      <a:schemeClr val="accent2">
                        <a:lumMod val="40000"/>
                        <a:lumOff val="60000"/>
                      </a:schemeClr>
                    </a:solidFill>
                    <a:latin typeface="Calibri" pitchFamily="34" charset="0"/>
                    <a:cs typeface="Vrinda" pitchFamily="2" charset="0"/>
                  </a:rPr>
                  <a:t>                </a:t>
                </a:r>
                <a:r>
                  <a:rPr lang="en-US" sz="4400" b="1" dirty="0" err="1">
                    <a:ln w="22225">
                      <a:solidFill>
                        <a:schemeClr val="accent2"/>
                      </a:solidFill>
                      <a:prstDash val="solid"/>
                    </a:ln>
                    <a:solidFill>
                      <a:schemeClr val="accent2">
                        <a:lumMod val="40000"/>
                        <a:lumOff val="60000"/>
                      </a:schemeClr>
                    </a:solidFill>
                    <a:latin typeface="Calibri" pitchFamily="34" charset="0"/>
                    <a:cs typeface="Vrinda" pitchFamily="2" charset="0"/>
                  </a:rPr>
                  <a:t>মামুনুর</a:t>
                </a:r>
                <a:r>
                  <a:rPr lang="en-US" sz="4400" b="1" dirty="0">
                    <a:ln w="22225">
                      <a:solidFill>
                        <a:schemeClr val="accent2"/>
                      </a:solidFill>
                      <a:prstDash val="solid"/>
                    </a:ln>
                    <a:solidFill>
                      <a:schemeClr val="accent2">
                        <a:lumMod val="40000"/>
                        <a:lumOff val="60000"/>
                      </a:schemeClr>
                    </a:solidFill>
                    <a:latin typeface="Calibri" pitchFamily="34" charset="0"/>
                    <a:cs typeface="Vrinda" pitchFamily="2" charset="0"/>
                  </a:rPr>
                  <a:t> </a:t>
                </a:r>
                <a:r>
                  <a:rPr lang="en-US" sz="4400" b="1" dirty="0" err="1">
                    <a:ln w="22225">
                      <a:solidFill>
                        <a:schemeClr val="accent2"/>
                      </a:solidFill>
                      <a:prstDash val="solid"/>
                    </a:ln>
                    <a:solidFill>
                      <a:schemeClr val="accent2">
                        <a:lumMod val="40000"/>
                        <a:lumOff val="60000"/>
                      </a:schemeClr>
                    </a:solidFill>
                    <a:latin typeface="Calibri" pitchFamily="34" charset="0"/>
                    <a:cs typeface="Vrinda" pitchFamily="2" charset="0"/>
                  </a:rPr>
                  <a:t>রশিদ</a:t>
                </a:r>
                <a:endParaRPr lang="bn-BD" sz="4400" b="1" dirty="0">
                  <a:ln w="22225">
                    <a:solidFill>
                      <a:schemeClr val="accent2"/>
                    </a:solidFill>
                    <a:prstDash val="solid"/>
                  </a:ln>
                  <a:solidFill>
                    <a:schemeClr val="accent2">
                      <a:lumMod val="40000"/>
                      <a:lumOff val="60000"/>
                    </a:schemeClr>
                  </a:solidFill>
                  <a:latin typeface="NikoshBAN" pitchFamily="2" charset="0"/>
                  <a:cs typeface="NikoshBAN" pitchFamily="2" charset="0"/>
                </a:endParaRPr>
              </a:p>
              <a:p>
                <a:r>
                  <a:rPr lang="en-US"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bn-IN"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bn-BD"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সহকারি শিক্ষক </a:t>
                </a:r>
              </a:p>
              <a:p>
                <a:r>
                  <a:rPr lang="en-US"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bn-IN"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আছিম বহুমূখী উচ্চ বিদ্যালয়</a:t>
                </a:r>
                <a:r>
                  <a:rPr lang="bn-BD"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a:t>
                </a:r>
              </a:p>
              <a:p>
                <a:r>
                  <a:rPr lang="en-US"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bn-IN"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ফুলবাড়ীয়া,ময়নমনসিংহ</a:t>
                </a:r>
                <a:r>
                  <a:rPr lang="en-US"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a:t>
                </a:r>
              </a:p>
              <a:p>
                <a:r>
                  <a:rPr lang="en-US" sz="4400" b="1" dirty="0">
                    <a:ln w="22225">
                      <a:solidFill>
                        <a:schemeClr val="accent2"/>
                      </a:solidFill>
                      <a:prstDash val="solid"/>
                    </a:ln>
                    <a:solidFill>
                      <a:schemeClr val="accent2">
                        <a:lumMod val="40000"/>
                        <a:lumOff val="60000"/>
                      </a:schemeClr>
                    </a:solidFill>
                    <a:latin typeface="NikoshBAN" pitchFamily="2" charset="0"/>
                    <a:cs typeface="NikoshBAN" pitchFamily="2" charset="0"/>
                  </a:rPr>
                  <a:t>         </a:t>
                </a:r>
              </a:p>
              <a:p>
                <a:endParaRPr lang="bn-IN" sz="4400" dirty="0">
                  <a:solidFill>
                    <a:srgbClr val="0070C0"/>
                  </a:solidFill>
                  <a:latin typeface="NikoshBAN" pitchFamily="2" charset="0"/>
                  <a:cs typeface="NikoshBAN" pitchFamily="2" charset="0"/>
                </a:endParaRPr>
              </a:p>
              <a:p>
                <a:r>
                  <a:rPr lang="bn-IN" sz="4400" dirty="0">
                    <a:latin typeface="NikoshBAN" pitchFamily="2" charset="0"/>
                    <a:cs typeface="NikoshBAN" pitchFamily="2" charset="0"/>
                  </a:rPr>
                  <a:t> </a:t>
                </a:r>
                <a:endParaRPr lang="en-US" sz="4400" dirty="0">
                  <a:latin typeface="NikoshBAN" pitchFamily="2" charset="0"/>
                  <a:cs typeface="NikoshBAN" pitchFamily="2" charset="0"/>
                </a:endParaRPr>
              </a:p>
            </p:txBody>
          </p:sp>
        </p:grpSp>
      </p:gr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1828800"/>
            <a:ext cx="1676400" cy="1981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2517491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amond(in)">
                                      <p:cBhvr>
                                        <p:cTn id="7"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20437" y="304800"/>
            <a:ext cx="8839200" cy="6553200"/>
          </a:xfrm>
          <a:prstGeom prst="rect">
            <a:avLst/>
          </a:prstGeom>
          <a:ln w="152400">
            <a:solidFill>
              <a:srgbClr val="FFCC00"/>
            </a:solidFill>
            <a:miter lim="800000"/>
            <a:headEnd/>
            <a:tailEnd/>
          </a:ln>
        </p:spPr>
        <p:style>
          <a:lnRef idx="0">
            <a:scrgbClr r="0" g="0" b="0"/>
          </a:lnRef>
          <a:fillRef idx="1003">
            <a:schemeClr val="lt1"/>
          </a:fillRef>
          <a:effectRef idx="0">
            <a:scrgbClr r="0" g="0" b="0"/>
          </a:effectRef>
          <a:fontRef idx="major"/>
        </p:style>
        <p:txBody>
          <a:bodyPr wrap="none" anchor="ctr"/>
          <a:lstStyle/>
          <a:p>
            <a:pPr algn="ctr"/>
            <a:endParaRPr lang="en-US" dirty="0"/>
          </a:p>
        </p:txBody>
      </p:sp>
      <p:sp>
        <p:nvSpPr>
          <p:cNvPr id="7" name="TextBox 1"/>
          <p:cNvSpPr>
            <a:spLocks noChangeArrowheads="1"/>
          </p:cNvSpPr>
          <p:nvPr/>
        </p:nvSpPr>
        <p:spPr bwMode="auto">
          <a:xfrm>
            <a:off x="1343891" y="464127"/>
            <a:ext cx="7848599" cy="1243013"/>
          </a:xfrm>
          <a:prstGeom prst="verticalScroll">
            <a:avLst>
              <a:gd name="adj" fmla="val 12500"/>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en-US" sz="6000" dirty="0" err="1">
                <a:solidFill>
                  <a:schemeClr val="dk1"/>
                </a:solidFill>
                <a:latin typeface="NikoshBAN" pitchFamily="2" charset="0"/>
                <a:cs typeface="NikoshBAN" pitchFamily="2" charset="0"/>
              </a:rPr>
              <a:t>পাঠ</a:t>
            </a:r>
            <a:r>
              <a:rPr lang="en-US" sz="6000" dirty="0">
                <a:solidFill>
                  <a:schemeClr val="dk1"/>
                </a:solidFill>
                <a:latin typeface="NikoshBAN" pitchFamily="2" charset="0"/>
                <a:cs typeface="NikoshBAN" pitchFamily="2" charset="0"/>
              </a:rPr>
              <a:t> </a:t>
            </a:r>
            <a:r>
              <a:rPr lang="en-US" sz="6000" dirty="0" err="1">
                <a:solidFill>
                  <a:schemeClr val="dk1"/>
                </a:solidFill>
                <a:latin typeface="NikoshBAN" pitchFamily="2" charset="0"/>
                <a:cs typeface="NikoshBAN" pitchFamily="2" charset="0"/>
              </a:rPr>
              <a:t>পরিচিতি</a:t>
            </a:r>
            <a:r>
              <a:rPr lang="en-US" sz="6000" dirty="0">
                <a:solidFill>
                  <a:schemeClr val="dk1"/>
                </a:solidFill>
                <a:latin typeface="NikoshBAN" pitchFamily="2" charset="0"/>
                <a:cs typeface="NikoshBAN" pitchFamily="2" charset="0"/>
              </a:rPr>
              <a:t> </a:t>
            </a:r>
          </a:p>
        </p:txBody>
      </p:sp>
      <p:sp>
        <p:nvSpPr>
          <p:cNvPr id="8" name="Rectangle 5"/>
          <p:cNvSpPr>
            <a:spLocks noChangeArrowheads="1"/>
          </p:cNvSpPr>
          <p:nvPr/>
        </p:nvSpPr>
        <p:spPr bwMode="auto">
          <a:xfrm>
            <a:off x="1215737" y="2092036"/>
            <a:ext cx="7848599" cy="452431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r>
              <a:rPr lang="bn-BD" sz="4800" b="1" dirty="0">
                <a:latin typeface="NikoshBAN" pitchFamily="2" charset="0"/>
                <a:cs typeface="NikoshBAN" pitchFamily="2" charset="0"/>
              </a:rPr>
              <a:t>বিষয়ঃ তথ্য ও যোগাযোগ </a:t>
            </a:r>
            <a:r>
              <a:rPr lang="bn-BD" sz="4800" b="1" dirty="0" smtClean="0">
                <a:latin typeface="NikoshBAN" pitchFamily="2" charset="0"/>
                <a:cs typeface="NikoshBAN" pitchFamily="2" charset="0"/>
              </a:rPr>
              <a:t>প্রযুক্তি</a:t>
            </a:r>
          </a:p>
          <a:p>
            <a:r>
              <a:rPr lang="bn-BD" sz="4800" b="1" dirty="0" smtClean="0">
                <a:latin typeface="NikoshBAN" pitchFamily="2" charset="0"/>
                <a:cs typeface="NikoshBAN" pitchFamily="2" charset="0"/>
              </a:rPr>
              <a:t>অধ্যায়ঃ </a:t>
            </a:r>
            <a:r>
              <a:rPr lang="en-US" sz="4800" b="1" dirty="0" err="1" smtClean="0">
                <a:latin typeface="NikoshBAN" pitchFamily="2" charset="0"/>
                <a:cs typeface="NikoshBAN" pitchFamily="2" charset="0"/>
              </a:rPr>
              <a:t>প্রথম</a:t>
            </a:r>
            <a:r>
              <a:rPr lang="en-US" sz="4800" b="1" dirty="0" smtClean="0">
                <a:latin typeface="NikoshBAN" pitchFamily="2" charset="0"/>
                <a:cs typeface="NikoshBAN" pitchFamily="2" charset="0"/>
              </a:rPr>
              <a:t> </a:t>
            </a:r>
            <a:endParaRPr lang="en-US" sz="4800" b="1" dirty="0" smtClean="0">
              <a:latin typeface="NikoshBAN" pitchFamily="2" charset="0"/>
              <a:cs typeface="NikoshBAN" pitchFamily="2" charset="0"/>
            </a:endParaRPr>
          </a:p>
          <a:p>
            <a:r>
              <a:rPr lang="en-US" sz="4800" b="1" dirty="0" err="1" smtClean="0">
                <a:solidFill>
                  <a:srgbClr val="002060"/>
                </a:solidFill>
                <a:latin typeface="NikoshBAN" pitchFamily="2" charset="0"/>
                <a:cs typeface="NikoshBAN" pitchFamily="2" charset="0"/>
              </a:rPr>
              <a:t>পাঠ</a:t>
            </a:r>
            <a:r>
              <a:rPr lang="bn-BD" sz="4800" b="1" dirty="0" smtClean="0">
                <a:solidFill>
                  <a:srgbClr val="002060"/>
                </a:solidFill>
                <a:latin typeface="NikoshBAN" pitchFamily="2" charset="0"/>
                <a:cs typeface="NikoshBAN" pitchFamily="2" charset="0"/>
              </a:rPr>
              <a:t> শিরোনামঃ</a:t>
            </a:r>
            <a:r>
              <a:rPr lang="en-US" sz="4800" b="1" dirty="0" smtClean="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তথ্য</a:t>
            </a:r>
            <a:r>
              <a:rPr lang="en-US" sz="4800" b="1" dirty="0" smtClean="0">
                <a:solidFill>
                  <a:srgbClr val="002060"/>
                </a:solidFill>
                <a:latin typeface="NikoshBAN" pitchFamily="2" charset="0"/>
                <a:cs typeface="NikoshBAN" pitchFamily="2" charset="0"/>
              </a:rPr>
              <a:t> ও </a:t>
            </a:r>
            <a:r>
              <a:rPr lang="en-US" sz="4800" b="1" dirty="0" err="1" smtClean="0">
                <a:solidFill>
                  <a:srgbClr val="002060"/>
                </a:solidFill>
                <a:latin typeface="NikoshBAN" pitchFamily="2" charset="0"/>
                <a:cs typeface="NikoshBAN" pitchFamily="2" charset="0"/>
              </a:rPr>
              <a:t>যোগাযোগ</a:t>
            </a:r>
            <a:r>
              <a:rPr lang="en-US" sz="4800" b="1" dirty="0" smtClean="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প্রযুক্তি</a:t>
            </a:r>
            <a:r>
              <a:rPr lang="en-US" sz="4800" b="1" dirty="0" smtClean="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এবং</a:t>
            </a:r>
            <a:r>
              <a:rPr lang="en-US" sz="4800" b="1" dirty="0" smtClean="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আমাদের</a:t>
            </a:r>
            <a:r>
              <a:rPr lang="en-US" sz="4800" b="1" dirty="0" smtClean="0">
                <a:solidFill>
                  <a:srgbClr val="002060"/>
                </a:solidFill>
                <a:latin typeface="NikoshBAN" pitchFamily="2" charset="0"/>
                <a:cs typeface="NikoshBAN" pitchFamily="2" charset="0"/>
              </a:rPr>
              <a:t> </a:t>
            </a:r>
            <a:r>
              <a:rPr lang="en-US" sz="4800" b="1" dirty="0" err="1" smtClean="0">
                <a:solidFill>
                  <a:srgbClr val="002060"/>
                </a:solidFill>
                <a:latin typeface="NikoshBAN" pitchFamily="2" charset="0"/>
                <a:cs typeface="NikoshBAN" pitchFamily="2" charset="0"/>
              </a:rPr>
              <a:t>বাংলাদেশ</a:t>
            </a:r>
            <a:r>
              <a:rPr lang="en-US" sz="4800" b="1" dirty="0" smtClean="0">
                <a:solidFill>
                  <a:srgbClr val="002060"/>
                </a:solidFill>
                <a:latin typeface="NikoshBAN" pitchFamily="2" charset="0"/>
                <a:cs typeface="NikoshBAN" pitchFamily="2" charset="0"/>
              </a:rPr>
              <a:t>। </a:t>
            </a:r>
            <a:endParaRPr lang="en-US" sz="4800" b="1" dirty="0" smtClean="0">
              <a:latin typeface="NikoshBAN" pitchFamily="2" charset="0"/>
              <a:cs typeface="NikoshBAN" pitchFamily="2" charset="0"/>
            </a:endParaRPr>
          </a:p>
          <a:p>
            <a:r>
              <a:rPr lang="bn-BD" sz="4800" b="1" dirty="0" smtClean="0">
                <a:latin typeface="NikoshBAN" pitchFamily="2" charset="0"/>
                <a:cs typeface="NikoshBAN" pitchFamily="2" charset="0"/>
              </a:rPr>
              <a:t>শ্রেণিঃ</a:t>
            </a:r>
            <a:r>
              <a:rPr lang="en-US" sz="4800" b="1" dirty="0" smtClean="0">
                <a:latin typeface="NikoshBAN" pitchFamily="2" charset="0"/>
                <a:cs typeface="NikoshBAN" pitchFamily="2" charset="0"/>
              </a:rPr>
              <a:t> 9ম </a:t>
            </a:r>
            <a:endParaRPr lang="bn-BD" sz="4800" b="1" dirty="0" smtClean="0">
              <a:latin typeface="NikoshBAN" pitchFamily="2" charset="0"/>
              <a:cs typeface="NikoshBAN" pitchFamily="2" charset="0"/>
            </a:endParaRPr>
          </a:p>
          <a:p>
            <a:r>
              <a:rPr lang="bn-BD" sz="4800" b="1" dirty="0" smtClean="0">
                <a:latin typeface="NikoshBAN" pitchFamily="2" charset="0"/>
                <a:cs typeface="NikoshBAN" pitchFamily="2" charset="0"/>
              </a:rPr>
              <a:t>সময়ঃ </a:t>
            </a:r>
            <a:r>
              <a:rPr lang="bn-IN" sz="4800" b="1" dirty="0" smtClean="0">
                <a:latin typeface="NikoshBAN" pitchFamily="2" charset="0"/>
                <a:cs typeface="NikoshBAN" pitchFamily="2" charset="0"/>
              </a:rPr>
              <a:t>50</a:t>
            </a:r>
            <a:r>
              <a:rPr lang="bn-BD" sz="4800" b="1" dirty="0" smtClean="0">
                <a:latin typeface="NikoshBAN" pitchFamily="2" charset="0"/>
                <a:cs typeface="NikoshBAN" pitchFamily="2" charset="0"/>
              </a:rPr>
              <a:t> মি</a:t>
            </a:r>
            <a:r>
              <a:rPr lang="en-US" sz="4800" b="1" dirty="0" err="1" smtClean="0">
                <a:latin typeface="NikoshBAN" pitchFamily="2" charset="0"/>
                <a:cs typeface="NikoshBAN" pitchFamily="2" charset="0"/>
              </a:rPr>
              <a:t>নিট</a:t>
            </a:r>
            <a:r>
              <a:rPr lang="en-US" sz="4800" b="1" dirty="0" smtClean="0">
                <a:latin typeface="NikoshBAN" pitchFamily="2" charset="0"/>
                <a:cs typeface="NikoshBAN" pitchFamily="2" charset="0"/>
              </a:rPr>
              <a:t> </a:t>
            </a:r>
            <a:endParaRPr lang="bn-BD" sz="4800" b="1" dirty="0" smtClean="0">
              <a:latin typeface="NikoshBAN" pitchFamily="2" charset="0"/>
              <a:cs typeface="NikoshBAN" pitchFamily="2" charset="0"/>
            </a:endParaRPr>
          </a:p>
        </p:txBody>
      </p:sp>
    </p:spTree>
    <p:extLst>
      <p:ext uri="{BB962C8B-B14F-4D97-AF65-F5344CB8AC3E}">
        <p14:creationId xmlns:p14="http://schemas.microsoft.com/office/powerpoint/2010/main" val="40764467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860"/>
            <a:ext cx="12192000" cy="132343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bn-IN" sz="8000" dirty="0" smtClean="0">
                <a:latin typeface="NikoshBAN" panose="02000000000000000000" pitchFamily="2" charset="0"/>
                <a:cs typeface="NikoshBAN" panose="02000000000000000000" pitchFamily="2" charset="0"/>
              </a:rPr>
              <a:t>  </a:t>
            </a:r>
            <a:r>
              <a:rPr lang="en-US" sz="8000" dirty="0" smtClean="0">
                <a:latin typeface="NikoshBAN" panose="02000000000000000000" pitchFamily="2" charset="0"/>
                <a:cs typeface="NikoshBAN" panose="02000000000000000000" pitchFamily="2" charset="0"/>
              </a:rPr>
              <a:t>      </a:t>
            </a:r>
            <a:r>
              <a:rPr lang="bn-IN" sz="8000" dirty="0" smtClean="0">
                <a:latin typeface="NikoshBAN" panose="02000000000000000000" pitchFamily="2" charset="0"/>
                <a:cs typeface="NikoshBAN" panose="02000000000000000000" pitchFamily="2" charset="0"/>
              </a:rPr>
              <a:t>এ </a:t>
            </a:r>
            <a:r>
              <a:rPr lang="bn-IN" sz="8000" dirty="0" smtClean="0">
                <a:latin typeface="NikoshBAN" panose="02000000000000000000" pitchFamily="2" charset="0"/>
                <a:cs typeface="NikoshBAN" panose="02000000000000000000" pitchFamily="2" charset="0"/>
              </a:rPr>
              <a:t>পাঠ শেষে শিক্ষার্থীরা... </a:t>
            </a:r>
            <a:endParaRPr lang="en-US" sz="8000" dirty="0">
              <a:latin typeface="NikoshBAN" panose="02000000000000000000" pitchFamily="2" charset="0"/>
              <a:cs typeface="NikoshBAN" panose="02000000000000000000" pitchFamily="2" charset="0"/>
            </a:endParaRPr>
          </a:p>
        </p:txBody>
      </p:sp>
      <p:sp>
        <p:nvSpPr>
          <p:cNvPr id="3" name="TextBox 2"/>
          <p:cNvSpPr txBox="1"/>
          <p:nvPr/>
        </p:nvSpPr>
        <p:spPr>
          <a:xfrm>
            <a:off x="1052945" y="1814945"/>
            <a:ext cx="8783782"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3600" dirty="0" smtClean="0">
                <a:latin typeface="NikoshBAN" panose="02000000000000000000" pitchFamily="2" charset="0"/>
                <a:cs typeface="NikoshBAN" panose="02000000000000000000" pitchFamily="2" charset="0"/>
              </a:rPr>
              <a:t>১। ই-</a:t>
            </a:r>
            <a:r>
              <a:rPr lang="en-US" sz="3600" dirty="0" err="1" smtClean="0">
                <a:latin typeface="NikoshBAN" panose="02000000000000000000" pitchFamily="2" charset="0"/>
                <a:cs typeface="NikoshBAN" panose="02000000000000000000" pitchFamily="2" charset="0"/>
              </a:rPr>
              <a:t>লার্নিং</a:t>
            </a:r>
            <a:r>
              <a:rPr lang="en-US" sz="3600" dirty="0" smtClean="0">
                <a:latin typeface="NikoshBAN" panose="02000000000000000000" pitchFamily="2" charset="0"/>
                <a:cs typeface="NikoshBAN" panose="02000000000000000000" pitchFamily="2" charset="0"/>
              </a:rPr>
              <a:t> ও </a:t>
            </a:r>
            <a:r>
              <a:rPr lang="en-US" sz="3600" dirty="0" err="1" smtClean="0">
                <a:latin typeface="NikoshBAN" panose="02000000000000000000" pitchFamily="2" charset="0"/>
                <a:cs typeface="NikoshBAN" panose="02000000000000000000" pitchFamily="2" charset="0"/>
              </a:rPr>
              <a:t>বাংলাদেশ</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4" name="TextBox 3"/>
          <p:cNvSpPr txBox="1"/>
          <p:nvPr/>
        </p:nvSpPr>
        <p:spPr>
          <a:xfrm>
            <a:off x="1052945" y="2881745"/>
            <a:ext cx="8783782"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3200" dirty="0" smtClean="0">
                <a:latin typeface="NikoshBAN" panose="02000000000000000000" pitchFamily="2" charset="0"/>
                <a:cs typeface="NikoshBAN" panose="02000000000000000000" pitchFamily="2" charset="0"/>
              </a:rPr>
              <a:t> ২। ই-</a:t>
            </a:r>
            <a:r>
              <a:rPr lang="en-US" sz="3200" dirty="0" err="1" smtClean="0">
                <a:latin typeface="NikoshBAN" panose="02000000000000000000" pitchFamily="2" charset="0"/>
                <a:cs typeface="NikoshBAN" panose="02000000000000000000" pitchFamily="2" charset="0"/>
              </a:rPr>
              <a:t>গভর্ন্যান্স</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বাংলাদেশ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সম্পর্কে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জানতে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পারবে</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5" name="TextBox 4"/>
          <p:cNvSpPr txBox="1"/>
          <p:nvPr/>
        </p:nvSpPr>
        <p:spPr>
          <a:xfrm>
            <a:off x="1052945" y="3851564"/>
            <a:ext cx="8783782" cy="95410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800" dirty="0" smtClean="0">
                <a:latin typeface="NikoshBAN" panose="02000000000000000000" pitchFamily="2" charset="0"/>
                <a:cs typeface="NikoshBAN" panose="02000000000000000000" pitchFamily="2" charset="0"/>
              </a:rPr>
              <a:t>৪। ই-</a:t>
            </a:r>
            <a:r>
              <a:rPr lang="en-US" sz="2800" dirty="0" err="1" smtClean="0">
                <a:latin typeface="NikoshBAN" panose="02000000000000000000" pitchFamily="2" charset="0"/>
                <a:cs typeface="NikoshBAN" panose="02000000000000000000" pitchFamily="2" charset="0"/>
              </a:rPr>
              <a:t>সার্ভিস</a:t>
            </a:r>
            <a:r>
              <a:rPr lang="en-US" sz="2800" dirty="0" smtClean="0">
                <a:latin typeface="NikoshBAN" panose="02000000000000000000" pitchFamily="2" charset="0"/>
                <a:cs typeface="NikoshBAN" panose="02000000000000000000" pitchFamily="2" charset="0"/>
              </a:rPr>
              <a:t> ও </a:t>
            </a:r>
            <a:r>
              <a:rPr lang="en-US" sz="2800" dirty="0" err="1" smtClean="0">
                <a:latin typeface="NikoshBAN" panose="02000000000000000000" pitchFamily="2" charset="0"/>
                <a:cs typeface="NikoshBAN" panose="02000000000000000000" pitchFamily="2" charset="0"/>
              </a:rPr>
              <a:t>বাংলাদেশ</a:t>
            </a:r>
            <a:r>
              <a:rPr lang="en-US" sz="2800" dirty="0" smtClean="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সম্পর্কে</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জানতে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পারবে</a:t>
            </a:r>
            <a:r>
              <a:rPr lang="en-US" sz="2800" dirty="0">
                <a:latin typeface="NikoshBAN" panose="02000000000000000000" pitchFamily="2" charset="0"/>
                <a:cs typeface="NikoshBAN" panose="02000000000000000000" pitchFamily="2" charset="0"/>
              </a:rPr>
              <a:t>। </a:t>
            </a:r>
          </a:p>
          <a:p>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6" name="TextBox 5"/>
          <p:cNvSpPr txBox="1"/>
          <p:nvPr/>
        </p:nvSpPr>
        <p:spPr>
          <a:xfrm>
            <a:off x="1052945" y="5070764"/>
            <a:ext cx="8783782"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bn-IN" sz="4800" dirty="0" smtClean="0">
                <a:latin typeface="NikoshBAN" panose="02000000000000000000" pitchFamily="2" charset="0"/>
                <a:cs typeface="NikoshBAN" panose="02000000000000000000" pitchFamily="2" charset="0"/>
              </a:rPr>
              <a:t>৪। ই-কমার্স ও বাংলাদেশ </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762987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983" y="581891"/>
            <a:ext cx="11610108" cy="526297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bn-IN" sz="4800" dirty="0" smtClean="0">
                <a:latin typeface="NikoshBAN" panose="02000000000000000000" pitchFamily="2" charset="0"/>
                <a:cs typeface="NikoshBAN" panose="02000000000000000000" pitchFamily="2" charset="0"/>
              </a:rPr>
              <a:t>সারা পৃথিবীতেই ই-লার্নিংয়ের জন্যে নানা উপকরণ তৈরি হতে শুরু করেছে। পৃথিবীর বড় বড় অনেক বিশ্ববিদ্যালয় অসংখ্য কোর্স অনলাইনে উন্মুক্ত করে দিয়েছে এবং যে কেউ সেই কোর্সটি গ্রহণ করতে পারে। বিষয় টি নিয়ে নানা ধরনের পরিক্ষা নিরীক্ষা হচ্ছে এবং অনেক সময়েই একজন সেই কোর্সটি নেয়ার পর তার হোমওয়ার্ক জমা দিয়ে কিংবা অনলাইনে পরিক্ষা দিয়ে সেই কোর্সটির প্রয়োজনীয় ক্রেডিট  অর্জন করতে পারছে।</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898970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5635" y="124691"/>
            <a:ext cx="10972801" cy="655564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bn-IN" sz="6000" dirty="0" smtClean="0">
                <a:latin typeface="NikoshBAN" panose="02000000000000000000" pitchFamily="2" charset="0"/>
                <a:cs typeface="NikoshBAN" panose="02000000000000000000" pitchFamily="2" charset="0"/>
              </a:rPr>
              <a:t>ইলেট্রনিক পদ্ধতিতে সেবা প্রদানের ব্যাপারটি ই-সার্ভিস বা ই-সেবা হিসেবে চিহ্নিত করা যায়। ই-সেবার প্রধান প্রধান বৈশিষ্ট্য হল-এটি স্বল্প সময়ে,স্বল্প খরচে এবং হয় রানিমুক্ত সেবা নিশ্চিত করে।বাংলাদেশ সরকারের বিভিন্ন  মন্ত্রণালয়,বিভাগ ও অধিদপ্তরসমুহের উদ্যোগে ইতোমধ্যেই </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216423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84909"/>
            <a:ext cx="12191999" cy="563231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bn-IN" sz="4000" dirty="0" smtClean="0">
                <a:latin typeface="NikoshBAN" panose="02000000000000000000" pitchFamily="2" charset="0"/>
                <a:cs typeface="NikoshBAN" panose="02000000000000000000" pitchFamily="2" charset="0"/>
              </a:rPr>
              <a:t>গুড গভর্ন্যান্স বা সুশাসনের জন্য দরকার স্বচ্ছতা ও জবাবদিহিতামূলক ব্যবস্থা।শাসন ব্যবস্থায় ও প্রক্রিয়ায় ইলেকট্রনিক বা ডিজিটাল পদ্ধতির প্রয়োগই হচ্ছে ই-গভর্ন্যান্স।শিক্ষা ক্ষেত্রে ই-গর্ভ্যান্সের আর একটি উদাহরন হলো উচ্চ শিক্ষা প্রতিষ্ঠানে ভর্তির জন্য মোবাইল ফোনে আবেদন করার সুবিধা।</a:t>
            </a:r>
            <a:r>
              <a:rPr lang="bn-IN" sz="4000" dirty="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ই-গভর্ন্যান্সের মাধ্যমে কোন কোন কার্যক্রম ৩৬৫ দিনের ২৪ ঘণ্টা করা সম্ভব যেমন-</a:t>
            </a:r>
            <a:r>
              <a:rPr lang="en-US" sz="4000" dirty="0" smtClean="0">
                <a:latin typeface="NikoshBAN" panose="02000000000000000000" pitchFamily="2" charset="0"/>
                <a:cs typeface="NikoshBAN" panose="02000000000000000000" pitchFamily="2" charset="0"/>
              </a:rPr>
              <a:t>ATM </a:t>
            </a:r>
            <a:r>
              <a:rPr lang="en-US" sz="4000" dirty="0" err="1" smtClean="0">
                <a:latin typeface="NikoshBAN" panose="02000000000000000000" pitchFamily="2" charset="0"/>
                <a:cs typeface="NikoshBAN" panose="02000000000000000000" pitchFamily="2" charset="0"/>
              </a:rPr>
              <a:t>সেবা</a:t>
            </a:r>
            <a:r>
              <a:rPr lang="en-US" sz="4000" dirty="0" smtClean="0">
                <a:latin typeface="NikoshBAN" panose="02000000000000000000" pitchFamily="2" charset="0"/>
                <a:cs typeface="NikoshBAN" panose="02000000000000000000" pitchFamily="2" charset="0"/>
              </a:rPr>
              <a:t> MOBILE </a:t>
            </a:r>
            <a:r>
              <a:rPr lang="en-US" sz="4000" dirty="0" err="1" smtClean="0">
                <a:latin typeface="NikoshBAN" panose="02000000000000000000" pitchFamily="2" charset="0"/>
                <a:cs typeface="NikoshBAN" panose="02000000000000000000" pitchFamily="2" charset="0"/>
              </a:rPr>
              <a:t>ব্যাংকিং,তথ্য</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সেবা</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ইত্যাদি</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ফলে,নাগরিকরা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নিজেদের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সুবিধাজক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সময়ে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সেবা</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গ্রহণ</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করতে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a:t>
            </a:r>
            <a:r>
              <a:rPr lang="en-US" sz="4000" dirty="0" smtClean="0">
                <a:latin typeface="NikoshBAN" panose="02000000000000000000" pitchFamily="2" charset="0"/>
                <a:cs typeface="NikoshBAN" panose="02000000000000000000" pitchFamily="2" charset="0"/>
              </a:rPr>
              <a:t>। </a:t>
            </a:r>
            <a:endParaRPr lang="bn-IN" sz="4000" dirty="0" smtClean="0">
              <a:latin typeface="NikoshBAN" panose="02000000000000000000" pitchFamily="2" charset="0"/>
              <a:cs typeface="NikoshBAN" panose="02000000000000000000" pitchFamily="2" charset="0"/>
            </a:endParaRPr>
          </a:p>
          <a:p>
            <a:endParaRPr lang="bn-IN" sz="4000" dirty="0" smtClean="0">
              <a:latin typeface="NikoshBAN" panose="02000000000000000000" pitchFamily="2" charset="0"/>
              <a:cs typeface="NikoshBAN" panose="02000000000000000000" pitchFamily="2" charset="0"/>
            </a:endParaRPr>
          </a:p>
          <a:p>
            <a:endParaRPr lang="bn-IN" sz="4000"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2344727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3891" y="54617"/>
            <a:ext cx="7772402" cy="1200329"/>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bn-IN" sz="7200" dirty="0" smtClean="0">
                <a:latin typeface="NikoshBAN" panose="02000000000000000000" pitchFamily="2" charset="0"/>
                <a:cs typeface="NikoshBAN" panose="02000000000000000000" pitchFamily="2" charset="0"/>
              </a:rPr>
              <a:t>             মূল্যায়ন  </a:t>
            </a:r>
            <a:endParaRPr lang="en-US" sz="7200" dirty="0">
              <a:latin typeface="NikoshBAN" panose="02000000000000000000" pitchFamily="2" charset="0"/>
              <a:cs typeface="NikoshBAN" panose="02000000000000000000" pitchFamily="2" charset="0"/>
            </a:endParaRPr>
          </a:p>
        </p:txBody>
      </p:sp>
      <p:pic>
        <p:nvPicPr>
          <p:cNvPr id="4" name="Picture 8" descr="Picture4"/>
          <p:cNvPicPr>
            <a:picLocks noChangeAspect="1" noChangeArrowheads="1"/>
          </p:cNvPicPr>
          <p:nvPr/>
        </p:nvPicPr>
        <p:blipFill>
          <a:blip r:embed="rId2"/>
          <a:srcRect/>
          <a:stretch>
            <a:fillRect/>
          </a:stretch>
        </p:blipFill>
        <p:spPr bwMode="auto">
          <a:xfrm>
            <a:off x="4125192" y="1367346"/>
            <a:ext cx="2209800" cy="1524000"/>
          </a:xfrm>
          <a:prstGeom prst="rect">
            <a:avLst/>
          </a:prstGeom>
          <a:noFill/>
          <a:ln w="9525">
            <a:noFill/>
            <a:miter lim="800000"/>
            <a:headEnd/>
            <a:tailEnd/>
          </a:ln>
        </p:spPr>
      </p:pic>
      <p:sp>
        <p:nvSpPr>
          <p:cNvPr id="5" name="TextBox 4"/>
          <p:cNvSpPr txBox="1"/>
          <p:nvPr/>
        </p:nvSpPr>
        <p:spPr>
          <a:xfrm>
            <a:off x="626350" y="3045681"/>
            <a:ext cx="5034375"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IN" sz="3200" dirty="0" smtClean="0">
                <a:latin typeface="NikoshBAN" panose="02000000000000000000" pitchFamily="2" charset="0"/>
                <a:cs typeface="NikoshBAN" panose="02000000000000000000" pitchFamily="2" charset="0"/>
              </a:rPr>
              <a:t>১।</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কম্পিউটার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আবিষ্কার</a:t>
            </a:r>
            <a:r>
              <a:rPr lang="en-US" sz="3200" dirty="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করেন</a:t>
            </a:r>
            <a:r>
              <a:rPr lang="bn-IN" sz="3200" dirty="0" smtClean="0">
                <a:latin typeface="NikoshBAN" panose="02000000000000000000" pitchFamily="2" charset="0"/>
                <a:cs typeface="NikoshBAN" panose="02000000000000000000" pitchFamily="2" charset="0"/>
              </a:rPr>
              <a:t>?</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7" name="TextBox 6"/>
          <p:cNvSpPr txBox="1"/>
          <p:nvPr/>
        </p:nvSpPr>
        <p:spPr>
          <a:xfrm>
            <a:off x="626350" y="3751078"/>
            <a:ext cx="5034374"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IN" sz="3600" dirty="0" smtClean="0">
                <a:latin typeface="NikoshBAN" panose="02000000000000000000" pitchFamily="2" charset="0"/>
                <a:cs typeface="NikoshBAN" panose="02000000000000000000" pitchFamily="2" charset="0"/>
              </a:rPr>
              <a:t>২। </a:t>
            </a:r>
            <a:r>
              <a:rPr lang="en-US" sz="3600" dirty="0" err="1">
                <a:latin typeface="NikoshBAN" panose="02000000000000000000" pitchFamily="2" charset="0"/>
                <a:cs typeface="NikoshBAN" panose="02000000000000000000" pitchFamily="2" charset="0"/>
              </a:rPr>
              <a:t>প্রোগ্রামিং</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ধারনার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প্রর্বতক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a:t>
            </a:r>
            <a:r>
              <a:rPr lang="en-US" sz="3600" dirty="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9" name="Rectangle 8"/>
          <p:cNvSpPr/>
          <p:nvPr/>
        </p:nvSpPr>
        <p:spPr>
          <a:xfrm>
            <a:off x="626350" y="4493218"/>
            <a:ext cx="5009684" cy="101566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sz="2000" dirty="0">
                <a:latin typeface="NikoshBAN" panose="02000000000000000000" pitchFamily="2" charset="0"/>
                <a:cs typeface="NikoshBAN" panose="02000000000000000000" pitchFamily="2" charset="0"/>
              </a:rPr>
              <a:t>৩। If you Born </a:t>
            </a:r>
            <a:r>
              <a:rPr lang="en-US" sz="2000" dirty="0" err="1">
                <a:latin typeface="NikoshBAN" panose="02000000000000000000" pitchFamily="2" charset="0"/>
                <a:cs typeface="NikoshBAN" panose="02000000000000000000" pitchFamily="2" charset="0"/>
              </a:rPr>
              <a:t>Poor,It’s</a:t>
            </a:r>
            <a:r>
              <a:rPr lang="en-US" sz="2000" dirty="0">
                <a:latin typeface="NikoshBAN" panose="02000000000000000000" pitchFamily="2" charset="0"/>
                <a:cs typeface="NikoshBAN" panose="02000000000000000000" pitchFamily="2" charset="0"/>
              </a:rPr>
              <a:t> not Your </a:t>
            </a:r>
            <a:r>
              <a:rPr lang="en-US" sz="2000" dirty="0" err="1">
                <a:latin typeface="NikoshBAN" panose="02000000000000000000" pitchFamily="2" charset="0"/>
                <a:cs typeface="NikoshBAN" panose="02000000000000000000" pitchFamily="2" charset="0"/>
              </a:rPr>
              <a:t>Mistake,But</a:t>
            </a:r>
            <a:r>
              <a:rPr lang="en-US" sz="2000" dirty="0">
                <a:latin typeface="NikoshBAN" panose="02000000000000000000" pitchFamily="2" charset="0"/>
                <a:cs typeface="NikoshBAN" panose="02000000000000000000" pitchFamily="2" charset="0"/>
              </a:rPr>
              <a:t> if you Die Poor It’s Your Mistake – </a:t>
            </a:r>
            <a:r>
              <a:rPr lang="en-US" sz="2000" dirty="0" err="1">
                <a:latin typeface="NikoshBAN" panose="02000000000000000000" pitchFamily="2" charset="0"/>
                <a:cs typeface="NikoshBAN" panose="02000000000000000000" pitchFamily="2" charset="0"/>
              </a:rPr>
              <a:t>কার</a:t>
            </a:r>
            <a:r>
              <a:rPr lang="en-US" sz="2000" dirty="0">
                <a:latin typeface="NikoshBAN" panose="02000000000000000000" pitchFamily="2" charset="0"/>
                <a:cs typeface="NikoshBAN" panose="02000000000000000000" pitchFamily="2" charset="0"/>
              </a:rPr>
              <a:t> </a:t>
            </a:r>
            <a:r>
              <a:rPr lang="en-US" sz="2000" dirty="0" err="1">
                <a:latin typeface="NikoshBAN" panose="02000000000000000000" pitchFamily="2" charset="0"/>
                <a:cs typeface="NikoshBAN" panose="02000000000000000000" pitchFamily="2" charset="0"/>
              </a:rPr>
              <a:t>বাণী</a:t>
            </a:r>
            <a:r>
              <a:rPr lang="en-US" sz="2000" dirty="0">
                <a:latin typeface="NikoshBAN" panose="02000000000000000000" pitchFamily="2" charset="0"/>
                <a:cs typeface="NikoshBAN" panose="02000000000000000000" pitchFamily="2" charset="0"/>
              </a:rPr>
              <a:t> ?</a:t>
            </a:r>
          </a:p>
        </p:txBody>
      </p:sp>
      <p:sp>
        <p:nvSpPr>
          <p:cNvPr id="11" name="Rectangle 10"/>
          <p:cNvSpPr/>
          <p:nvPr/>
        </p:nvSpPr>
        <p:spPr>
          <a:xfrm>
            <a:off x="654043" y="5621281"/>
            <a:ext cx="3676006" cy="584775"/>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en-US" sz="3200" dirty="0">
                <a:latin typeface="NikoshBAN" panose="02000000000000000000" pitchFamily="2" charset="0"/>
                <a:cs typeface="NikoshBAN" panose="02000000000000000000" pitchFamily="2" charset="0"/>
              </a:rPr>
              <a:t>৪.www - </a:t>
            </a:r>
            <a:r>
              <a:rPr lang="en-US" sz="3200" dirty="0" err="1">
                <a:latin typeface="NikoshBAN" panose="02000000000000000000" pitchFamily="2" charset="0"/>
                <a:cs typeface="NikoshBAN" panose="02000000000000000000" pitchFamily="2" charset="0"/>
              </a:rPr>
              <a:t>এর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জনক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a:t>
            </a:r>
          </a:p>
        </p:txBody>
      </p:sp>
      <p:sp>
        <p:nvSpPr>
          <p:cNvPr id="13" name="Rectangle 12"/>
          <p:cNvSpPr/>
          <p:nvPr/>
        </p:nvSpPr>
        <p:spPr>
          <a:xfrm>
            <a:off x="654043" y="6275834"/>
            <a:ext cx="4009431" cy="584775"/>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en-US" sz="3200" dirty="0">
                <a:latin typeface="NikoshBAN" panose="02000000000000000000" pitchFamily="2" charset="0"/>
                <a:cs typeface="NikoshBAN" panose="02000000000000000000" pitchFamily="2" charset="0"/>
              </a:rPr>
              <a:t>5। </a:t>
            </a:r>
            <a:r>
              <a:rPr lang="en-US" sz="3200" dirty="0" err="1">
                <a:latin typeface="NikoshBAN" panose="02000000000000000000" pitchFamily="2" charset="0"/>
                <a:cs typeface="NikoshBAN" panose="02000000000000000000" pitchFamily="2" charset="0"/>
              </a:rPr>
              <a:t>ফেসবুকের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প্রতিষ্ঠাতা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endParaRPr lang="en-US" sz="3200" dirty="0"/>
          </a:p>
        </p:txBody>
      </p:sp>
      <p:sp>
        <p:nvSpPr>
          <p:cNvPr id="15" name="TextBox 14"/>
          <p:cNvSpPr txBox="1"/>
          <p:nvPr/>
        </p:nvSpPr>
        <p:spPr>
          <a:xfrm>
            <a:off x="7069283" y="3122200"/>
            <a:ext cx="3156523"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IN" sz="3200" dirty="0" smtClean="0">
                <a:latin typeface="NikoshBAN" panose="02000000000000000000" pitchFamily="2" charset="0"/>
                <a:cs typeface="NikoshBAN" panose="02000000000000000000" pitchFamily="2" charset="0"/>
              </a:rPr>
              <a:t>উত্তরঃ- চার্লস ব্যাবেজ </a:t>
            </a:r>
            <a:endParaRPr lang="en-US" sz="3200" dirty="0">
              <a:latin typeface="NikoshBAN" panose="02000000000000000000" pitchFamily="2" charset="0"/>
              <a:cs typeface="NikoshBAN" panose="02000000000000000000" pitchFamily="2" charset="0"/>
            </a:endParaRPr>
          </a:p>
        </p:txBody>
      </p:sp>
      <p:sp>
        <p:nvSpPr>
          <p:cNvPr id="16" name="TextBox 15"/>
          <p:cNvSpPr txBox="1"/>
          <p:nvPr/>
        </p:nvSpPr>
        <p:spPr>
          <a:xfrm>
            <a:off x="7069283" y="3921559"/>
            <a:ext cx="3598717"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IN" sz="3200" dirty="0" smtClean="0">
                <a:latin typeface="NikoshBAN" panose="02000000000000000000" pitchFamily="2" charset="0"/>
                <a:cs typeface="NikoshBAN" panose="02000000000000000000" pitchFamily="2" charset="0"/>
              </a:rPr>
              <a:t>উত্তরঃ- অ্যাডা লাভলেস।  </a:t>
            </a:r>
            <a:endParaRPr lang="en-US" sz="3200" dirty="0">
              <a:latin typeface="NikoshBAN" panose="02000000000000000000" pitchFamily="2" charset="0"/>
              <a:cs typeface="NikoshBAN" panose="02000000000000000000" pitchFamily="2" charset="0"/>
            </a:endParaRPr>
          </a:p>
        </p:txBody>
      </p:sp>
      <p:sp>
        <p:nvSpPr>
          <p:cNvPr id="18" name="TextBox 17"/>
          <p:cNvSpPr txBox="1"/>
          <p:nvPr/>
        </p:nvSpPr>
        <p:spPr>
          <a:xfrm>
            <a:off x="7069283" y="4816383"/>
            <a:ext cx="3156523"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IN" sz="3200" dirty="0" smtClean="0">
                <a:latin typeface="NikoshBAN" panose="02000000000000000000" pitchFamily="2" charset="0"/>
                <a:cs typeface="NikoshBAN" panose="02000000000000000000" pitchFamily="2" charset="0"/>
              </a:rPr>
              <a:t>উত্তরঃ- বিল গেটস ।  </a:t>
            </a:r>
            <a:endParaRPr lang="en-US" sz="3200" dirty="0">
              <a:latin typeface="NikoshBAN" panose="02000000000000000000" pitchFamily="2" charset="0"/>
              <a:cs typeface="NikoshBAN" panose="02000000000000000000" pitchFamily="2" charset="0"/>
            </a:endParaRPr>
          </a:p>
        </p:txBody>
      </p:sp>
      <p:sp>
        <p:nvSpPr>
          <p:cNvPr id="19" name="TextBox 18"/>
          <p:cNvSpPr txBox="1"/>
          <p:nvPr/>
        </p:nvSpPr>
        <p:spPr>
          <a:xfrm>
            <a:off x="7069283" y="5652124"/>
            <a:ext cx="5081154"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IN" sz="3200" dirty="0" smtClean="0">
                <a:latin typeface="NikoshBAN" panose="02000000000000000000" pitchFamily="2" charset="0"/>
                <a:cs typeface="NikoshBAN" panose="02000000000000000000" pitchFamily="2" charset="0"/>
              </a:rPr>
              <a:t>উত্তরঃ- স্যার টিমোথি ‘টিম’ বার্নাস-লি ।  </a:t>
            </a:r>
            <a:endParaRPr lang="en-US" sz="3200" dirty="0">
              <a:latin typeface="NikoshBAN" panose="02000000000000000000" pitchFamily="2" charset="0"/>
              <a:cs typeface="NikoshBAN" panose="02000000000000000000" pitchFamily="2" charset="0"/>
            </a:endParaRPr>
          </a:p>
        </p:txBody>
      </p:sp>
      <p:sp>
        <p:nvSpPr>
          <p:cNvPr id="20" name="TextBox 19"/>
          <p:cNvSpPr txBox="1"/>
          <p:nvPr/>
        </p:nvSpPr>
        <p:spPr>
          <a:xfrm>
            <a:off x="7069283" y="6349044"/>
            <a:ext cx="3602182"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IN" sz="2400" dirty="0" smtClean="0">
                <a:latin typeface="NikoshBAN" panose="02000000000000000000" pitchFamily="2" charset="0"/>
                <a:cs typeface="NikoshBAN" panose="02000000000000000000" pitchFamily="2" charset="0"/>
              </a:rPr>
              <a:t>উত্তরঃ- মার্ক জুকারবার্গ ।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347803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 calcmode="lin" valueType="num">
                                      <p:cBhvr>
                                        <p:cTn id="40" dur="1000" fill="hold"/>
                                        <p:tgtEl>
                                          <p:spTgt spid="7"/>
                                        </p:tgtEl>
                                        <p:attrNameLst>
                                          <p:attrName>style.rotation</p:attrName>
                                        </p:attrNameLst>
                                      </p:cBhvr>
                                      <p:tavLst>
                                        <p:tav tm="0">
                                          <p:val>
                                            <p:fltVal val="90"/>
                                          </p:val>
                                        </p:tav>
                                        <p:tav tm="100000">
                                          <p:val>
                                            <p:fltVal val="0"/>
                                          </p:val>
                                        </p:tav>
                                      </p:tavLst>
                                    </p:anim>
                                    <p:animEffect transition="in" filter="fade">
                                      <p:cBhvr>
                                        <p:cTn id="41" dur="10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500" fill="hold"/>
                                        <p:tgtEl>
                                          <p:spTgt spid="16"/>
                                        </p:tgtEl>
                                        <p:attrNameLst>
                                          <p:attrName>ppt_w</p:attrName>
                                        </p:attrNameLst>
                                      </p:cBhvr>
                                      <p:tavLst>
                                        <p:tav tm="0">
                                          <p:val>
                                            <p:fltVal val="0"/>
                                          </p:val>
                                        </p:tav>
                                        <p:tav tm="100000">
                                          <p:val>
                                            <p:strVal val="#ppt_w"/>
                                          </p:val>
                                        </p:tav>
                                      </p:tavLst>
                                    </p:anim>
                                    <p:anim calcmode="lin" valueType="num">
                                      <p:cBhvr>
                                        <p:cTn id="47" dur="500" fill="hold"/>
                                        <p:tgtEl>
                                          <p:spTgt spid="16"/>
                                        </p:tgtEl>
                                        <p:attrNameLst>
                                          <p:attrName>ppt_h</p:attrName>
                                        </p:attrNameLst>
                                      </p:cBhvr>
                                      <p:tavLst>
                                        <p:tav tm="0">
                                          <p:val>
                                            <p:fltVal val="0"/>
                                          </p:val>
                                        </p:tav>
                                        <p:tav tm="100000">
                                          <p:val>
                                            <p:strVal val="#ppt_h"/>
                                          </p:val>
                                        </p:tav>
                                      </p:tavLst>
                                    </p:anim>
                                    <p:animEffect transition="in" filter="fade">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1000" fill="hold"/>
                                        <p:tgtEl>
                                          <p:spTgt spid="9"/>
                                        </p:tgtEl>
                                        <p:attrNameLst>
                                          <p:attrName>ppt_w</p:attrName>
                                        </p:attrNameLst>
                                      </p:cBhvr>
                                      <p:tavLst>
                                        <p:tav tm="0">
                                          <p:val>
                                            <p:fltVal val="0"/>
                                          </p:val>
                                        </p:tav>
                                        <p:tav tm="100000">
                                          <p:val>
                                            <p:strVal val="#ppt_w"/>
                                          </p:val>
                                        </p:tav>
                                      </p:tavLst>
                                    </p:anim>
                                    <p:anim calcmode="lin" valueType="num">
                                      <p:cBhvr>
                                        <p:cTn id="54" dur="1000" fill="hold"/>
                                        <p:tgtEl>
                                          <p:spTgt spid="9"/>
                                        </p:tgtEl>
                                        <p:attrNameLst>
                                          <p:attrName>ppt_h</p:attrName>
                                        </p:attrNameLst>
                                      </p:cBhvr>
                                      <p:tavLst>
                                        <p:tav tm="0">
                                          <p:val>
                                            <p:fltVal val="0"/>
                                          </p:val>
                                        </p:tav>
                                        <p:tav tm="100000">
                                          <p:val>
                                            <p:strVal val="#ppt_h"/>
                                          </p:val>
                                        </p:tav>
                                      </p:tavLst>
                                    </p:anim>
                                    <p:anim calcmode="lin" valueType="num">
                                      <p:cBhvr>
                                        <p:cTn id="55" dur="1000" fill="hold"/>
                                        <p:tgtEl>
                                          <p:spTgt spid="9"/>
                                        </p:tgtEl>
                                        <p:attrNameLst>
                                          <p:attrName>style.rotation</p:attrName>
                                        </p:attrNameLst>
                                      </p:cBhvr>
                                      <p:tavLst>
                                        <p:tav tm="0">
                                          <p:val>
                                            <p:fltVal val="90"/>
                                          </p:val>
                                        </p:tav>
                                        <p:tav tm="100000">
                                          <p:val>
                                            <p:fltVal val="0"/>
                                          </p:val>
                                        </p:tav>
                                      </p:tavLst>
                                    </p:anim>
                                    <p:animEffect transition="in" filter="fade">
                                      <p:cBhvr>
                                        <p:cTn id="56" dur="10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500" fill="hold"/>
                                        <p:tgtEl>
                                          <p:spTgt spid="18"/>
                                        </p:tgtEl>
                                        <p:attrNameLst>
                                          <p:attrName>ppt_w</p:attrName>
                                        </p:attrNameLst>
                                      </p:cBhvr>
                                      <p:tavLst>
                                        <p:tav tm="0">
                                          <p:val>
                                            <p:fltVal val="0"/>
                                          </p:val>
                                        </p:tav>
                                        <p:tav tm="100000">
                                          <p:val>
                                            <p:strVal val="#ppt_w"/>
                                          </p:val>
                                        </p:tav>
                                      </p:tavLst>
                                    </p:anim>
                                    <p:anim calcmode="lin" valueType="num">
                                      <p:cBhvr>
                                        <p:cTn id="62" dur="500" fill="hold"/>
                                        <p:tgtEl>
                                          <p:spTgt spid="18"/>
                                        </p:tgtEl>
                                        <p:attrNameLst>
                                          <p:attrName>ppt_h</p:attrName>
                                        </p:attrNameLst>
                                      </p:cBhvr>
                                      <p:tavLst>
                                        <p:tav tm="0">
                                          <p:val>
                                            <p:fltVal val="0"/>
                                          </p:val>
                                        </p:tav>
                                        <p:tav tm="100000">
                                          <p:val>
                                            <p:strVal val="#ppt_h"/>
                                          </p:val>
                                        </p:tav>
                                      </p:tavLst>
                                    </p:anim>
                                    <p:animEffect transition="in" filter="fade">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 calcmode="lin" valueType="num">
                                      <p:cBhvr>
                                        <p:cTn id="68" dur="1000" fill="hold"/>
                                        <p:tgtEl>
                                          <p:spTgt spid="11"/>
                                        </p:tgtEl>
                                        <p:attrNameLst>
                                          <p:attrName>ppt_w</p:attrName>
                                        </p:attrNameLst>
                                      </p:cBhvr>
                                      <p:tavLst>
                                        <p:tav tm="0">
                                          <p:val>
                                            <p:fltVal val="0"/>
                                          </p:val>
                                        </p:tav>
                                        <p:tav tm="100000">
                                          <p:val>
                                            <p:strVal val="#ppt_w"/>
                                          </p:val>
                                        </p:tav>
                                      </p:tavLst>
                                    </p:anim>
                                    <p:anim calcmode="lin" valueType="num">
                                      <p:cBhvr>
                                        <p:cTn id="69" dur="1000" fill="hold"/>
                                        <p:tgtEl>
                                          <p:spTgt spid="11"/>
                                        </p:tgtEl>
                                        <p:attrNameLst>
                                          <p:attrName>ppt_h</p:attrName>
                                        </p:attrNameLst>
                                      </p:cBhvr>
                                      <p:tavLst>
                                        <p:tav tm="0">
                                          <p:val>
                                            <p:fltVal val="0"/>
                                          </p:val>
                                        </p:tav>
                                        <p:tav tm="100000">
                                          <p:val>
                                            <p:strVal val="#ppt_h"/>
                                          </p:val>
                                        </p:tav>
                                      </p:tavLst>
                                    </p:anim>
                                    <p:anim calcmode="lin" valueType="num">
                                      <p:cBhvr>
                                        <p:cTn id="70" dur="1000" fill="hold"/>
                                        <p:tgtEl>
                                          <p:spTgt spid="11"/>
                                        </p:tgtEl>
                                        <p:attrNameLst>
                                          <p:attrName>style.rotation</p:attrName>
                                        </p:attrNameLst>
                                      </p:cBhvr>
                                      <p:tavLst>
                                        <p:tav tm="0">
                                          <p:val>
                                            <p:fltVal val="90"/>
                                          </p:val>
                                        </p:tav>
                                        <p:tav tm="100000">
                                          <p:val>
                                            <p:fltVal val="0"/>
                                          </p:val>
                                        </p:tav>
                                      </p:tavLst>
                                    </p:anim>
                                    <p:animEffect transition="in" filter="fade">
                                      <p:cBhvr>
                                        <p:cTn id="71" dur="1000"/>
                                        <p:tgtEl>
                                          <p:spTgt spid="11"/>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500" fill="hold"/>
                                        <p:tgtEl>
                                          <p:spTgt spid="19"/>
                                        </p:tgtEl>
                                        <p:attrNameLst>
                                          <p:attrName>ppt_w</p:attrName>
                                        </p:attrNameLst>
                                      </p:cBhvr>
                                      <p:tavLst>
                                        <p:tav tm="0">
                                          <p:val>
                                            <p:fltVal val="0"/>
                                          </p:val>
                                        </p:tav>
                                        <p:tav tm="100000">
                                          <p:val>
                                            <p:strVal val="#ppt_w"/>
                                          </p:val>
                                        </p:tav>
                                      </p:tavLst>
                                    </p:anim>
                                    <p:anim calcmode="lin" valueType="num">
                                      <p:cBhvr>
                                        <p:cTn id="77" dur="500" fill="hold"/>
                                        <p:tgtEl>
                                          <p:spTgt spid="19"/>
                                        </p:tgtEl>
                                        <p:attrNameLst>
                                          <p:attrName>ppt_h</p:attrName>
                                        </p:attrNameLst>
                                      </p:cBhvr>
                                      <p:tavLst>
                                        <p:tav tm="0">
                                          <p:val>
                                            <p:fltVal val="0"/>
                                          </p:val>
                                        </p:tav>
                                        <p:tav tm="100000">
                                          <p:val>
                                            <p:strVal val="#ppt_h"/>
                                          </p:val>
                                        </p:tav>
                                      </p:tavLst>
                                    </p:anim>
                                    <p:animEffect transition="in" filter="fade">
                                      <p:cBhvr>
                                        <p:cTn id="78" dur="500"/>
                                        <p:tgtEl>
                                          <p:spTgt spid="19"/>
                                        </p:tgtEl>
                                      </p:cBhvr>
                                    </p:animEffect>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p:cTn id="83" dur="1000" fill="hold"/>
                                        <p:tgtEl>
                                          <p:spTgt spid="13"/>
                                        </p:tgtEl>
                                        <p:attrNameLst>
                                          <p:attrName>ppt_w</p:attrName>
                                        </p:attrNameLst>
                                      </p:cBhvr>
                                      <p:tavLst>
                                        <p:tav tm="0">
                                          <p:val>
                                            <p:fltVal val="0"/>
                                          </p:val>
                                        </p:tav>
                                        <p:tav tm="100000">
                                          <p:val>
                                            <p:strVal val="#ppt_w"/>
                                          </p:val>
                                        </p:tav>
                                      </p:tavLst>
                                    </p:anim>
                                    <p:anim calcmode="lin" valueType="num">
                                      <p:cBhvr>
                                        <p:cTn id="84" dur="1000" fill="hold"/>
                                        <p:tgtEl>
                                          <p:spTgt spid="13"/>
                                        </p:tgtEl>
                                        <p:attrNameLst>
                                          <p:attrName>ppt_h</p:attrName>
                                        </p:attrNameLst>
                                      </p:cBhvr>
                                      <p:tavLst>
                                        <p:tav tm="0">
                                          <p:val>
                                            <p:fltVal val="0"/>
                                          </p:val>
                                        </p:tav>
                                        <p:tav tm="100000">
                                          <p:val>
                                            <p:strVal val="#ppt_h"/>
                                          </p:val>
                                        </p:tav>
                                      </p:tavLst>
                                    </p:anim>
                                    <p:anim calcmode="lin" valueType="num">
                                      <p:cBhvr>
                                        <p:cTn id="85" dur="1000" fill="hold"/>
                                        <p:tgtEl>
                                          <p:spTgt spid="13"/>
                                        </p:tgtEl>
                                        <p:attrNameLst>
                                          <p:attrName>style.rotation</p:attrName>
                                        </p:attrNameLst>
                                      </p:cBhvr>
                                      <p:tavLst>
                                        <p:tav tm="0">
                                          <p:val>
                                            <p:fltVal val="90"/>
                                          </p:val>
                                        </p:tav>
                                        <p:tav tm="100000">
                                          <p:val>
                                            <p:fltVal val="0"/>
                                          </p:val>
                                        </p:tav>
                                      </p:tavLst>
                                    </p:anim>
                                    <p:animEffect transition="in" filter="fade">
                                      <p:cBhvr>
                                        <p:cTn id="86" dur="1000"/>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p:cTn id="91" dur="500" fill="hold"/>
                                        <p:tgtEl>
                                          <p:spTgt spid="20"/>
                                        </p:tgtEl>
                                        <p:attrNameLst>
                                          <p:attrName>ppt_w</p:attrName>
                                        </p:attrNameLst>
                                      </p:cBhvr>
                                      <p:tavLst>
                                        <p:tav tm="0">
                                          <p:val>
                                            <p:fltVal val="0"/>
                                          </p:val>
                                        </p:tav>
                                        <p:tav tm="100000">
                                          <p:val>
                                            <p:strVal val="#ppt_w"/>
                                          </p:val>
                                        </p:tav>
                                      </p:tavLst>
                                    </p:anim>
                                    <p:anim calcmode="lin" valueType="num">
                                      <p:cBhvr>
                                        <p:cTn id="92" dur="500" fill="hold"/>
                                        <p:tgtEl>
                                          <p:spTgt spid="20"/>
                                        </p:tgtEl>
                                        <p:attrNameLst>
                                          <p:attrName>ppt_h</p:attrName>
                                        </p:attrNameLst>
                                      </p:cBhvr>
                                      <p:tavLst>
                                        <p:tav tm="0">
                                          <p:val>
                                            <p:fltVal val="0"/>
                                          </p:val>
                                        </p:tav>
                                        <p:tav tm="100000">
                                          <p:val>
                                            <p:strVal val="#ppt_h"/>
                                          </p:val>
                                        </p:tav>
                                      </p:tavLst>
                                    </p:anim>
                                    <p:animEffect transition="in" filter="fade">
                                      <p:cBhvr>
                                        <p:cTn id="9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9" grpId="0" animBg="1"/>
      <p:bldP spid="11" grpId="0" animBg="1"/>
      <p:bldP spid="13" grpId="0" animBg="1"/>
      <p:bldP spid="15" grpId="0" animBg="1"/>
      <p:bldP spid="16"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074" y="496333"/>
            <a:ext cx="8492836" cy="144655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bn-IN" sz="8800" dirty="0" smtClean="0">
                <a:latin typeface="NikoshBAN" panose="02000000000000000000" pitchFamily="2" charset="0"/>
                <a:cs typeface="NikoshBAN" panose="02000000000000000000" pitchFamily="2" charset="0"/>
              </a:rPr>
              <a:t>     একক </a:t>
            </a:r>
            <a:r>
              <a:rPr lang="bn-IN" sz="8800" dirty="0" smtClean="0">
                <a:latin typeface="NikoshBAN" panose="02000000000000000000" pitchFamily="2" charset="0"/>
                <a:cs typeface="NikoshBAN" panose="02000000000000000000" pitchFamily="2" charset="0"/>
              </a:rPr>
              <a:t>কাজ  </a:t>
            </a:r>
            <a:endParaRPr lang="en-US" sz="8800" dirty="0">
              <a:latin typeface="NikoshBAN" panose="02000000000000000000" pitchFamily="2" charset="0"/>
              <a:cs typeface="NikoshBAN" panose="02000000000000000000" pitchFamily="2" charset="0"/>
            </a:endParaRPr>
          </a:p>
        </p:txBody>
      </p:sp>
      <p:sp>
        <p:nvSpPr>
          <p:cNvPr id="3" name="TextBox 2"/>
          <p:cNvSpPr txBox="1"/>
          <p:nvPr/>
        </p:nvSpPr>
        <p:spPr>
          <a:xfrm>
            <a:off x="180109" y="4437024"/>
            <a:ext cx="11485418" cy="193899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তথ্য</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ও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যোগাযোগ</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প্রযুক্তির</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বিকাশে</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উল্লেখযোগ্য</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ব্যক্তিদের</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অবদান</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সম্পর্কে</a:t>
            </a:r>
            <a:r>
              <a:rPr lang="en-US"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৫ </a:t>
            </a:r>
            <a:r>
              <a:rPr lang="en-US" sz="40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টি</a:t>
            </a:r>
            <a:r>
              <a:rPr lang="en-US"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বাক্য</a:t>
            </a:r>
            <a:r>
              <a:rPr lang="en-US"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লিখ</a:t>
            </a:r>
            <a:r>
              <a:rPr lang="en-US"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 </a:t>
            </a:r>
            <a:endPar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endPar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5" name="Picture 6" descr="Picture7"/>
          <p:cNvPicPr>
            <a:picLocks noChangeAspect="1" noChangeArrowheads="1"/>
          </p:cNvPicPr>
          <p:nvPr/>
        </p:nvPicPr>
        <p:blipFill>
          <a:blip r:embed="rId2"/>
          <a:srcRect/>
          <a:stretch>
            <a:fillRect/>
          </a:stretch>
        </p:blipFill>
        <p:spPr bwMode="auto">
          <a:xfrm>
            <a:off x="3906982" y="2424545"/>
            <a:ext cx="3352800" cy="2500313"/>
          </a:xfrm>
          <a:prstGeom prst="rect">
            <a:avLst/>
          </a:prstGeom>
          <a:noFill/>
          <a:ln w="9525">
            <a:noFill/>
            <a:miter lim="800000"/>
            <a:headEnd/>
            <a:tailEnd/>
          </a:ln>
        </p:spPr>
      </p:pic>
    </p:spTree>
    <p:extLst>
      <p:ext uri="{BB962C8B-B14F-4D97-AF65-F5344CB8AC3E}">
        <p14:creationId xmlns:p14="http://schemas.microsoft.com/office/powerpoint/2010/main" val="31462158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165</TotalTime>
  <Words>361</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NikoshBAN</vt:lpstr>
      <vt:lpstr>Trebuchet MS</vt:lpstr>
      <vt:lpstr>Vrinda</vt:lpstr>
      <vt:lpstr>Wingdings 3</vt:lpstr>
      <vt:lpstr>Facet</vt:lpstr>
      <vt:lpstr>আজকের ক্লাসে সবাইকে স্বাগতম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আজকের ক্লাসে সবাইকে স্বাগতম </dc:title>
  <dc:creator>HPS9N72</dc:creator>
  <cp:lastModifiedBy>HPS9N72</cp:lastModifiedBy>
  <cp:revision>37</cp:revision>
  <dcterms:created xsi:type="dcterms:W3CDTF">2018-02-11T16:39:18Z</dcterms:created>
  <dcterms:modified xsi:type="dcterms:W3CDTF">2019-12-28T15:11:49Z</dcterms:modified>
</cp:coreProperties>
</file>