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2" d="100"/>
          <a:sy n="62" d="100"/>
        </p:scale>
        <p:origin x="99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E8CB-35A3-487D-8945-571A62210A21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8D47-29BF-4CCC-8D9D-99C8CAFD0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09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E8CB-35A3-487D-8945-571A62210A21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8D47-29BF-4CCC-8D9D-99C8CAFD0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09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E8CB-35A3-487D-8945-571A62210A21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8D47-29BF-4CCC-8D9D-99C8CAFD0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6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E8CB-35A3-487D-8945-571A62210A21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8D47-29BF-4CCC-8D9D-99C8CAFD0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6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E8CB-35A3-487D-8945-571A62210A21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8D47-29BF-4CCC-8D9D-99C8CAFD0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E8CB-35A3-487D-8945-571A62210A21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8D47-29BF-4CCC-8D9D-99C8CAFD0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54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E8CB-35A3-487D-8945-571A62210A21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8D47-29BF-4CCC-8D9D-99C8CAFD0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7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E8CB-35A3-487D-8945-571A62210A21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8D47-29BF-4CCC-8D9D-99C8CAFD0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1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E8CB-35A3-487D-8945-571A62210A21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8D47-29BF-4CCC-8D9D-99C8CAFD0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95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E8CB-35A3-487D-8945-571A62210A21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8D47-29BF-4CCC-8D9D-99C8CAFD0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8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E8CB-35A3-487D-8945-571A62210A21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8D47-29BF-4CCC-8D9D-99C8CAFD0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36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EE8CB-35A3-487D-8945-571A62210A21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8D47-29BF-4CCC-8D9D-99C8CAFD0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8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 cap="sq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389" y="1016000"/>
            <a:ext cx="4791076" cy="47910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3746" y="1672683"/>
            <a:ext cx="602165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6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42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91416" y="171428"/>
            <a:ext cx="3619146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IN" sz="40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9700" y="1863524"/>
            <a:ext cx="9829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শ্রণির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র্থীর বয়স একটি তথ্য </a:t>
            </a:r>
            <a:endParaRPr lang="e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0309975" y="3234142"/>
            <a:ext cx="870066" cy="888402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১৩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9262486" y="3219350"/>
            <a:ext cx="959691" cy="898169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098625" y="3326473"/>
            <a:ext cx="1025912" cy="92797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</a:rPr>
              <a:t>৭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942095" y="3294097"/>
            <a:ext cx="1070517" cy="997301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</a:rPr>
              <a:t>৬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184358" y="3294097"/>
            <a:ext cx="1026081" cy="96360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</a:rPr>
              <a:t>১৫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767857" y="3294097"/>
            <a:ext cx="1022341" cy="910304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89415" y="3292169"/>
            <a:ext cx="978442" cy="890784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46486" y="3294097"/>
            <a:ext cx="1061607" cy="96360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</a:rPr>
              <a:t>৮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254338" y="3246649"/>
            <a:ext cx="979599" cy="98182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</a:rPr>
              <a:t>১২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834097" y="3294097"/>
            <a:ext cx="1020200" cy="92487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7433" y="3467297"/>
            <a:ext cx="120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/>
              <a:t>১০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962615" y="3467297"/>
            <a:ext cx="827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92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6660" y="250201"/>
            <a:ext cx="58050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IN" sz="40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4528" y="1265864"/>
            <a:ext cx="98293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শ্রেণির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ক্ষার্থীর বয়স  </a:t>
            </a:r>
            <a:endParaRPr lang="en-IN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20456" y="4155311"/>
            <a:ext cx="96185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এখানে প্রত্যেকের বয়স এক একটি উপাত্ত </a:t>
            </a:r>
            <a:endParaRPr lang="en-IN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70029" y="2771697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১২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620456" y="2749140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১৩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591155" y="2727335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498248" y="2757487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১৩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405341" y="2732136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১৪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337320" y="2768938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১৪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171711" y="2738883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১৩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078804" y="2773793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985897" y="2768938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১২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8892990" y="2800442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১২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90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pl-stat-673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847" y="1337839"/>
            <a:ext cx="8723601" cy="36480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828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434576" y="509763"/>
            <a:ext cx="4817326" cy="959005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60488" y="637771"/>
            <a:ext cx="2765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</a:t>
            </a:r>
            <a:r>
              <a:rPr lang="bn-IN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র্ণয়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21051" y="1948271"/>
            <a:ext cx="1012784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IN" sz="6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গড় বা গাণিতিক গড় হল একটি ভাগফল যা উপাত্তের রাশির সমষ্টিকে রাশির মোট সংখ্যা দ্বারা ভাগ করে পওয়া যায়।</a:t>
            </a:r>
          </a:p>
          <a:p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অর্থাৎ গড়= রাশির সমষ্টি/রশির সংখ্যা </a:t>
            </a:r>
            <a:endParaRPr lang="en-IN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69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014439" y="241764"/>
            <a:ext cx="4817327" cy="98130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51863" y="423747"/>
            <a:ext cx="47281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IN" sz="48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86673" y="1872167"/>
            <a:ext cx="91555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২৫ নম্বরের প্রতিযোগিতামূলক </a:t>
            </a:r>
            <a:r>
              <a:rPr lang="bn-IN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গণিত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পরীক্ষায় ১০ জনের প্রাপ্ত নম্বর-</a:t>
            </a:r>
          </a:p>
          <a:p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২০,১৬,২৪,১৬,১৬,২০,১৫,১২,১৬,১৫</a:t>
            </a:r>
          </a:p>
          <a:p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প্রাপ্ত নম্বরের গড় নির্ণয় কর।</a:t>
            </a:r>
            <a:endParaRPr lang="en-IN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48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014439" y="468351"/>
            <a:ext cx="4861932" cy="149426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939990" y="553763"/>
            <a:ext cx="30108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41756" y="2612483"/>
            <a:ext cx="6825071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পরিসংখ্যান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bn-IN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তথ্য  কি ?</a:t>
            </a:r>
          </a:p>
          <a:p>
            <a:endParaRPr lang="bn-IN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উপাত্ত কি?</a:t>
            </a:r>
          </a:p>
          <a:p>
            <a:endParaRPr lang="bn-IN" sz="36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9851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449617" y="440858"/>
            <a:ext cx="7110020" cy="1180124"/>
          </a:xfrm>
          <a:prstGeom prst="flowChartTerminator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.png"/>
          <p:cNvPicPr>
            <a:picLocks noChangeAspect="1"/>
          </p:cNvPicPr>
          <p:nvPr/>
        </p:nvPicPr>
        <p:blipFill rotWithShape="1">
          <a:blip r:embed="rId2"/>
          <a:srcRect b="50000"/>
          <a:stretch/>
        </p:blipFill>
        <p:spPr>
          <a:xfrm>
            <a:off x="3444538" y="2187425"/>
            <a:ext cx="5368637" cy="170351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25630" y="4645305"/>
            <a:ext cx="82064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ছকের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উপাত্তগুলো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পরিসংখ্যান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বিশ্লেষন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20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AF4241B-3CF3-41A7-B200-5B4C824D4840}"/>
              </a:ext>
            </a:extLst>
          </p:cNvPr>
          <p:cNvSpPr txBox="1"/>
          <p:nvPr/>
        </p:nvSpPr>
        <p:spPr>
          <a:xfrm>
            <a:off x="142983" y="1837678"/>
            <a:ext cx="5749817" cy="2925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 defTabSz="1083878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bn-IN" sz="11500" b="1" dirty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bn-IN" sz="11500" b="1" dirty="0">
                <a:ln w="0"/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r>
              <a:rPr lang="bn-IN" sz="11500" b="1" dirty="0">
                <a:ln w="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IN" sz="11500" b="1" dirty="0">
                <a:ln w="0"/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bn-IN" sz="19900" b="1" dirty="0">
                <a:ln w="0"/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9900" b="1" dirty="0">
              <a:ln w="0"/>
              <a:solidFill>
                <a:srgbClr val="66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9" t="13876" r="6521"/>
          <a:stretch/>
        </p:blipFill>
        <p:spPr>
          <a:xfrm>
            <a:off x="5892800" y="806466"/>
            <a:ext cx="5384799" cy="5296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8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100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690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93236" y="938891"/>
            <a:ext cx="10622251" cy="5108581"/>
            <a:chOff x="893236" y="1257894"/>
            <a:chExt cx="10622251" cy="4789578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xmlns="" id="{365CF44B-E786-4CC9-9AA5-334A396FEBB6}"/>
                </a:ext>
              </a:extLst>
            </p:cNvPr>
            <p:cNvSpPr/>
            <p:nvPr/>
          </p:nvSpPr>
          <p:spPr>
            <a:xfrm>
              <a:off x="893236" y="1257894"/>
              <a:ext cx="4804228" cy="4745384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xmlns="" id="{7BB3902B-67A3-490F-BA5C-E921FADAC870}"/>
                </a:ext>
              </a:extLst>
            </p:cNvPr>
            <p:cNvGrpSpPr/>
            <p:nvPr/>
          </p:nvGrpSpPr>
          <p:grpSpPr>
            <a:xfrm>
              <a:off x="6943724" y="1279768"/>
              <a:ext cx="4571763" cy="4767704"/>
              <a:chOff x="6623735" y="1387863"/>
              <a:chExt cx="4842556" cy="4969269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2F792795-6845-47A6-A094-2C94708F9165}"/>
                  </a:ext>
                </a:extLst>
              </p:cNvPr>
              <p:cNvSpPr/>
              <p:nvPr/>
            </p:nvSpPr>
            <p:spPr>
              <a:xfrm>
                <a:off x="7374841" y="2283846"/>
                <a:ext cx="3340341" cy="24962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bn-IN" sz="4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শ্রেণিঃ ষষ্ট</a:t>
                </a:r>
                <a:r>
                  <a:rPr lang="en-US" sz="4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bn-IN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bn-IN" sz="4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বিষয়ঃ</a:t>
                </a:r>
                <a:r>
                  <a:rPr lang="en-IN" sz="4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গণিত</a:t>
                </a:r>
                <a:endParaRPr lang="bn-IN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bn-IN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অধ্যায়- </a:t>
                </a:r>
                <a:r>
                  <a:rPr lang="en-IN" sz="4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8</a:t>
                </a:r>
                <a:r>
                  <a:rPr lang="bn-IN" sz="4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ম </a:t>
                </a:r>
                <a:endParaRPr lang="bn-IN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bn-IN" sz="4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সময়ঃ </a:t>
                </a:r>
                <a:r>
                  <a:rPr lang="bn-BD" sz="4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৫০</a:t>
                </a:r>
                <a:r>
                  <a:rPr lang="bn-IN" sz="4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মিনিট</a:t>
                </a:r>
              </a:p>
            </p:txBody>
          </p:sp>
          <p:sp>
            <p:nvSpPr>
              <p:cNvPr id="6" name="Rounded Rectangle 5">
                <a:extLst>
                  <a:ext uri="{FF2B5EF4-FFF2-40B4-BE49-F238E27FC236}">
                    <a16:creationId xmlns:a16="http://schemas.microsoft.com/office/drawing/2014/main" xmlns="" id="{D74E54C8-821A-4F4F-93F4-D1D1ED4E8D3D}"/>
                  </a:ext>
                </a:extLst>
              </p:cNvPr>
              <p:cNvSpPr/>
              <p:nvPr/>
            </p:nvSpPr>
            <p:spPr>
              <a:xfrm>
                <a:off x="6623735" y="1387863"/>
                <a:ext cx="4842556" cy="4969269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301" y="1119116"/>
            <a:ext cx="1783416" cy="160178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82029" y="3055434"/>
            <a:ext cx="434897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নারায়ন বিশ্বাস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শিক্ষক(আই সিটি)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ফলতিতা শশধর সমাজ কল্যান মাধ্যমিক,বিদ্যালয়,বাগেরহাট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০১৭৮৮৯০২৫৬৬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32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D-N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083" y="891246"/>
            <a:ext cx="5754764" cy="46961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3" name="Picture 2" descr="Development Flyer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094" y="891246"/>
            <a:ext cx="5232400" cy="499436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41980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3000" y="2565400"/>
            <a:ext cx="7239000" cy="1415772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457200" indent="-457200" algn="ctr"/>
            <a:r>
              <a:rPr lang="en-US" sz="5400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5400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endParaRPr lang="en-US" sz="5400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609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2-Point Star 1">
            <a:extLst>
              <a:ext uri="{FF2B5EF4-FFF2-40B4-BE49-F238E27FC236}">
                <a16:creationId xmlns:a16="http://schemas.microsoft.com/office/drawing/2014/main" xmlns="" id="{8D97D02C-76CB-4BC8-8E01-DF2F47EE285A}"/>
              </a:ext>
            </a:extLst>
          </p:cNvPr>
          <p:cNvSpPr/>
          <p:nvPr/>
        </p:nvSpPr>
        <p:spPr>
          <a:xfrm>
            <a:off x="3764733" y="64042"/>
            <a:ext cx="4826086" cy="1255366"/>
          </a:xfrm>
          <a:prstGeom prst="star32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062654" y="276226"/>
            <a:ext cx="22302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794117F-C40D-4A2F-88D2-1B10E1780243}"/>
              </a:ext>
            </a:extLst>
          </p:cNvPr>
          <p:cNvSpPr/>
          <p:nvPr/>
        </p:nvSpPr>
        <p:spPr>
          <a:xfrm>
            <a:off x="822641" y="1840882"/>
            <a:ext cx="57041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b="1" dirty="0">
                <a:latin typeface="NikoshBAN" pitchFamily="2" charset="0"/>
                <a:cs typeface="NikoshBAN" pitchFamily="2" charset="0"/>
              </a:rPr>
              <a:t>এই পাঠ শেষে শিক্ষার্থীরা...</a:t>
            </a:r>
            <a:r>
              <a:rPr lang="bn-BD" sz="4800" b="1" dirty="0">
                <a:solidFill>
                  <a:srgbClr val="000066"/>
                </a:solidFill>
                <a:latin typeface="NikoshBAN" pitchFamily="2" charset="0"/>
                <a:cs typeface="NikoshBAN" pitchFamily="2" charset="0"/>
                <a:sym typeface="Wingdings 2"/>
              </a:rPr>
              <a:t>  </a:t>
            </a:r>
            <a:endParaRPr lang="en-US" sz="4800" b="1" dirty="0">
              <a:solidFill>
                <a:srgbClr val="000066"/>
              </a:solidFill>
              <a:latin typeface="NikoshBAN" pitchFamily="2" charset="0"/>
              <a:cs typeface="NikoshBAN" pitchFamily="2" charset="0"/>
              <a:sym typeface="Wingdings 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9933602-8D26-49AD-89D2-385A790D4698}"/>
              </a:ext>
            </a:extLst>
          </p:cNvPr>
          <p:cNvSpPr txBox="1"/>
          <p:nvPr/>
        </p:nvSpPr>
        <p:spPr>
          <a:xfrm>
            <a:off x="1112016" y="3037652"/>
            <a:ext cx="714074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পরিসংখ্যান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F865036-AC31-424A-821F-71A829960DB3}"/>
              </a:ext>
            </a:extLst>
          </p:cNvPr>
          <p:cNvSpPr txBox="1"/>
          <p:nvPr/>
        </p:nvSpPr>
        <p:spPr>
          <a:xfrm>
            <a:off x="1116904" y="3541283"/>
            <a:ext cx="104693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তথ্য ও উপাত্ত ব্যাখ্যা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করতে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,,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শ্রেণি ব্যবধান না করে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অবিন্যস্ত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উপাত্তের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নির্ণ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য় করতে    পারবে। </a:t>
            </a:r>
            <a:endParaRPr lang="bn-BD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4-Point Star 1"/>
          <p:cNvSpPr/>
          <p:nvPr/>
        </p:nvSpPr>
        <p:spPr>
          <a:xfrm>
            <a:off x="313899" y="276226"/>
            <a:ext cx="682388" cy="624526"/>
          </a:xfrm>
          <a:prstGeom prst="star4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8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751400" y="1066800"/>
            <a:ext cx="4876800" cy="1676400"/>
          </a:xfrm>
          <a:prstGeom prst="wedgeEllipse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পরিসংখ্যান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Callout 2"/>
          <p:cNvSpPr/>
          <p:nvPr/>
        </p:nvSpPr>
        <p:spPr>
          <a:xfrm>
            <a:off x="6527800" y="1549400"/>
            <a:ext cx="4140200" cy="838200"/>
          </a:xfrm>
          <a:prstGeom prst="wedgeEllipse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itchFamily="2" charset="0"/>
              </a:rPr>
              <a:t>পরিসংখ্যান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bstib-201709131345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1200" y="3124199"/>
            <a:ext cx="2705100" cy="2698561"/>
          </a:xfrm>
          <a:prstGeom prst="rect">
            <a:avLst/>
          </a:prstGeom>
        </p:spPr>
      </p:pic>
      <p:pic>
        <p:nvPicPr>
          <p:cNvPr id="5" name="Picture 4" descr="Picture11_2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100" y="3454400"/>
            <a:ext cx="3336758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12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456877" y="156117"/>
            <a:ext cx="4192859" cy="115972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82069" y="392514"/>
            <a:ext cx="5307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itchFamily="2" charset="0"/>
                <a:cs typeface="NikoshBAN" pitchFamily="2" charset="0"/>
              </a:rPr>
              <a:t>পরিসংখ্যান</a:t>
            </a:r>
            <a:endParaRPr lang="en-IN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87400" y="1468438"/>
            <a:ext cx="10613663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bn-IN" sz="4800" smtClean="0">
                <a:latin typeface="NikoshBAN" pitchFamily="2" charset="0"/>
                <a:cs typeface="NikoshBAN" pitchFamily="2" charset="0"/>
              </a:rPr>
              <a:t>উলী এর মতে-</a:t>
            </a:r>
            <a:r>
              <a:rPr lang="en-US" sz="480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mtClean="0">
                <a:latin typeface="NikoshBAN" pitchFamily="2" charset="0"/>
                <a:cs typeface="NikoshBAN" pitchFamily="2" charset="0"/>
              </a:rPr>
            </a:br>
            <a:r>
              <a:rPr lang="bn-IN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mtClean="0">
                <a:latin typeface="NikoshBAN" pitchFamily="2" charset="0"/>
                <a:cs typeface="NikoshBAN" pitchFamily="2" charset="0"/>
              </a:rPr>
            </a:br>
            <a:r>
              <a:rPr lang="bn-IN" smtClean="0">
                <a:latin typeface="NikoshBAN" pitchFamily="2" charset="0"/>
                <a:cs typeface="NikoshBAN" pitchFamily="2" charset="0"/>
              </a:rPr>
              <a:t>পরিসংখ্যান হল কতকগুলি ঘটনার সংখ্যাত্তক বর্ণনা যা কোন  অনুসন্ধান ক্ষেত্র থেকে পাওয়া যায় এবং পরস্পরের সাথে সম্পর্ক যুক্ত ।</a:t>
            </a:r>
            <a:endParaRPr lang="en-IN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86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103649" y="334537"/>
            <a:ext cx="3947531" cy="95900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06537" y="334537"/>
            <a:ext cx="3791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পরিসংখ্যান</a:t>
            </a:r>
            <a:endParaRPr lang="en-IN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98600" y="1905000"/>
            <a:ext cx="815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দৈনন্দিন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তথ্যসমূহ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গবেষ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ণা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জরিপের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করাকে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পরিসংখ্যান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সংখ্যাবাচক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তথ্যই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পরিসংখ্যান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2400" y="4786868"/>
            <a:ext cx="815340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একটিমাত্র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প্রকাশিত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পরিসংখ্যান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04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61539" y="224827"/>
            <a:ext cx="2364059" cy="8028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729803" y="282085"/>
            <a:ext cx="26985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02" y="503498"/>
            <a:ext cx="3810000" cy="2676525"/>
          </a:xfrm>
          <a:prstGeom prst="rect">
            <a:avLst/>
          </a:prstGeom>
        </p:spPr>
      </p:pic>
      <p:pic>
        <p:nvPicPr>
          <p:cNvPr id="6" name="Picture 5" descr="04_Weight_Things-Experts-Won%u2019t-Tell-You-About-Weight-Loss_546555703-niceregionpics-760x50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1199" y="503498"/>
            <a:ext cx="3810000" cy="28531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00" r="18800"/>
          <a:stretch/>
        </p:blipFill>
        <p:spPr>
          <a:xfrm>
            <a:off x="905718" y="3417087"/>
            <a:ext cx="3032567" cy="260174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 descr="bpl-stat-6737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10180" y="3613229"/>
            <a:ext cx="3756838" cy="27547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Left-Right Arrow 9"/>
          <p:cNvSpPr/>
          <p:nvPr/>
        </p:nvSpPr>
        <p:spPr>
          <a:xfrm rot="19388201">
            <a:off x="3684302" y="3095334"/>
            <a:ext cx="4569681" cy="1104730"/>
          </a:xfrm>
          <a:prstGeom prst="left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-Right Arrow 10"/>
          <p:cNvSpPr/>
          <p:nvPr/>
        </p:nvSpPr>
        <p:spPr>
          <a:xfrm rot="12613967">
            <a:off x="4022132" y="3246480"/>
            <a:ext cx="4067508" cy="826446"/>
          </a:xfrm>
          <a:prstGeom prst="left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9447440">
            <a:off x="4440929" y="3093922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পরিসংখান নয়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890319">
            <a:off x="5092515" y="3478729"/>
            <a:ext cx="2184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পরিসংখান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70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236</Words>
  <Application>Microsoft Office PowerPoint</Application>
  <PresentationFormat>Widescreen</PresentationFormat>
  <Paragraphs>72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Vrinda</vt:lpstr>
      <vt:lpstr>Wingdings</vt:lpstr>
      <vt:lpstr>Wingdings 2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drnarayanbiswas@outlook.com</dc:creator>
  <cp:lastModifiedBy>drnarayanbiswas@outlook.com</cp:lastModifiedBy>
  <cp:revision>17</cp:revision>
  <dcterms:created xsi:type="dcterms:W3CDTF">2019-12-10T17:27:57Z</dcterms:created>
  <dcterms:modified xsi:type="dcterms:W3CDTF">2019-12-29T17:16:46Z</dcterms:modified>
</cp:coreProperties>
</file>