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0"/>
  </p:notesMasterIdLst>
  <p:sldIdLst>
    <p:sldId id="282" r:id="rId2"/>
    <p:sldId id="256" r:id="rId3"/>
    <p:sldId id="281" r:id="rId4"/>
    <p:sldId id="299" r:id="rId5"/>
    <p:sldId id="274" r:id="rId6"/>
    <p:sldId id="269" r:id="rId7"/>
    <p:sldId id="300" r:id="rId8"/>
    <p:sldId id="279" r:id="rId9"/>
    <p:sldId id="302" r:id="rId10"/>
    <p:sldId id="313" r:id="rId11"/>
    <p:sldId id="320" r:id="rId12"/>
    <p:sldId id="314" r:id="rId13"/>
    <p:sldId id="315" r:id="rId14"/>
    <p:sldId id="316" r:id="rId15"/>
    <p:sldId id="311" r:id="rId16"/>
    <p:sldId id="295" r:id="rId17"/>
    <p:sldId id="288" r:id="rId18"/>
    <p:sldId id="312" r:id="rId19"/>
    <p:sldId id="259" r:id="rId20"/>
    <p:sldId id="317" r:id="rId21"/>
    <p:sldId id="318" r:id="rId22"/>
    <p:sldId id="319" r:id="rId23"/>
    <p:sldId id="321" r:id="rId24"/>
    <p:sldId id="276" r:id="rId25"/>
    <p:sldId id="298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CCFFFF"/>
    <a:srgbClr val="3333FF"/>
    <a:srgbClr val="C2FFA3"/>
    <a:srgbClr val="CCFF66"/>
    <a:srgbClr val="99FF66"/>
    <a:srgbClr val="CCFF33"/>
    <a:srgbClr val="B3F1FF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68" y="-96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7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383966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9245" y="3746113"/>
            <a:ext cx="473253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বিজ্ঞান 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৬ষ্ঠ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পরমানুর গঠন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০৩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466" y="4488672"/>
            <a:ext cx="86867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কোনো মৌলের একটি পরমাণুতে প্রোটনের সংখ্যাকে পারমাণবিক সংখ্যা বলা হয়। যেমন-অক্সিজেনের একটি পরমাণুতে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টি প্রোটন আছে।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তাই, অক্সিজেনের পারমাণবিক সংখ্যা ৮।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কোনো মৌলের পরমাণুতে প্রোটন ও নিউট্রন সংখ্যার সমস্টিকে ভরসংখ্যা ধরা হয়।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অর্থাৎ,কোনো মৌলের ভরসংখ্যা=ঐ মৌলের পরমাণুতে প্রোটনের সংখ্যা + নিউট্রনের সংখ্যা।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816" y="2437241"/>
            <a:ext cx="601447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6652" y="317441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17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137" y="2396636"/>
            <a:ext cx="339548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নিউক্লিয়ন সংখ্যা / ভর 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(A)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8999" y="3250616"/>
            <a:ext cx="385073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প্রোটন সংখ্যা / পারমাণবিক 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(Z)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87436" y="2692253"/>
            <a:ext cx="151676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মৌলের প্রতীক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1727" y="2488616"/>
            <a:ext cx="823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Cl</a:t>
            </a:r>
            <a:endParaRPr lang="en-US" sz="6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60618" y="2627468"/>
            <a:ext cx="926751" cy="2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4319733" y="3481449"/>
            <a:ext cx="5934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863885" y="3022016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680537" y="358156"/>
            <a:ext cx="5652656" cy="12426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পারমানবিক সংখ্যা ও ভর সংখ্যা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mpa\Desktop\imagesuy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288473"/>
            <a:ext cx="7439891" cy="49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6" y="141009"/>
            <a:ext cx="8977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সোডিয়ামের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পারমাণবিক সংখ্যা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ভরসংখ্যা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সোডিয়ামের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পরমাণুতে কয়টি করে ইলেকট্রন, প্রোটন ও নিউট্রন আছে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6" y="2202589"/>
            <a:ext cx="8977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জানি,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কোনো মৌলের পারমাণবিক সংখ্যাই হল প্রোটন সংখ্যা । আবার, মৌলের প্রোটন সংখ্যা  যত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তার ইলেকট্রন সংখ্যাও তত । তাই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সোডিয়ামের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প্রোটন সংখ্যা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এবং ইলেকট্রন সংখ্যাও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আবার,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সোডিয়াম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নিউট্রন সংখ্যা + প্রোটন 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ভরসংখ্যা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বা,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সোডিয়াম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পরমাণুর নিউট্রন 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ভরসংখ্যা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cs typeface="NikoshBAN" pitchFamily="2" charset="0"/>
              </a:rPr>
              <a:t>̶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প্রোটন সংখ্যা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cs typeface="NikoshBAN" pitchFamily="2" charset="0"/>
              </a:rPr>
              <a:t>̶ </a:t>
            </a:r>
            <a:r>
              <a:rPr lang="bn-BD" sz="3200" dirty="0"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সুতরাং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সোডিয়াম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পরমাণুর নিউট্রন সংখ্যা =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17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3165" y="4887987"/>
            <a:ext cx="5971308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দেখে বুঝতে পারছ?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013410"/>
              </p:ext>
            </p:extLst>
          </p:nvPr>
        </p:nvGraphicFramePr>
        <p:xfrm>
          <a:off x="4194465" y="3002973"/>
          <a:ext cx="723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4" imgW="723960" imgH="685800" progId="Package">
                  <p:embed/>
                </p:oleObj>
              </mc:Choice>
              <mc:Fallback>
                <p:oleObj name="Packager Shell Object" showAsIcon="1" r:id="rId4" imgW="723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4465" y="3002973"/>
                        <a:ext cx="723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413165" y="468387"/>
            <a:ext cx="5292436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লক্ষ করঃ 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mpa\Desktop\index(jk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64" y="1377922"/>
            <a:ext cx="4644736" cy="223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mpa\Desktop\index1c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77922"/>
            <a:ext cx="3786620" cy="26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925" y="300704"/>
            <a:ext cx="880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 সব মৌলের পরমাণুর প্রোটন বা পারমাণবিক সংখ্যা একই কিন্তু ভরসংখ্যা ভিন্ন তাদেরকে ঐ মৌলের আইসোটোপ 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9224" y="4180344"/>
            <a:ext cx="9184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কার্বনের বেশিরভাগ পরমাণুতে ৬ টি প্রোটন ও ৬ টি নিউট্রন রয়েছে । কিন্তু কার্বনের কিছু পরমাণুতে ৭ টি বা ৮ টি নিউট্রনও থাকে। তাই কার্বনের তিনটি আইসোটোপ রয়েছে।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যে সব আইসোটোপ বিভিন্ন ধরনের তেজস্ক্রিয় রশ্মি ও কণা বিকিরণ করে তাদেরকে তেজস্ক্রিয় আইসোটোপ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mpa\Desktop\indexvv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20" y="3244334"/>
            <a:ext cx="4429480" cy="29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0253" y="191902"/>
            <a:ext cx="4308765" cy="7502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আইসোটোপের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064" y="2274516"/>
            <a:ext cx="1917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চিকিৎসা ক্ষেত্রে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umpa\Desktop\imagesd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000"/>
            <a:ext cx="9144000" cy="52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1710" y="169845"/>
            <a:ext cx="5500254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খাদ্যদ্রব্য সংক্ষরণে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Tumpa\Desktop\indexk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1620982"/>
            <a:ext cx="8631382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mpa\Desktop\index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69" y="860317"/>
            <a:ext cx="4752975" cy="31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337" y="4670316"/>
            <a:ext cx="8865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কৃষিক্ষেত্রে পতঙ্গ নিয়ন্ত্রণে আইসোটোপের তেজস্ক্রিয় রশ্মি ব্যবহার করা হয়। এছাড়া ফসফেট-৩২ সার ব্যবহার করতে জানতে হবে তেজস্ক্রিয় আইসোটোপ ব্যবহার করা।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710" y="169845"/>
            <a:ext cx="5500254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কৃষিক্ষেত্রে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7" y="803564"/>
            <a:ext cx="213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855" y="239117"/>
            <a:ext cx="761999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ভূ-তাত্ত্বিক বৈজ্ঞানিক গবেষণা কাজে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Tumpa\Desktop\indexza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59" y="1491550"/>
            <a:ext cx="4296641" cy="31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mpa\Desktop\indexr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" y="1343892"/>
            <a:ext cx="3580791" cy="329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096" y="5244904"/>
            <a:ext cx="7782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কোনো ফসলি স্থায়ী ও অস্থায়ী আইসোটোপের অনুপাত থেকে বোঝা যায় ফসলিটি কত বছরের পুরানো।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umpa\Desktop\j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74073"/>
            <a:ext cx="69411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23" y="239117"/>
            <a:ext cx="8242832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পরমানুতে ইলেকট্রনকীভাবে বিন্যস্ত থাকেঃ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3022" y="1497625"/>
                <a:ext cx="8865663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কক্ষপথগুলোতে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(n=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1,2,3……)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সংখ্যক ইলেকট্রন   থাকে।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n= 1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হলে, ১ম শক্তিস্তরে ইলেকট্রন সংখ্যা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b="0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bn-IN" sz="32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হলে , ২য় শক্তিস্তরে ইলেকট্রন সংখ্যা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b="0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bn-IN" sz="3200" b="0" i="1" dirty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হলে , ৩য় শক্তিস্তরে ইলেকট্রন সংখ্যা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bn-IN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18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লিথিয়াম পরমানুতে ৩টি ইলেকট্রন ,১ম কক্ষপথে একটি এবং ২য় কক্ষপথে দুইটি ইলেকট্রন আছে। অপর দিকে কার্বনের ১ম কক্ষপথে দুইটি এবং ২য় কক্ষপথে ৪টি ইলেকট্রন আছে।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2" y="1497625"/>
                <a:ext cx="8865663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719" t="-3103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Tumpa\Desktop\indexsw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5" y="5376863"/>
            <a:ext cx="35528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1" y="548213"/>
            <a:ext cx="8866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অর্থাৎ প্রথম কক্ষপথে সর্বোচ্চ = ২টি ,দ্বিতীয় কক্ষপথে সর্বোচ্চ = ৮টি 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এবং তৃতীয় কক্ষপথে সর্বোচ্চ = ১৮টি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Tumpa\Desktop\imagesbv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9" y="2443163"/>
            <a:ext cx="3602182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546" y="4718431"/>
            <a:ext cx="8866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সোডিয়াম পরমানুতে ১১টি ইলেকট্রন থাকে।  প্রথম কক্ষপথে  = ২টি ,দ্বিতীয় কক্ষপথে  = ৮টি এবং তৃতীয় কক্ষপথে  = ১টি  ইলেকট্রন । 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অতএব সংক্ষেপে সোডিয়াম পরমানুতে ইলেকট্রন বিন্যাস ২,৮,১।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mpa\Desktop\imagesc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5"/>
            <a:ext cx="9144000" cy="59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023" y="114426"/>
            <a:ext cx="824283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ছকে মৌলগুলোর নাম ও প্রতীক দেওয়া হলঃ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mpa\Desktop\imagesg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0945"/>
            <a:ext cx="9144000" cy="63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35615" y="135992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415" y="1059322"/>
            <a:ext cx="8880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 সোডিয়াম ও ক্লোরিন পরমানুর ইলেকট্রন বিন্যাস চিত্রের মাধ্যমে দেখাও ।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5415" y="2362200"/>
            <a:ext cx="3200400" cy="3200400"/>
            <a:chOff x="135415" y="2362200"/>
            <a:chExt cx="3200400" cy="3200400"/>
          </a:xfrm>
        </p:grpSpPr>
        <p:sp>
          <p:nvSpPr>
            <p:cNvPr id="5" name="Oval 4"/>
            <p:cNvSpPr/>
            <p:nvPr/>
          </p:nvSpPr>
          <p:spPr>
            <a:xfrm>
              <a:off x="402115" y="2628900"/>
              <a:ext cx="2667000" cy="2667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06915" y="2933700"/>
              <a:ext cx="2057400" cy="2057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5415" y="2362200"/>
              <a:ext cx="3200400" cy="3200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31667" y="3766066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6844" y="3777734"/>
              <a:ext cx="497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043388" y="2596634"/>
            <a:ext cx="266700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48188" y="2901434"/>
            <a:ext cx="20574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76688" y="2329934"/>
            <a:ext cx="32004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28117" y="3745468"/>
            <a:ext cx="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28117" y="3750025"/>
            <a:ext cx="497541" cy="36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585855" y="2147455"/>
            <a:ext cx="3616036" cy="356061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  <p:bldP spid="13" grpId="0" animBg="1"/>
      <p:bldP spid="14" grpId="0" animBg="1"/>
      <p:bldP spid="15" grpId="0" animBg="1"/>
      <p:bldP spid="16" grpId="0"/>
      <p:bldP spid="1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2146" y="4770706"/>
            <a:ext cx="3061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মৌলের নিউটন সংখ্যা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8" descr="C:\Users\Tumpa\Desktop\indexf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712948"/>
            <a:ext cx="5527964" cy="4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654" y="2569687"/>
            <a:ext cx="704551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ইলেকট্রন ও নিউক্লিয়াসের মধ্যবর্তী জায়গা কী?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ভর সংখ্যা কী?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 হাইড্রোজেন পরমানুতে কয়টি আইসোটোপ থাকে?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ম্যাগনেসিয়ামের পারমানবিক সংখ্যা কত?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পরমানুর কেন্দ্রে রয়েছে কী?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110" y="46333"/>
            <a:ext cx="3283527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ক এটোমাস কী?  </a:t>
            </a:r>
          </a:p>
          <a:p>
            <a:r>
              <a:rPr lang="bn-IN" sz="3200" smtClean="0">
                <a:ln w="11430"/>
                <a:latin typeface="NikoshBAN" pitchFamily="2" charset="0"/>
                <a:cs typeface="NikoshBAN" pitchFamily="2" charset="0"/>
              </a:rPr>
              <a:t>খ 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অক্সিজেনের পারমানবিক সংখ্যা ৮ বলতে কি বোঝায়?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গ উদ্দীপকে মৌলটির ভর সংখ্যা ৩৫ হলে, এর নিউটন সংখ্যা নির্ণয় কর। 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ঘ উদ্দীপকে উল্লিখিত মৌলের আইসোটোপের ভিন্নতার কারণ বিশ্লেষণ কর।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56893" y="867038"/>
            <a:ext cx="32004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66593" y="2332694"/>
            <a:ext cx="381000" cy="381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28764" y="1138909"/>
            <a:ext cx="2656658" cy="2656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95293" y="3381638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61843" y="1230796"/>
            <a:ext cx="140739" cy="2516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7093" y="338512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04793" y="1195561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37071" y="1349893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47742" y="3176681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56466" y="3286388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40500" y="3458014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45538" y="1739976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96895" y="1567406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81161" y="750697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237846" y="2264280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263164" y="2522119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66911" y="3972188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95729" y="3978512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10959" y="2177163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61643" y="2415958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638311" y="2371987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710464" y="1438538"/>
            <a:ext cx="20574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Tumpa\Desktop\index1cv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3" y="1567406"/>
            <a:ext cx="3898900" cy="24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08707" y="3714218"/>
            <a:ext cx="87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চিত্র-১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44781" y="3729272"/>
            <a:ext cx="87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চিত্র-২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902526" y="3668125"/>
            <a:ext cx="87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চিত্র-৩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8" grpId="0" animBg="1"/>
      <p:bldP spid="13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 animBg="1"/>
      <p:bldP spid="45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334" y="684250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Tumpa\Desktop\Biography of Bangabandhu Sheikh Mujibur Rahman (4-4-2018 1-10-06 PM)\MUJIB\rose-animated-gif-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287" y="2798618"/>
            <a:ext cx="51435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3746" y="1144277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18" y="411124"/>
            <a:ext cx="417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চিত্র লক্ষ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C:\Users\Tumpa\Desktop\bbh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6" y="2324099"/>
            <a:ext cx="3477490" cy="25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umpa\Desktop\x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2092036"/>
            <a:ext cx="2632364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709" y="577794"/>
            <a:ext cx="6137563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নিচের চিত্রটি লক্ষ করঃ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Tumpa\Desktop\c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452688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4372" y="2392647"/>
            <a:ext cx="30540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পরমানুর গঠন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405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874" y="2574413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পরমানু কী তা বলতে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পরমানুর গঠন ব্যাখ্যা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পারমানবিক সংখ্যা ও ভর সংখ্যা ব্যাখ্যা  করতে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আইসোটোপ ব্যাখ্যা 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ইলেকট্রন বিন্যাস ব্যাখ্যা করতে পারবে। 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mpa\Desktop\09o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77" y="1246910"/>
            <a:ext cx="4423249" cy="38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0765" y="315987"/>
            <a:ext cx="5292436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 গঠন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Tumpa\Desktop\index09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95" y="177664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mpa\Desktop\indexhhg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3583794"/>
            <a:ext cx="3326389" cy="22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515058"/>
            <a:ext cx="1840923" cy="2714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ইলেকট্রন ও নিউক্লিয়াসের মধ্যবর্তী বেশিরভাগ জায়গা ফাঁকা।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288" y="2189018"/>
            <a:ext cx="114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ইলেকট্রন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330" y="945408"/>
            <a:ext cx="906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অনু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982" y="2190353"/>
            <a:ext cx="88656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পদার্থের ক্ষুদ্র অংশ, যা ঐ পদার্থের বৈশিষ্ট্য বজায় রেখে স্বাধীনভাবে অবস্থান করতে পারে তাকে অনু বলে।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পরমানুঃ অণু গঠনকারী ক্ষুদ্রতম কণা, যাদের স্বাধীন কোন অস্তিস্ত্ব নেই তাদেরকে পরমানু বলা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12625</TotalTime>
  <Words>730</Words>
  <Application>Microsoft Office PowerPoint</Application>
  <PresentationFormat>On-screen Show (4:3)</PresentationFormat>
  <Paragraphs>101</Paragraphs>
  <Slides>28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1096</cp:revision>
  <dcterms:created xsi:type="dcterms:W3CDTF">2015-11-14T15:10:43Z</dcterms:created>
  <dcterms:modified xsi:type="dcterms:W3CDTF">2019-12-03T13:00:07Z</dcterms:modified>
</cp:coreProperties>
</file>