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0" r:id="rId17"/>
    <p:sldId id="274" r:id="rId18"/>
    <p:sldId id="269" r:id="rId19"/>
    <p:sldId id="275" r:id="rId20"/>
    <p:sldId id="276" r:id="rId21"/>
    <p:sldId id="277" r:id="rId22"/>
    <p:sldId id="271" r:id="rId23"/>
    <p:sldId id="272" r:id="rId24"/>
    <p:sldId id="278" r:id="rId25"/>
    <p:sldId id="280" r:id="rId26"/>
    <p:sldId id="281" r:id="rId27"/>
    <p:sldId id="282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146" autoAdjust="0"/>
  </p:normalViewPr>
  <p:slideViewPr>
    <p:cSldViewPr>
      <p:cViewPr>
        <p:scale>
          <a:sx n="81" d="100"/>
          <a:sy n="81" d="100"/>
        </p:scale>
        <p:origin x="44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0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3999" cy="1793167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bn-BD" sz="9600" b="1" dirty="0">
                <a:solidFill>
                  <a:srgbClr val="7030A0"/>
                </a:solidFill>
              </a:rPr>
              <a:t>স্বাগতম সবাইকে</a:t>
            </a:r>
            <a:endParaRPr lang="en-US" sz="96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welcome-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4800"/>
            <a:ext cx="9143999" cy="6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:\TAWHID\Human\imagesCA768G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9" y="304800"/>
            <a:ext cx="191328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6" descr="F:\TAWHID\Human\imagesCAWNGE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1447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F:\TAWHID\Human\imagesCAUQEEK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000"/>
            <a:ext cx="2832450" cy="24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F:\TAWHID\Human\imagesCANZRMI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373566"/>
            <a:ext cx="3581400" cy="32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F:\TAWHID\Human\imagesCADR5HC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35" y="3352800"/>
            <a:ext cx="2497266" cy="32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TAWHID\Human\imagesCA1SGYQ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34" y="3352800"/>
            <a:ext cx="2738916" cy="35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304800"/>
            <a:ext cx="125386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0" b="1" dirty="0" smtClean="0">
                <a:solidFill>
                  <a:srgbClr val="FF0000"/>
                </a:solidFill>
              </a:rPr>
              <a:t>?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1 -0.25301 C 0.08455 -0.25301 0.29809 -0.04464 0.29809 0.21346 C 0.29809 0.47063 0.08455 0.67946 -0.17691 0.67946 C -0.43889 0.67946 -0.65191 0.47063 -0.65191 0.21346 C -0.65191 -0.04464 -0.43889 -0.25301 -0.17691 -0.25301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Organ &amp; Organ System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8100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/>
              <a:t>অঙ্গ ও অঙ্গতন্ত্র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36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P- </a:t>
            </a:r>
            <a:r>
              <a:rPr lang="en-US" sz="5400" b="1" dirty="0" err="1" smtClean="0">
                <a:solidFill>
                  <a:srgbClr val="FF0000"/>
                </a:solidFill>
              </a:rPr>
              <a:t>Chordata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C- Mammalia</a:t>
            </a:r>
          </a:p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   O- Primates</a:t>
            </a:r>
          </a:p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      F- </a:t>
            </a:r>
            <a:r>
              <a:rPr lang="en-US" sz="5400" b="1" dirty="0" err="1" smtClean="0">
                <a:solidFill>
                  <a:srgbClr val="FF0000"/>
                </a:solidFill>
              </a:rPr>
              <a:t>Hominidae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         G- </a:t>
            </a:r>
            <a:r>
              <a:rPr lang="en-US" sz="5400" b="1" i="1" dirty="0" smtClean="0">
                <a:solidFill>
                  <a:srgbClr val="FF0000"/>
                </a:solidFill>
              </a:rPr>
              <a:t>Homo</a:t>
            </a:r>
          </a:p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             </a:t>
            </a:r>
            <a:r>
              <a:rPr lang="en-US" sz="5400" b="1" dirty="0" err="1" smtClean="0">
                <a:solidFill>
                  <a:srgbClr val="FF0000"/>
                </a:solidFill>
              </a:rPr>
              <a:t>Sp</a:t>
            </a:r>
            <a:r>
              <a:rPr lang="en-US" sz="5400" b="1" dirty="0" smtClean="0">
                <a:solidFill>
                  <a:srgbClr val="FF0000"/>
                </a:solidFill>
              </a:rPr>
              <a:t>- </a:t>
            </a:r>
            <a:r>
              <a:rPr lang="en-US" sz="5400" b="1" i="1" dirty="0" smtClean="0">
                <a:solidFill>
                  <a:srgbClr val="FF0000"/>
                </a:solidFill>
              </a:rPr>
              <a:t>Homo sapiens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মানুষের শ্রেণীবিন্যাস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691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03018" cy="11541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bn-BD" sz="900" b="1" dirty="0" smtClean="0">
              <a:solidFill>
                <a:schemeClr val="bg1"/>
              </a:solidFill>
            </a:endParaRPr>
          </a:p>
          <a:p>
            <a:r>
              <a:rPr lang="bn-BD" sz="6000" b="1" dirty="0" smtClean="0">
                <a:solidFill>
                  <a:schemeClr val="bg1"/>
                </a:solidFill>
              </a:rPr>
              <a:t>মানুষের</a:t>
            </a:r>
            <a:r>
              <a:rPr lang="bn-BD" sz="6000" b="1" dirty="0" smtClean="0"/>
              <a:t> </a:t>
            </a:r>
            <a:r>
              <a:rPr lang="bn-BD" sz="6000" b="1" dirty="0" smtClean="0">
                <a:solidFill>
                  <a:schemeClr val="bg1"/>
                </a:solidFill>
              </a:rPr>
              <a:t>গঠন</a:t>
            </a:r>
            <a:r>
              <a:rPr lang="bn-BD" sz="6000" b="1" dirty="0" smtClean="0"/>
              <a:t> </a:t>
            </a:r>
            <a:r>
              <a:rPr lang="bn-BD" sz="6000" b="1" dirty="0" smtClean="0">
                <a:solidFill>
                  <a:schemeClr val="bg1"/>
                </a:solidFill>
              </a:rPr>
              <a:t>বৈশিষ্ট্য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723" y="1524000"/>
            <a:ext cx="5157181" cy="508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400" b="1" dirty="0" smtClean="0"/>
              <a:t>চলন</a:t>
            </a:r>
          </a:p>
          <a:p>
            <a:pPr>
              <a:lnSpc>
                <a:spcPct val="150000"/>
              </a:lnSpc>
            </a:pPr>
            <a:r>
              <a:rPr lang="bn-BD" sz="4400" b="1" dirty="0" smtClean="0"/>
              <a:t>মুষ্টিবদ্ধতা</a:t>
            </a:r>
          </a:p>
          <a:p>
            <a:pPr>
              <a:lnSpc>
                <a:spcPct val="150000"/>
              </a:lnSpc>
            </a:pPr>
            <a:r>
              <a:rPr lang="bn-BD" sz="4400" b="1" dirty="0" smtClean="0"/>
              <a:t>ঘ্রাণ ও দৃষ্টিশক্তি</a:t>
            </a:r>
          </a:p>
          <a:p>
            <a:pPr>
              <a:lnSpc>
                <a:spcPct val="150000"/>
              </a:lnSpc>
            </a:pPr>
            <a:r>
              <a:rPr lang="bn-BD" sz="4400" b="1" dirty="0" smtClean="0"/>
              <a:t>মস্তিষ্কের বিকাশ</a:t>
            </a:r>
          </a:p>
          <a:p>
            <a:pPr>
              <a:lnSpc>
                <a:spcPct val="150000"/>
              </a:lnSpc>
            </a:pPr>
            <a:r>
              <a:rPr lang="bn-BD" sz="4400" b="1" dirty="0" smtClean="0"/>
              <a:t>খাদ্যাভাসের পরিবর্তন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170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C00000"/>
                </a:solidFill>
              </a:rPr>
              <a:t>অঙ্গ</a:t>
            </a:r>
          </a:p>
          <a:p>
            <a:pPr algn="just"/>
            <a:r>
              <a:rPr lang="bn-BD" sz="3500" b="1" dirty="0" smtClean="0"/>
              <a:t>যা দেহের কোন নির্দিষ্ট কাজ সম্পাদন করে তাকে অঙ্গ বলে।</a:t>
            </a:r>
          </a:p>
          <a:p>
            <a:pPr algn="just"/>
            <a:r>
              <a:rPr lang="bn-BD" sz="3500" b="1" dirty="0"/>
              <a:t>যেমন</a:t>
            </a:r>
            <a:r>
              <a:rPr lang="bn-BD" sz="3500" b="1" dirty="0" smtClean="0"/>
              <a:t>: হাত, চোখ </a:t>
            </a:r>
            <a:r>
              <a:rPr lang="bn-BD" sz="3500" b="1" dirty="0"/>
              <a:t>ইত্যাদী</a:t>
            </a:r>
            <a:endParaRPr lang="en-US" sz="3500" b="1" dirty="0"/>
          </a:p>
          <a:p>
            <a:pPr algn="just"/>
            <a:endParaRPr lang="bn-BD" sz="3500" b="1" dirty="0" smtClean="0"/>
          </a:p>
          <a:p>
            <a:pPr algn="just"/>
            <a:r>
              <a:rPr lang="bn-BD" sz="4800" b="1" dirty="0" smtClean="0">
                <a:solidFill>
                  <a:srgbClr val="C00000"/>
                </a:solidFill>
              </a:rPr>
              <a:t>অঙ্গতন্ত্র</a:t>
            </a:r>
          </a:p>
          <a:p>
            <a:pPr algn="just"/>
            <a:r>
              <a:rPr lang="bn-BD" sz="3500" b="1" dirty="0"/>
              <a:t>কোন </a:t>
            </a:r>
            <a:r>
              <a:rPr lang="bn-BD" sz="3500" b="1" dirty="0" smtClean="0"/>
              <a:t>নির্দিষ্ট শারীরবৃত্তীয় কাজ সম্পাদনের জন্য পারস্পারিক সহযোগীতার ভিত্তিতে কতগুলো অঙ্গ একসাথে এক-ই  কাজ সম্পন্ন করে তাকে অঙ্গতন্ত্র বলে।</a:t>
            </a:r>
          </a:p>
          <a:p>
            <a:pPr algn="just"/>
            <a:r>
              <a:rPr lang="bn-BD" sz="3500" b="1" dirty="0" smtClean="0"/>
              <a:t>যেমন: পৌষ্টকতন্ত্র, রক্ত সংবহনতন্ত্র ইত্যাদী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6983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97802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/>
              <a:t>ত্বক তন্ত্র</a:t>
            </a:r>
            <a:endParaRPr lang="en-US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43800" y="6074704"/>
            <a:ext cx="1478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</a:rPr>
              <a:t>কাজ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মানবদেহে নিম্নলিখিত অঙ্গতন্ত্র দেখতে পাওয়া যায়</a:t>
            </a:r>
          </a:p>
          <a:p>
            <a:r>
              <a:rPr lang="bn-BD" sz="2800" b="1" dirty="0" smtClean="0"/>
              <a:t> 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38100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WHID\Human\imagesCAWAOF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532014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4052112" y="2681761"/>
            <a:ext cx="6601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/>
              <a:t>কঙ্কালতন্ত্র</a:t>
            </a:r>
            <a:endParaRPr lang="en-US" sz="88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8050797" y="3661916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/>
              <a:t>কাজ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309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-1306426" y="2287772"/>
            <a:ext cx="4578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/>
              <a:t>পেশীতন্ত্র</a:t>
            </a:r>
            <a:endParaRPr lang="en-US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070937"/>
            <a:ext cx="1670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chemeClr val="tx2"/>
                </a:solidFill>
              </a:rPr>
              <a:t>কাজ</a:t>
            </a:r>
            <a:endParaRPr lang="en-US" sz="6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OEL\Downloads\Mu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0639"/>
            <a:ext cx="6463145" cy="59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TAWHID\Human\imagesCA0QWH6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9346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পৌষ্টিকতন্ত্র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981302" y="6320135"/>
            <a:ext cx="146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কাজ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WHID\Human\imagesCADP1X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051292" cy="51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</a:rPr>
              <a:t>রক্ত সংবহনতন্ত্র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7902" y="5965126"/>
            <a:ext cx="146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কাজ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191201_114031_Large_Lar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228600"/>
            <a:ext cx="8664575" cy="5143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5674433"/>
            <a:ext cx="8991599" cy="1031167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bn-BD" sz="9600" b="1" dirty="0">
                <a:solidFill>
                  <a:srgbClr val="7030A0"/>
                </a:solidFill>
              </a:rPr>
              <a:t>স্বাগতম সবাইকে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F:\TAWHID\Human\imagesCAWNGE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324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486400"/>
            <a:ext cx="42530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</a:rPr>
              <a:t>শ্বসনতন্ত্র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7902" y="5965126"/>
            <a:ext cx="146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কাজ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F:\TAWHID\Human\imagesCAUQEE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8600"/>
            <a:ext cx="914400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3991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/>
              <a:t>রেচনতন্ত্র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47902" y="5965126"/>
            <a:ext cx="146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কাজ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WHID\Human\imagesCAK6AH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TAWHID\Human\imagesCAG2Y1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267200" cy="353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9624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</a:rPr>
              <a:t>স্নায়ুতন্ত্র</a:t>
            </a:r>
          </a:p>
          <a:p>
            <a:endParaRPr lang="bn-BD" sz="6000" b="1" dirty="0">
              <a:solidFill>
                <a:srgbClr val="FF0000"/>
              </a:solidFill>
            </a:endParaRPr>
          </a:p>
          <a:p>
            <a:r>
              <a:rPr lang="bn-BD" sz="6000" b="1" i="1" dirty="0" smtClean="0">
                <a:solidFill>
                  <a:srgbClr val="FF0000"/>
                </a:solidFill>
              </a:rPr>
              <a:t>কাজ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:\TAWHID\Human\imagesCADH7U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88" y="76200"/>
            <a:ext cx="634721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53" y="5638800"/>
            <a:ext cx="43380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</a:rPr>
              <a:t>অন্তক্ষরা গ্রন্থি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7902" y="5965126"/>
            <a:ext cx="146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কাজ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0"/>
            <a:ext cx="110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এবং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7902" y="5965126"/>
            <a:ext cx="146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কাজ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1" descr="F:\TAWHID\Human\imagesCANZRM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707886"/>
            <a:ext cx="4876800" cy="45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F:\TAWHID\Human\imagesCAM2YN8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07886"/>
            <a:ext cx="4343400" cy="45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51171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</a:rPr>
              <a:t>প্রজননতন্ত্র</a:t>
            </a:r>
            <a:endParaRPr lang="en-US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985296"/>
            <a:ext cx="899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/>
              <a:t>সার সংক্ষেপ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6371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/>
              <a:t>মূল্যায়ন</a:t>
            </a:r>
            <a:endParaRPr lang="en-US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0945" y="33528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পৌষ্টকতন্ত্র</a:t>
            </a:r>
            <a:r>
              <a:rPr lang="bn-BD" sz="3200" dirty="0" smtClean="0"/>
              <a:t> কি</a:t>
            </a:r>
            <a:r>
              <a:rPr lang="en-US" sz="3200" dirty="0" smtClean="0"/>
              <a:t> ?</a:t>
            </a:r>
          </a:p>
          <a:p>
            <a:endParaRPr lang="en-US" sz="3200" dirty="0"/>
          </a:p>
          <a:p>
            <a:r>
              <a:rPr lang="bn-BD" sz="3200" dirty="0" smtClean="0"/>
              <a:t>তন্ত্র</a:t>
            </a:r>
            <a:r>
              <a:rPr lang="en-US" sz="3200" dirty="0" smtClean="0"/>
              <a:t> </a:t>
            </a:r>
            <a:r>
              <a:rPr lang="bn-BD" sz="3200" dirty="0" smtClean="0"/>
              <a:t> কত প্রকার</a:t>
            </a:r>
            <a:r>
              <a:rPr lang="en-US" sz="3200" dirty="0" smtClean="0"/>
              <a:t> </a:t>
            </a:r>
            <a:r>
              <a:rPr lang="bn-BD" sz="3200" dirty="0" smtClean="0"/>
              <a:t> ও কি কি </a:t>
            </a:r>
            <a:r>
              <a:rPr lang="en-US" sz="3200" dirty="0" smtClean="0"/>
              <a:t>?</a:t>
            </a:r>
            <a:endParaRPr lang="bn-BD" sz="3200" dirty="0" smtClean="0"/>
          </a:p>
          <a:p>
            <a:endParaRPr lang="bn-BD" sz="3200" dirty="0"/>
          </a:p>
        </p:txBody>
      </p:sp>
    </p:spTree>
    <p:extLst>
      <p:ext uri="{BB962C8B-B14F-4D97-AF65-F5344CB8AC3E}">
        <p14:creationId xmlns:p14="http://schemas.microsoft.com/office/powerpoint/2010/main" val="17332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/>
              <a:t>বাড়ির কাজ</a:t>
            </a:r>
            <a:endParaRPr lang="en-US" sz="8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645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</a:rPr>
              <a:t>কঙ্কালতন্ত্রের কাজ লিখে নিয়ে আসবে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889337"/>
            <a:ext cx="7343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/>
              <a:t>সাহায়ক গ্রন্থ/সূত্র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399" y="2819400"/>
            <a:ext cx="7648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জীববিজ্ঞান ২য় পত্র</a:t>
            </a:r>
          </a:p>
          <a:p>
            <a:r>
              <a:rPr lang="bn-BD" sz="5400" b="1" dirty="0"/>
              <a:t> </a:t>
            </a:r>
            <a:r>
              <a:rPr lang="bn-BD" sz="5400" b="1" dirty="0" smtClean="0"/>
              <a:t>            </a:t>
            </a:r>
            <a:r>
              <a:rPr lang="bn-BD" sz="4000" b="1" dirty="0" smtClean="0"/>
              <a:t>-গাজী আজমল</a:t>
            </a:r>
          </a:p>
          <a:p>
            <a:r>
              <a:rPr lang="bn-BD" sz="5400" b="1" dirty="0" smtClean="0"/>
              <a:t>ইন্টারনেট</a:t>
            </a:r>
          </a:p>
          <a:p>
            <a:r>
              <a:rPr lang="bn-BD" sz="5400" b="1" dirty="0"/>
              <a:t> </a:t>
            </a:r>
            <a:r>
              <a:rPr lang="bn-BD" sz="5400" b="1" dirty="0" smtClean="0"/>
              <a:t>        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692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481352"/>
            <a:ext cx="906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/>
              <a:t>খোদা হাফেজ</a:t>
            </a:r>
            <a:endParaRPr lang="en-US" sz="1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1" descr="F:\TAWHID\Human\imagesCANZRM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82" y="203622"/>
            <a:ext cx="1316237" cy="10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:\TAWHID\Human\imagesCADR5H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899233"/>
            <a:ext cx="1220153" cy="9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F:\TAWHID\Human\imagesCAQ04LG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2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F:\TAWHID\Human\imagesCAM2YN8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1988" cy="76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7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2511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bn-BD" sz="8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bn-BD" sz="8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bn-BD" sz="8800" b="1" dirty="0" smtClean="0">
                <a:solidFill>
                  <a:schemeClr val="accent3">
                    <a:lumMod val="50000"/>
                  </a:schemeClr>
                </a:solidFill>
              </a:rPr>
              <a:t>উপস্থপনায়</a:t>
            </a:r>
            <a:r>
              <a:rPr lang="en-US" sz="8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8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86000"/>
            <a:ext cx="7924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800" b="1" dirty="0" smtClean="0">
                <a:solidFill>
                  <a:srgbClr val="C00000"/>
                </a:solidFill>
              </a:rPr>
              <a:t>আ.স.ম</a:t>
            </a:r>
            <a:r>
              <a:rPr lang="bn-BD" sz="4800" b="1" dirty="0">
                <a:solidFill>
                  <a:srgbClr val="C00000"/>
                </a:solidFill>
              </a:rPr>
              <a:t>. তৌহিদুর রহমান</a:t>
            </a:r>
          </a:p>
          <a:p>
            <a:pPr marL="0" indent="0">
              <a:buNone/>
            </a:pPr>
            <a:endParaRPr lang="en-US" sz="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n-BD" sz="2400" b="1" dirty="0">
                <a:solidFill>
                  <a:schemeClr val="tx1"/>
                </a:solidFill>
              </a:rPr>
              <a:t>পিএইচ. ডি. গবেষক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অধ্যাপক</a:t>
            </a:r>
            <a:r>
              <a:rPr lang="bn-BD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3600" b="1" dirty="0" smtClean="0">
                <a:solidFill>
                  <a:srgbClr val="002060"/>
                </a:solidFill>
              </a:rPr>
              <a:t>জীববিজ্ঞান </a:t>
            </a:r>
            <a:r>
              <a:rPr lang="bn-BD" sz="3600" b="1" dirty="0">
                <a:solidFill>
                  <a:srgbClr val="002060"/>
                </a:solidFill>
              </a:rPr>
              <a:t>বিভাগ </a:t>
            </a: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বঙ্গবন্ধু কলেজ 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বোয়ালমারি- ফরিদপুর </a:t>
            </a:r>
            <a:endParaRPr lang="en-US" sz="3600" b="1" dirty="0"/>
          </a:p>
        </p:txBody>
      </p:sp>
      <p:pic>
        <p:nvPicPr>
          <p:cNvPr id="1028" name="Picture 4" descr="F:\TAWHID\Pic HSTTI\SAM_3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3971" y="3407228"/>
            <a:ext cx="3276600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328208"/>
            <a:ext cx="33265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8000" b="1" dirty="0" smtClean="0"/>
              <a:t>ধন্যবাদ</a:t>
            </a:r>
          </a:p>
          <a:p>
            <a:pPr algn="ctr"/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3963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9" descr="F:\TAWHID\Human\imagesCAM2YN8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638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5" descr="F:\TAWHID\Human\imagesCAWAOF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28" y="5232042"/>
            <a:ext cx="975997" cy="13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F:\TAWHID\Human\imagesCAJKQBY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828801" cy="14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TAWHID\Human\human-skeleton-johan-georg-heck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981200" cy="15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F:\TAWHID\Human\imagesCAICTE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66901"/>
            <a:ext cx="1676399" cy="23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96 -0.78584 C 0.16424 -0.78584 0.35504 -0.60731 0.35504 -0.38598 C 0.35504 -0.16582 0.16424 0.01342 -0.06996 0.01342 C -0.30434 0.01342 -0.49496 -0.16582 -0.49496 -0.38598 C -0.49496 -0.60731 -0.30434 -0.78584 -0.06996 -0.78584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:\TAWHID\Human\imagesCA768G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52400"/>
            <a:ext cx="5867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F:\TAWHID\Human\imagesCAWNGE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23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F:\TAWHID\Human\imagesCAUQEE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52400"/>
            <a:ext cx="89916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F:\TAWHID\Human\imagesCANZRM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F:\TAWHID\Human\imagesCADR5H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" y="0"/>
            <a:ext cx="910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TAWHID\Human\imagesCA1SGYQ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34" y="0"/>
            <a:ext cx="76904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232</Words>
  <Application>Microsoft Office PowerPoint</Application>
  <PresentationFormat>On-screen Show (4:3)</PresentationFormat>
  <Paragraphs>91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Vrinda</vt:lpstr>
      <vt:lpstr>Office Theme</vt:lpstr>
      <vt:lpstr>স্বাগতম সবাইকে</vt:lpstr>
      <vt:lpstr>স্বাগতম সবাইকে</vt:lpstr>
      <vt:lpstr> উপস্থপনায়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JJQBN72</cp:lastModifiedBy>
  <cp:revision>38</cp:revision>
  <dcterms:created xsi:type="dcterms:W3CDTF">2006-08-16T00:00:00Z</dcterms:created>
  <dcterms:modified xsi:type="dcterms:W3CDTF">2019-12-01T11:02:15Z</dcterms:modified>
</cp:coreProperties>
</file>