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8" r:id="rId3"/>
    <p:sldId id="257" r:id="rId4"/>
    <p:sldId id="267" r:id="rId5"/>
    <p:sldId id="259" r:id="rId6"/>
    <p:sldId id="266" r:id="rId7"/>
    <p:sldId id="260" r:id="rId8"/>
    <p:sldId id="265" r:id="rId9"/>
    <p:sldId id="271" r:id="rId10"/>
    <p:sldId id="262" r:id="rId11"/>
    <p:sldId id="268" r:id="rId12"/>
    <p:sldId id="269" r:id="rId13"/>
    <p:sldId id="261" r:id="rId14"/>
    <p:sldId id="270" r:id="rId15"/>
    <p:sldId id="263" r:id="rId16"/>
    <p:sldId id="26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53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972D04-B2B3-4CA1-8525-457D9F510F5B}" type="datetimeFigureOut">
              <a:rPr lang="en-US" smtClean="0"/>
              <a:pPr/>
              <a:t>12/30/2019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F820B2-4E6D-47B9-BF69-5D4B931D7E08}" type="slidenum">
              <a:rPr lang="en-US" smtClean="0"/>
              <a:pPr/>
              <a:t>‹#›</a:t>
            </a:fld>
            <a:endParaRPr lang="en-US"/>
          </a:p>
        </p:txBody>
      </p:sp>
    </p:spTree>
    <p:extLst>
      <p:ext uri="{BB962C8B-B14F-4D97-AF65-F5344CB8AC3E}">
        <p14:creationId xmlns:p14="http://schemas.microsoft.com/office/powerpoint/2010/main" xmlns="" val="428743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F820B2-4E6D-47B9-BF69-5D4B931D7E08}" type="slidenum">
              <a:rPr lang="en-US" smtClean="0"/>
              <a:pPr/>
              <a:t>3</a:t>
            </a:fld>
            <a:endParaRPr lang="en-US"/>
          </a:p>
        </p:txBody>
      </p:sp>
    </p:spTree>
    <p:extLst>
      <p:ext uri="{BB962C8B-B14F-4D97-AF65-F5344CB8AC3E}">
        <p14:creationId xmlns:p14="http://schemas.microsoft.com/office/powerpoint/2010/main" xmlns="" val="1291752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F820B2-4E6D-47B9-BF69-5D4B931D7E08}" type="slidenum">
              <a:rPr lang="en-US" smtClean="0"/>
              <a:pPr/>
              <a:t>7</a:t>
            </a:fld>
            <a:endParaRPr lang="en-US"/>
          </a:p>
        </p:txBody>
      </p:sp>
    </p:spTree>
    <p:extLst>
      <p:ext uri="{BB962C8B-B14F-4D97-AF65-F5344CB8AC3E}">
        <p14:creationId xmlns:p14="http://schemas.microsoft.com/office/powerpoint/2010/main" xmlns="" val="932325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F820B2-4E6D-47B9-BF69-5D4B931D7E0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12/30/2019</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n 5"/>
          <p:cNvSpPr/>
          <p:nvPr/>
        </p:nvSpPr>
        <p:spPr>
          <a:xfrm>
            <a:off x="3733800" y="2444262"/>
            <a:ext cx="914400" cy="9144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n 6"/>
          <p:cNvSpPr/>
          <p:nvPr/>
        </p:nvSpPr>
        <p:spPr>
          <a:xfrm>
            <a:off x="2514600" y="3209310"/>
            <a:ext cx="914400" cy="9144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n 7"/>
          <p:cNvSpPr/>
          <p:nvPr/>
        </p:nvSpPr>
        <p:spPr>
          <a:xfrm>
            <a:off x="3733800" y="3364758"/>
            <a:ext cx="914400" cy="9144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n 8"/>
          <p:cNvSpPr/>
          <p:nvPr/>
        </p:nvSpPr>
        <p:spPr>
          <a:xfrm>
            <a:off x="2801815" y="2294910"/>
            <a:ext cx="914400" cy="9144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quot;No&quot; Symbol 10"/>
          <p:cNvSpPr/>
          <p:nvPr/>
        </p:nvSpPr>
        <p:spPr>
          <a:xfrm>
            <a:off x="3200400" y="2971800"/>
            <a:ext cx="914400" cy="914400"/>
          </a:xfrm>
          <a:prstGeom prst="noSmoking">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Block Arc 11"/>
          <p:cNvSpPr/>
          <p:nvPr/>
        </p:nvSpPr>
        <p:spPr>
          <a:xfrm>
            <a:off x="3429000" y="3701679"/>
            <a:ext cx="609600" cy="1154958"/>
          </a:xfrm>
          <a:prstGeom prst="blockArc">
            <a:avLst>
              <a:gd name="adj1" fmla="val 1410264"/>
              <a:gd name="adj2" fmla="val 14900822"/>
              <a:gd name="adj3"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Block Arc 13"/>
          <p:cNvSpPr/>
          <p:nvPr/>
        </p:nvSpPr>
        <p:spPr>
          <a:xfrm>
            <a:off x="3329354" y="3678468"/>
            <a:ext cx="609600" cy="1154958"/>
          </a:xfrm>
          <a:prstGeom prst="blockArc">
            <a:avLst>
              <a:gd name="adj1" fmla="val 257748"/>
              <a:gd name="adj2" fmla="val 14900822"/>
              <a:gd name="adj3" fmla="val 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Minus 14"/>
          <p:cNvSpPr/>
          <p:nvPr/>
        </p:nvSpPr>
        <p:spPr>
          <a:xfrm>
            <a:off x="2467708" y="4399437"/>
            <a:ext cx="2379784" cy="914400"/>
          </a:xfrm>
          <a:prstGeom prst="mathMinu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20p-14177.jpg"/>
          <p:cNvPicPr>
            <a:picLocks noChangeAspect="1"/>
          </p:cNvPicPr>
          <p:nvPr/>
        </p:nvPicPr>
        <p:blipFill>
          <a:blip r:embed="rId2"/>
          <a:stretch>
            <a:fillRect/>
          </a:stretch>
        </p:blipFill>
        <p:spPr>
          <a:xfrm>
            <a:off x="5029200" y="1752600"/>
            <a:ext cx="3229232" cy="3733800"/>
          </a:xfrm>
          <a:prstGeom prst="rect">
            <a:avLst/>
          </a:prstGeom>
        </p:spPr>
      </p:pic>
      <p:sp>
        <p:nvSpPr>
          <p:cNvPr id="17" name="TextBox 16"/>
          <p:cNvSpPr txBox="1"/>
          <p:nvPr/>
        </p:nvSpPr>
        <p:spPr>
          <a:xfrm>
            <a:off x="2743200" y="685800"/>
            <a:ext cx="2590800" cy="830997"/>
          </a:xfrm>
          <a:prstGeom prst="rect">
            <a:avLst/>
          </a:prstGeom>
          <a:solidFill>
            <a:srgbClr val="92D05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BD" sz="4800" dirty="0" smtClean="0">
                <a:latin typeface="NikoshBAN" pitchFamily="2" charset="0"/>
                <a:cs typeface="NikoshBAN" pitchFamily="2" charset="0"/>
              </a:rPr>
              <a:t>স্বাগতম</a:t>
            </a:r>
            <a:endParaRPr lang="en-US" sz="4800" dirty="0">
              <a:latin typeface="NikoshBAN" pitchFamily="2" charset="0"/>
              <a:cs typeface="NikoshBAN" pitchFamily="2" charset="0"/>
            </a:endParaRPr>
          </a:p>
        </p:txBody>
      </p:sp>
    </p:spTree>
    <p:extLst>
      <p:ext uri="{BB962C8B-B14F-4D97-AF65-F5344CB8AC3E}">
        <p14:creationId xmlns:p14="http://schemas.microsoft.com/office/powerpoint/2010/main" xmlns="" val="1540314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osayon._3.6.jpg"/>
          <p:cNvPicPr>
            <a:picLocks noChangeAspect="1"/>
          </p:cNvPicPr>
          <p:nvPr/>
        </p:nvPicPr>
        <p:blipFill>
          <a:blip r:embed="rId2"/>
          <a:stretch>
            <a:fillRect/>
          </a:stretch>
        </p:blipFill>
        <p:spPr>
          <a:xfrm>
            <a:off x="1676400" y="533400"/>
            <a:ext cx="5638800" cy="3048000"/>
          </a:xfrm>
          <a:prstGeom prst="rect">
            <a:avLst/>
          </a:prstGeom>
          <a:ln>
            <a:solidFill>
              <a:schemeClr val="tx2"/>
            </a:solidFill>
          </a:ln>
        </p:spPr>
      </p:pic>
      <p:sp>
        <p:nvSpPr>
          <p:cNvPr id="7" name="TextBox 6"/>
          <p:cNvSpPr txBox="1"/>
          <p:nvPr/>
        </p:nvSpPr>
        <p:spPr>
          <a:xfrm>
            <a:off x="0" y="3810000"/>
            <a:ext cx="8991600" cy="2954655"/>
          </a:xfrm>
          <a:prstGeom prst="rect">
            <a:avLst/>
          </a:prstGeom>
          <a:noFill/>
        </p:spPr>
        <p:txBody>
          <a:bodyPr wrap="square" rtlCol="0">
            <a:spAutoFit/>
          </a:bodyPr>
          <a:lstStyle/>
          <a:p>
            <a:r>
              <a:rPr lang="bn-BD" sz="2800" dirty="0" smtClean="0">
                <a:latin typeface="NikoshBAN" pitchFamily="2" charset="0"/>
                <a:cs typeface="NikoshBAN" pitchFamily="2" charset="0"/>
              </a:rPr>
              <a:t>৫। ম্যাক্সওয়েলের  তত্ত্বানুসারে কোনো চার্জযুক্ত বস্তু বা কনা কোনো বৃত্তাকার পথে ঘুরতে থাকলে </a:t>
            </a:r>
          </a:p>
          <a:p>
            <a:r>
              <a:rPr lang="bn-BD" sz="2800" dirty="0" smtClean="0">
                <a:latin typeface="NikoshBAN" pitchFamily="2" charset="0"/>
                <a:cs typeface="NikoshBAN" pitchFamily="2" charset="0"/>
              </a:rPr>
              <a:t>তা  ক্রমাগত শক্তি বিকিরন করবে এবং তার আবর্তন চক্রও ধীরে ধীরে কমতে থাকবে। সূতরাং  ইলেক্ট্রণ সমূহ ক্রমশ শক্তি হারাতে হারাতে  নিউক্লিয়াসে প্রবেশ করবে। অর্থাৎ  পরমাণুর অস্তিত্ত্ব বিলুপ্ত হবে। অথচ পরমাণু হতে  ক্রমাগত শক্তি বিকিরণ বা  ইলেক্ট্রনের নিউক্লিয়াসে  প্রবেশ কখন ই ঘটেনা।</a:t>
            </a:r>
          </a:p>
          <a:p>
            <a:endParaRPr lang="en-US" dirty="0">
              <a:latin typeface="NikoshBAN" pitchFamily="2" charset="0"/>
              <a:cs typeface="NikoshBAN" pitchFamily="2" charset="0"/>
            </a:endParaRPr>
          </a:p>
        </p:txBody>
      </p:sp>
    </p:spTree>
    <p:extLst>
      <p:ext uri="{BB962C8B-B14F-4D97-AF65-F5344CB8AC3E}">
        <p14:creationId xmlns:p14="http://schemas.microsoft.com/office/powerpoint/2010/main" xmlns="" val="1600214744"/>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762000"/>
            <a:ext cx="2324675" cy="769441"/>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none" rtlCol="0">
            <a:spAutoFit/>
          </a:bodyPr>
          <a:lstStyle/>
          <a:p>
            <a:r>
              <a:rPr lang="bn-BD" sz="4400" dirty="0" smtClean="0">
                <a:latin typeface="NikoshBAN" pitchFamily="2" charset="0"/>
                <a:cs typeface="NikoshBAN" pitchFamily="2" charset="0"/>
              </a:rPr>
              <a:t>একক কাজঃ</a:t>
            </a:r>
            <a:endParaRPr lang="en-US" sz="4400" dirty="0">
              <a:latin typeface="NikoshBAN" pitchFamily="2" charset="0"/>
              <a:cs typeface="NikoshBAN" pitchFamily="2" charset="0"/>
            </a:endParaRPr>
          </a:p>
        </p:txBody>
      </p:sp>
      <p:sp>
        <p:nvSpPr>
          <p:cNvPr id="3" name="TextBox 2"/>
          <p:cNvSpPr txBox="1"/>
          <p:nvPr/>
        </p:nvSpPr>
        <p:spPr>
          <a:xfrm>
            <a:off x="533400" y="1790820"/>
            <a:ext cx="7772400" cy="64633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3600" dirty="0" smtClean="0">
                <a:latin typeface="NikoshBAN" pitchFamily="2" charset="0"/>
                <a:cs typeface="NikoshBAN" pitchFamily="2" charset="0"/>
              </a:rPr>
              <a:t>নিউক্লিয়াস কাকে বলে? পরমানুর ভর বলতে কী বোঝ?</a:t>
            </a:r>
            <a:endParaRPr lang="en-US" sz="3600" dirty="0">
              <a:latin typeface="NikoshBAN" pitchFamily="2" charset="0"/>
              <a:cs typeface="NikoshBAN" pitchFamily="2"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371600"/>
            <a:ext cx="2422458" cy="707886"/>
          </a:xfrm>
          <a:prstGeom prst="rect">
            <a:avLst/>
          </a:prstGeom>
          <a:solidFill>
            <a:schemeClr val="accent2">
              <a:lumMod val="40000"/>
              <a:lumOff val="60000"/>
            </a:schemeClr>
          </a:solidFill>
        </p:spPr>
        <p:style>
          <a:lnRef idx="2">
            <a:schemeClr val="accent1"/>
          </a:lnRef>
          <a:fillRef idx="1">
            <a:schemeClr val="lt1"/>
          </a:fillRef>
          <a:effectRef idx="0">
            <a:schemeClr val="accent1"/>
          </a:effectRef>
          <a:fontRef idx="minor">
            <a:schemeClr val="dk1"/>
          </a:fontRef>
        </p:style>
        <p:txBody>
          <a:bodyPr wrap="none" rtlCol="0">
            <a:spAutoFit/>
          </a:bodyPr>
          <a:lstStyle/>
          <a:p>
            <a:r>
              <a:rPr lang="bn-BD" sz="4000" dirty="0" smtClean="0">
                <a:latin typeface="NikoshBAN" pitchFamily="2" charset="0"/>
                <a:cs typeface="NikoshBAN" pitchFamily="2" charset="0"/>
              </a:rPr>
              <a:t>জোড়ায় কাজঃ</a:t>
            </a:r>
            <a:endParaRPr lang="en-US" sz="4000" dirty="0">
              <a:latin typeface="NikoshBAN" pitchFamily="2" charset="0"/>
              <a:cs typeface="NikoshBAN" pitchFamily="2" charset="0"/>
            </a:endParaRPr>
          </a:p>
        </p:txBody>
      </p:sp>
      <p:sp>
        <p:nvSpPr>
          <p:cNvPr id="3" name="TextBox 2"/>
          <p:cNvSpPr txBox="1"/>
          <p:nvPr/>
        </p:nvSpPr>
        <p:spPr>
          <a:xfrm>
            <a:off x="990600" y="2743200"/>
            <a:ext cx="6034024" cy="954107"/>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none" rtlCol="0">
            <a:spAutoFit/>
          </a:bodyPr>
          <a:lstStyle/>
          <a:p>
            <a:r>
              <a:rPr lang="bn-BD" sz="2800" dirty="0" smtClean="0">
                <a:latin typeface="NikoshBAN" pitchFamily="2" charset="0"/>
                <a:cs typeface="NikoshBAN" pitchFamily="2" charset="0"/>
              </a:rPr>
              <a:t>পরমাণু বিদ্যুৎ নিরপেক্ষ কেন?  রাদারফোর্ডের পরমাণু </a:t>
            </a:r>
          </a:p>
          <a:p>
            <a:r>
              <a:rPr lang="bn-BD" sz="2800" dirty="0" smtClean="0">
                <a:latin typeface="NikoshBAN" pitchFamily="2" charset="0"/>
                <a:cs typeface="NikoshBAN" pitchFamily="2" charset="0"/>
              </a:rPr>
              <a:t>মডেল কে সৌর মডেল বলা হয় কেন?</a:t>
            </a:r>
            <a:endParaRPr lang="en-US" sz="2800" dirty="0">
              <a:latin typeface="NikoshBAN" pitchFamily="2" charset="0"/>
              <a:cs typeface="NikoshBAN" pitchFamily="2"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066800"/>
            <a:ext cx="8610600" cy="2585323"/>
          </a:xfrm>
          <a:prstGeom prst="rect">
            <a:avLst/>
          </a:prstGeom>
          <a:solidFill>
            <a:srgbClr val="92D05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5400" dirty="0" err="1" smtClean="0">
                <a:latin typeface="NikoshBAN" pitchFamily="2" charset="0"/>
                <a:cs typeface="NikoshBAN" pitchFamily="2" charset="0"/>
              </a:rPr>
              <a:t>দলীয়</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কাজঃ</a:t>
            </a:r>
            <a:endParaRPr lang="en-US" sz="5400" dirty="0" smtClean="0">
              <a:latin typeface="NikoshBAN" pitchFamily="2" charset="0"/>
              <a:cs typeface="NikoshBAN" pitchFamily="2" charset="0"/>
            </a:endParaRPr>
          </a:p>
          <a:p>
            <a:r>
              <a:rPr lang="en-US" sz="5400" dirty="0" err="1" smtClean="0">
                <a:latin typeface="NikoshBAN" pitchFamily="2" charset="0"/>
                <a:cs typeface="NikoshBAN" pitchFamily="2" charset="0"/>
              </a:rPr>
              <a:t>রাদার</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ফোর্ডের</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পরমাণু</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মডেলের</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প্রস্তাবনা</a:t>
            </a:r>
            <a:r>
              <a:rPr lang="en-US" sz="5400" dirty="0" smtClean="0">
                <a:latin typeface="NikoshBAN" pitchFamily="2" charset="0"/>
                <a:cs typeface="NikoshBAN" pitchFamily="2" charset="0"/>
              </a:rPr>
              <a:t> </a:t>
            </a:r>
            <a:r>
              <a:rPr lang="bn-BD" sz="5400" dirty="0" smtClean="0">
                <a:latin typeface="NikoshBAN" pitchFamily="2" charset="0"/>
                <a:cs typeface="NikoshBAN" pitchFamily="2" charset="0"/>
              </a:rPr>
              <a:t>গু</a:t>
            </a:r>
            <a:r>
              <a:rPr lang="en-US" sz="5400" dirty="0" err="1" smtClean="0">
                <a:latin typeface="NikoshBAN" pitchFamily="2" charset="0"/>
                <a:cs typeface="NikoshBAN" pitchFamily="2" charset="0"/>
              </a:rPr>
              <a:t>লো</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লিখ</a:t>
            </a:r>
            <a:r>
              <a:rPr lang="en-US" sz="5400" dirty="0" smtClean="0">
                <a:latin typeface="NikoshBAN" pitchFamily="2" charset="0"/>
                <a:cs typeface="NikoshBAN" pitchFamily="2" charset="0"/>
              </a:rPr>
              <a:t>।</a:t>
            </a:r>
            <a:endParaRPr lang="en-US" sz="5400" dirty="0">
              <a:latin typeface="NikoshBAN" pitchFamily="2" charset="0"/>
              <a:cs typeface="NikoshBAN" pitchFamily="2" charset="0"/>
            </a:endParaRPr>
          </a:p>
        </p:txBody>
      </p:sp>
    </p:spTree>
    <p:extLst>
      <p:ext uri="{BB962C8B-B14F-4D97-AF65-F5344CB8AC3E}">
        <p14:creationId xmlns:p14="http://schemas.microsoft.com/office/powerpoint/2010/main" xmlns="" val="32015598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838200"/>
            <a:ext cx="1471878" cy="646331"/>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wrap="none" rtlCol="0">
            <a:spAutoFit/>
          </a:bodyPr>
          <a:lstStyle/>
          <a:p>
            <a:r>
              <a:rPr lang="bn-BD" sz="3600" dirty="0" smtClean="0">
                <a:latin typeface="NikoshBAN" pitchFamily="2" charset="0"/>
                <a:cs typeface="NikoshBAN" pitchFamily="2" charset="0"/>
              </a:rPr>
              <a:t>মূল্যায়নঃ</a:t>
            </a:r>
            <a:endParaRPr lang="en-US" sz="3600" dirty="0">
              <a:latin typeface="NikoshBAN" pitchFamily="2" charset="0"/>
              <a:cs typeface="NikoshBAN" pitchFamily="2" charset="0"/>
            </a:endParaRPr>
          </a:p>
        </p:txBody>
      </p:sp>
      <p:sp>
        <p:nvSpPr>
          <p:cNvPr id="3" name="TextBox 2"/>
          <p:cNvSpPr txBox="1"/>
          <p:nvPr/>
        </p:nvSpPr>
        <p:spPr>
          <a:xfrm>
            <a:off x="838200" y="2057400"/>
            <a:ext cx="6400800" cy="3785652"/>
          </a:xfrm>
          <a:prstGeom prst="rect">
            <a:avLst/>
          </a:prstGeom>
          <a:solidFill>
            <a:schemeClr val="accent6">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bn-BD" sz="4000" dirty="0" smtClean="0">
                <a:latin typeface="NikoshBAN" pitchFamily="2" charset="0"/>
                <a:cs typeface="NikoshBAN" pitchFamily="2" charset="0"/>
              </a:rPr>
              <a:t>ক) পরমানণুর নিউক্লিয়াসের আকৃতি কীরুপ?</a:t>
            </a:r>
          </a:p>
          <a:p>
            <a:r>
              <a:rPr lang="bn-BD" sz="4000" dirty="0" smtClean="0">
                <a:latin typeface="NikoshBAN" pitchFamily="2" charset="0"/>
                <a:cs typeface="NikoshBAN" pitchFamily="2" charset="0"/>
              </a:rPr>
              <a:t>খ) পরমাণুর  সৌর মডেল কী?</a:t>
            </a:r>
          </a:p>
          <a:p>
            <a:r>
              <a:rPr lang="bn-BD" sz="4000" dirty="0" smtClean="0">
                <a:latin typeface="NikoshBAN" pitchFamily="2" charset="0"/>
                <a:cs typeface="NikoshBAN" pitchFamily="2" charset="0"/>
              </a:rPr>
              <a:t>গ) ম্যাক্সওয়েলের  তত্ত্বানুসারে রাদারফোর্ডের পরমাণু মডেল টি সঠিক কিনা?</a:t>
            </a:r>
            <a:endParaRPr lang="en-US" sz="4000" dirty="0">
              <a:latin typeface="NikoshBAN" pitchFamily="2" charset="0"/>
              <a:cs typeface="NikoshBAN" pitchFamily="2"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914400"/>
            <a:ext cx="1808508" cy="584775"/>
          </a:xfrm>
          <a:prstGeom prst="rect">
            <a:avLst/>
          </a:prstGeom>
          <a:solidFill>
            <a:srgbClr val="FFC000"/>
          </a:solidFill>
        </p:spPr>
        <p:style>
          <a:lnRef idx="2">
            <a:schemeClr val="accent2"/>
          </a:lnRef>
          <a:fillRef idx="1">
            <a:schemeClr val="lt1"/>
          </a:fillRef>
          <a:effectRef idx="0">
            <a:schemeClr val="accent2"/>
          </a:effectRef>
          <a:fontRef idx="minor">
            <a:schemeClr val="dk1"/>
          </a:fontRef>
        </p:style>
        <p:txBody>
          <a:bodyPr wrap="none" rtlCol="0">
            <a:spAutoFit/>
          </a:bodyPr>
          <a:lstStyle/>
          <a:p>
            <a:r>
              <a:rPr lang="bn-BD" sz="3200" dirty="0" smtClean="0">
                <a:latin typeface="NikoshBAN" pitchFamily="2" charset="0"/>
                <a:cs typeface="NikoshBAN" pitchFamily="2" charset="0"/>
              </a:rPr>
              <a:t>বাড়ির কাজঃ</a:t>
            </a:r>
            <a:endParaRPr lang="en-US" sz="3200" dirty="0">
              <a:latin typeface="NikoshBAN" pitchFamily="2" charset="0"/>
              <a:cs typeface="NikoshBAN" pitchFamily="2" charset="0"/>
            </a:endParaRPr>
          </a:p>
        </p:txBody>
      </p:sp>
      <p:sp>
        <p:nvSpPr>
          <p:cNvPr id="4" name="TextBox 3"/>
          <p:cNvSpPr txBox="1"/>
          <p:nvPr/>
        </p:nvSpPr>
        <p:spPr>
          <a:xfrm>
            <a:off x="533400" y="2286000"/>
            <a:ext cx="7273145" cy="58477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bn-BD" sz="3200" dirty="0" smtClean="0">
                <a:latin typeface="NikoshBAN" pitchFamily="2" charset="0"/>
                <a:cs typeface="NikoshBAN" pitchFamily="2" charset="0"/>
              </a:rPr>
              <a:t> রাদারফোর্ডের পরমাণু মডেলের সীমাবদ্ধতা লিখে আনবে।</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xmlns="" val="4981464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p:cNvSpPr/>
          <p:nvPr/>
        </p:nvSpPr>
        <p:spPr>
          <a:xfrm>
            <a:off x="7086600" y="914400"/>
            <a:ext cx="914400" cy="914400"/>
          </a:xfrm>
          <a:prstGeom prst="su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4" name="Sun 3"/>
          <p:cNvSpPr/>
          <p:nvPr/>
        </p:nvSpPr>
        <p:spPr>
          <a:xfrm>
            <a:off x="838200" y="4724400"/>
            <a:ext cx="914400" cy="914400"/>
          </a:xfrm>
          <a:prstGeom prst="sun">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5" name="Sun 4"/>
          <p:cNvSpPr/>
          <p:nvPr/>
        </p:nvSpPr>
        <p:spPr>
          <a:xfrm>
            <a:off x="6400800" y="5486400"/>
            <a:ext cx="914400" cy="9144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n 5"/>
          <p:cNvSpPr/>
          <p:nvPr/>
        </p:nvSpPr>
        <p:spPr>
          <a:xfrm>
            <a:off x="533400" y="990600"/>
            <a:ext cx="914400" cy="914400"/>
          </a:xfrm>
          <a:prstGeom prst="su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pic>
        <p:nvPicPr>
          <p:cNvPr id="8" name="Picture 7" descr="20p-14177.jpg"/>
          <p:cNvPicPr>
            <a:picLocks noChangeAspect="1"/>
          </p:cNvPicPr>
          <p:nvPr/>
        </p:nvPicPr>
        <p:blipFill>
          <a:blip r:embed="rId2"/>
          <a:stretch>
            <a:fillRect/>
          </a:stretch>
        </p:blipFill>
        <p:spPr>
          <a:xfrm>
            <a:off x="2819400" y="2438400"/>
            <a:ext cx="3352800" cy="3124200"/>
          </a:xfrm>
          <a:prstGeom prst="rect">
            <a:avLst/>
          </a:prstGeom>
        </p:spPr>
      </p:pic>
      <p:sp>
        <p:nvSpPr>
          <p:cNvPr id="9" name="TextBox 8"/>
          <p:cNvSpPr txBox="1"/>
          <p:nvPr/>
        </p:nvSpPr>
        <p:spPr>
          <a:xfrm>
            <a:off x="3352800" y="685800"/>
            <a:ext cx="1447800" cy="707886"/>
          </a:xfrm>
          <a:prstGeom prst="rect">
            <a:avLst/>
          </a:prstGeom>
          <a:solidFill>
            <a:srgbClr val="FFFF00"/>
          </a:solidFill>
        </p:spPr>
        <p:txBody>
          <a:bodyPr wrap="square" rtlCol="0">
            <a:spAutoFit/>
          </a:bodyPr>
          <a:lstStyle/>
          <a:p>
            <a:r>
              <a:rPr lang="bn-BD" sz="4000" dirty="0" smtClean="0">
                <a:latin typeface="NikoshBAN" pitchFamily="2" charset="0"/>
                <a:cs typeface="NikoshBAN" pitchFamily="2" charset="0"/>
              </a:rPr>
              <a:t>ধন্যবাদ</a:t>
            </a:r>
            <a:endParaRPr lang="en-US" sz="4000" dirty="0">
              <a:latin typeface="NikoshBAN" pitchFamily="2" charset="0"/>
              <a:cs typeface="NikoshBAN" pitchFamily="2" charset="0"/>
            </a:endParaRPr>
          </a:p>
        </p:txBody>
      </p:sp>
      <p:pic>
        <p:nvPicPr>
          <p:cNvPr id="11" name="Picture 10" descr="c-1.png"/>
          <p:cNvPicPr>
            <a:picLocks noChangeAspect="1"/>
          </p:cNvPicPr>
          <p:nvPr/>
        </p:nvPicPr>
        <p:blipFill>
          <a:blip r:embed="rId3" cstate="print"/>
          <a:stretch>
            <a:fillRect/>
          </a:stretch>
        </p:blipFill>
        <p:spPr>
          <a:xfrm>
            <a:off x="6400800" y="3124200"/>
            <a:ext cx="1784514" cy="1725228"/>
          </a:xfrm>
          <a:prstGeom prst="rect">
            <a:avLst/>
          </a:prstGeom>
        </p:spPr>
      </p:pic>
      <p:pic>
        <p:nvPicPr>
          <p:cNvPr id="12" name="Picture 11" descr="c-1.png"/>
          <p:cNvPicPr>
            <a:picLocks noChangeAspect="1"/>
          </p:cNvPicPr>
          <p:nvPr/>
        </p:nvPicPr>
        <p:blipFill>
          <a:blip r:embed="rId3" cstate="print"/>
          <a:stretch>
            <a:fillRect/>
          </a:stretch>
        </p:blipFill>
        <p:spPr>
          <a:xfrm>
            <a:off x="914400" y="2209800"/>
            <a:ext cx="1784514" cy="1725228"/>
          </a:xfrm>
          <a:prstGeom prst="rect">
            <a:avLst/>
          </a:prstGeom>
        </p:spPr>
      </p:pic>
      <p:pic>
        <p:nvPicPr>
          <p:cNvPr id="13" name="Picture 12" descr="c-1.png"/>
          <p:cNvPicPr>
            <a:picLocks noChangeAspect="1"/>
          </p:cNvPicPr>
          <p:nvPr/>
        </p:nvPicPr>
        <p:blipFill>
          <a:blip r:embed="rId3" cstate="print"/>
          <a:stretch>
            <a:fillRect/>
          </a:stretch>
        </p:blipFill>
        <p:spPr>
          <a:xfrm>
            <a:off x="4876800" y="685800"/>
            <a:ext cx="1784514" cy="1725228"/>
          </a:xfrm>
          <a:prstGeom prst="rect">
            <a:avLst/>
          </a:prstGeom>
        </p:spPr>
      </p:pic>
      <p:pic>
        <p:nvPicPr>
          <p:cNvPr id="14" name="Picture 13" descr="c-1.png"/>
          <p:cNvPicPr>
            <a:picLocks noChangeAspect="1"/>
          </p:cNvPicPr>
          <p:nvPr/>
        </p:nvPicPr>
        <p:blipFill>
          <a:blip r:embed="rId3" cstate="print"/>
          <a:stretch>
            <a:fillRect/>
          </a:stretch>
        </p:blipFill>
        <p:spPr>
          <a:xfrm>
            <a:off x="1981200" y="4572000"/>
            <a:ext cx="1784514" cy="1725228"/>
          </a:xfrm>
          <a:prstGeom prst="rect">
            <a:avLst/>
          </a:prstGeom>
        </p:spPr>
      </p:pic>
    </p:spTree>
    <p:extLst>
      <p:ext uri="{BB962C8B-B14F-4D97-AF65-F5344CB8AC3E}">
        <p14:creationId xmlns:p14="http://schemas.microsoft.com/office/powerpoint/2010/main" xmlns="" val="1052134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92D050"/>
          </a:solidFill>
        </p:spPr>
        <p:style>
          <a:lnRef idx="2">
            <a:schemeClr val="accent1"/>
          </a:lnRef>
          <a:fillRef idx="1">
            <a:schemeClr val="lt1"/>
          </a:fillRef>
          <a:effectRef idx="0">
            <a:schemeClr val="accent1"/>
          </a:effectRef>
          <a:fontRef idx="minor">
            <a:schemeClr val="dk1"/>
          </a:fontRef>
        </p:style>
        <p:txBody>
          <a:bodyPr/>
          <a:lstStyle/>
          <a:p>
            <a:pPr algn="ctr"/>
            <a:r>
              <a:rPr lang="bn-BD" dirty="0" smtClean="0">
                <a:latin typeface="NikoshBAN" pitchFamily="2" charset="0"/>
                <a:cs typeface="NikoshBAN" pitchFamily="2" charset="0"/>
              </a:rPr>
              <a:t>পরিচিতি</a:t>
            </a:r>
            <a:endParaRPr lang="en-US" dirty="0">
              <a:latin typeface="NikoshBAN" pitchFamily="2" charset="0"/>
              <a:cs typeface="NikoshBAN" pitchFamily="2" charset="0"/>
            </a:endParaRPr>
          </a:p>
        </p:txBody>
      </p:sp>
      <p:sp>
        <p:nvSpPr>
          <p:cNvPr id="5" name="Text Placeholder 4"/>
          <p:cNvSpPr>
            <a:spLocks noGrp="1"/>
          </p:cNvSpPr>
          <p:nvPr>
            <p:ph type="body" idx="1"/>
          </p:nvPr>
        </p:nvSpPr>
        <p:spPr>
          <a:solidFill>
            <a:srgbClr val="FFFF00"/>
          </a:solidFill>
        </p:spPr>
        <p:style>
          <a:lnRef idx="2">
            <a:schemeClr val="accent1"/>
          </a:lnRef>
          <a:fillRef idx="1">
            <a:schemeClr val="lt1"/>
          </a:fillRef>
          <a:effectRef idx="0">
            <a:schemeClr val="accent1"/>
          </a:effectRef>
          <a:fontRef idx="minor">
            <a:schemeClr val="dk1"/>
          </a:fontRef>
        </p:style>
        <p:txBody>
          <a:bodyPr>
            <a:normAutofit/>
          </a:bodyPr>
          <a:lstStyle/>
          <a:p>
            <a:r>
              <a:rPr lang="bn-BD"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শিক্ষক পরিচিতি</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
        <p:nvSpPr>
          <p:cNvPr id="6" name="Content Placeholder 5"/>
          <p:cNvSpPr>
            <a:spLocks noGrp="1"/>
          </p:cNvSpPr>
          <p:nvPr>
            <p:ph sz="half" idx="2"/>
          </p:nvPr>
        </p:nvSpPr>
        <p:spPr>
          <a:solidFill>
            <a:schemeClr val="tx2">
              <a:lumMod val="60000"/>
              <a:lumOff val="40000"/>
            </a:schemeClr>
          </a:solidFill>
        </p:spPr>
        <p:style>
          <a:lnRef idx="2">
            <a:schemeClr val="dk1"/>
          </a:lnRef>
          <a:fillRef idx="1">
            <a:schemeClr val="lt1"/>
          </a:fillRef>
          <a:effectRef idx="0">
            <a:schemeClr val="dk1"/>
          </a:effectRef>
          <a:fontRef idx="minor">
            <a:schemeClr val="dk1"/>
          </a:fontRef>
        </p:style>
        <p:txBody>
          <a:bodyPr/>
          <a:lstStyle/>
          <a:p>
            <a:r>
              <a:rPr lang="bn-BD" dirty="0" smtClean="0">
                <a:latin typeface="NikoshBAN" pitchFamily="2" charset="0"/>
                <a:cs typeface="NikoshBAN" pitchFamily="2" charset="0"/>
              </a:rPr>
              <a:t>মোঃ আবুল হাসেম মিয়া</a:t>
            </a:r>
          </a:p>
          <a:p>
            <a:r>
              <a:rPr lang="bn-BD" dirty="0" smtClean="0">
                <a:latin typeface="NikoshBAN" pitchFamily="2" charset="0"/>
                <a:cs typeface="NikoshBAN" pitchFamily="2" charset="0"/>
              </a:rPr>
              <a:t>সিনিয়র শিক্ষক, শ্যামপুর বহুমূখী হাইস্কুল অ্যান্ড কলেজ, ঢাকা-১২০৪। </a:t>
            </a:r>
          </a:p>
          <a:p>
            <a:r>
              <a:rPr lang="bn-BD" dirty="0" smtClean="0">
                <a:latin typeface="NikoshBAN" pitchFamily="2" charset="0"/>
                <a:cs typeface="NikoshBAN" pitchFamily="2" charset="0"/>
              </a:rPr>
              <a:t>মোবাইল নং ০১৯৪৪২৯৯১৪৭</a:t>
            </a:r>
            <a:endParaRPr lang="en-US" dirty="0">
              <a:latin typeface="NikoshBAN" pitchFamily="2" charset="0"/>
              <a:cs typeface="NikoshBAN" pitchFamily="2" charset="0"/>
            </a:endParaRPr>
          </a:p>
        </p:txBody>
      </p:sp>
      <p:sp>
        <p:nvSpPr>
          <p:cNvPr id="7" name="Text Placeholder 6"/>
          <p:cNvSpPr>
            <a:spLocks noGrp="1"/>
          </p:cNvSpPr>
          <p:nvPr>
            <p:ph type="body" sz="quarter" idx="3"/>
          </p:nvPr>
        </p:nvSpPr>
        <p:spPr>
          <a:solidFill>
            <a:srgbClr val="FFFF00"/>
          </a:solidFill>
        </p:spPr>
        <p:style>
          <a:lnRef idx="2">
            <a:schemeClr val="accent1"/>
          </a:lnRef>
          <a:fillRef idx="1">
            <a:schemeClr val="lt1"/>
          </a:fillRef>
          <a:effectRef idx="0">
            <a:schemeClr val="accent1"/>
          </a:effectRef>
          <a:fontRef idx="minor">
            <a:schemeClr val="dk1"/>
          </a:fontRef>
        </p:style>
        <p:txBody>
          <a:bodyPr>
            <a:normAutofit/>
          </a:bodyPr>
          <a:lstStyle/>
          <a:p>
            <a:r>
              <a:rPr lang="bn-BD"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পাঠ পরিচিতি</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
        <p:nvSpPr>
          <p:cNvPr id="8" name="Content Placeholder 7"/>
          <p:cNvSpPr>
            <a:spLocks noGrp="1"/>
          </p:cNvSpPr>
          <p:nvPr>
            <p:ph sz="quarter" idx="4"/>
          </p:nvPr>
        </p:nvSpPr>
        <p:spPr>
          <a:solidFill>
            <a:schemeClr val="tx2">
              <a:lumMod val="40000"/>
              <a:lumOff val="60000"/>
            </a:schemeClr>
          </a:solidFill>
        </p:spPr>
        <p:style>
          <a:lnRef idx="2">
            <a:schemeClr val="accent1"/>
          </a:lnRef>
          <a:fillRef idx="1">
            <a:schemeClr val="lt1"/>
          </a:fillRef>
          <a:effectRef idx="0">
            <a:schemeClr val="accent1"/>
          </a:effectRef>
          <a:fontRef idx="minor">
            <a:schemeClr val="dk1"/>
          </a:fontRef>
        </p:style>
        <p:txBody>
          <a:bodyPr/>
          <a:lstStyle/>
          <a:p>
            <a:r>
              <a:rPr lang="bn-BD" dirty="0" smtClean="0">
                <a:latin typeface="NikoshBAN" pitchFamily="2" charset="0"/>
                <a:cs typeface="NikoshBAN" pitchFamily="2" charset="0"/>
              </a:rPr>
              <a:t>নবম শ্রেণি</a:t>
            </a:r>
          </a:p>
          <a:p>
            <a:r>
              <a:rPr lang="bn-BD" dirty="0" smtClean="0">
                <a:latin typeface="NikoshBAN" pitchFamily="2" charset="0"/>
                <a:cs typeface="NikoshBAN" pitchFamily="2" charset="0"/>
              </a:rPr>
              <a:t>বিষয়ঃ রসায়ন (তৃতীয় অধ্যায়)</a:t>
            </a:r>
          </a:p>
          <a:p>
            <a:r>
              <a:rPr lang="bn-BD" dirty="0" smtClean="0">
                <a:latin typeface="NikoshBAN" pitchFamily="2" charset="0"/>
                <a:cs typeface="NikoshBAN" pitchFamily="2" charset="0"/>
              </a:rPr>
              <a:t>বিশেষ পাঠঃ পদার্থের গঠন</a:t>
            </a:r>
          </a:p>
          <a:p>
            <a:r>
              <a:rPr lang="bn-BD" dirty="0" smtClean="0">
                <a:latin typeface="NikoshBAN" pitchFamily="2" charset="0"/>
                <a:cs typeface="NikoshBAN" pitchFamily="2" charset="0"/>
              </a:rPr>
              <a:t>আজকের পাঠঃ রাদারফোর্ডের পরমাণু </a:t>
            </a:r>
          </a:p>
          <a:p>
            <a:pPr>
              <a:buNone/>
            </a:pPr>
            <a:r>
              <a:rPr lang="bn-BD" smtClean="0">
                <a:latin typeface="NikoshBAN" pitchFamily="2" charset="0"/>
                <a:cs typeface="NikoshBAN" pitchFamily="2" charset="0"/>
              </a:rPr>
              <a:t>মডেল ও এর সীমাবদ্ধতা ।</a:t>
            </a:r>
            <a:endParaRPr lang="en-US" dirty="0">
              <a:latin typeface="NikoshBAN" pitchFamily="2" charset="0"/>
              <a:cs typeface="NikoshBAN" pitchFamily="2" charset="0"/>
            </a:endParaRPr>
          </a:p>
        </p:txBody>
      </p:sp>
    </p:spTree>
    <p:extLst>
      <p:ext uri="{BB962C8B-B14F-4D97-AF65-F5344CB8AC3E}">
        <p14:creationId xmlns:p14="http://schemas.microsoft.com/office/powerpoint/2010/main" xmlns="" val="64033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oon 2"/>
          <p:cNvSpPr/>
          <p:nvPr/>
        </p:nvSpPr>
        <p:spPr>
          <a:xfrm flipH="1">
            <a:off x="2514600" y="776654"/>
            <a:ext cx="747346" cy="990600"/>
          </a:xfrm>
          <a:prstGeom prst="mo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5-Point Star 3"/>
          <p:cNvSpPr/>
          <p:nvPr/>
        </p:nvSpPr>
        <p:spPr>
          <a:xfrm>
            <a:off x="6096000" y="304800"/>
            <a:ext cx="914400" cy="914400"/>
          </a:xfrm>
          <a:prstGeom prst="star5">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762000" y="1843454"/>
            <a:ext cx="914400" cy="9144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609600" y="624254"/>
            <a:ext cx="914400" cy="914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7620000" y="1143000"/>
            <a:ext cx="914400" cy="9144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641664" y="977411"/>
            <a:ext cx="3115042" cy="31124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258498" y="3979984"/>
            <a:ext cx="288332" cy="2286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781700" y="1119554"/>
            <a:ext cx="2806394" cy="28281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551485" y="1922585"/>
            <a:ext cx="1295400" cy="133936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730994" y="2178661"/>
            <a:ext cx="907806" cy="9308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180707" y="1576754"/>
            <a:ext cx="1935600" cy="19401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399085" y="1776960"/>
            <a:ext cx="1600200" cy="16373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894385" y="2333625"/>
            <a:ext cx="609600" cy="62352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102985" y="1474176"/>
            <a:ext cx="2178203" cy="22244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180707" y="2001715"/>
            <a:ext cx="288332" cy="1905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343351" y="1271954"/>
            <a:ext cx="288332" cy="3048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055019" y="1603131"/>
            <a:ext cx="288332" cy="32824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546830" y="2058865"/>
            <a:ext cx="288332" cy="3048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750219" y="2096965"/>
            <a:ext cx="288332" cy="304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180707" y="3135923"/>
            <a:ext cx="288332" cy="3810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443928" y="2211265"/>
            <a:ext cx="288332" cy="381000"/>
          </a:xfrm>
          <a:prstGeom prst="ellipse">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854220" y="2395902"/>
            <a:ext cx="288332" cy="381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3261946" y="4800600"/>
            <a:ext cx="4281854" cy="1200329"/>
          </a:xfrm>
          <a:prstGeom prst="rect">
            <a:avLst/>
          </a:prstGeom>
          <a:solidFill>
            <a:srgbClr val="FFFF00"/>
          </a:solidFill>
        </p:spPr>
        <p:txBody>
          <a:bodyPr wrap="square" rtlCol="0">
            <a:spAutoFit/>
          </a:bodyPr>
          <a:lstStyle/>
          <a:p>
            <a:r>
              <a:rPr lang="bn-BD" sz="3600" dirty="0" smtClean="0">
                <a:latin typeface="NikoshBAN" pitchFamily="2" charset="0"/>
                <a:cs typeface="NikoshBAN" pitchFamily="2" charset="0"/>
              </a:rPr>
              <a:t>উপরের মডেলটি লক্ষ্য কর এবং  বল এটি  কোন মডেল?</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xmlns="" val="83744378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228600" y="1066800"/>
            <a:ext cx="8229600" cy="4339650"/>
          </a:xfrm>
          <a:prstGeom prst="rect">
            <a:avLst/>
          </a:prstGeom>
          <a:solidFill>
            <a:schemeClr val="tx2">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13800" dirty="0" smtClean="0">
                <a:blipFill>
                  <a:blip r:embed="rId2"/>
                  <a:tile tx="0" ty="0" sx="100000" sy="100000" flip="none" algn="tl"/>
                </a:blipFill>
                <a:latin typeface="NikoshBAN" pitchFamily="2" charset="0"/>
                <a:cs typeface="NikoshBAN" pitchFamily="2" charset="0"/>
              </a:rPr>
              <a:t>রাদারফোর্ডের পরমাণু মডেল</a:t>
            </a:r>
            <a:endParaRPr lang="en-US" sz="13800" dirty="0">
              <a:blipFill>
                <a:blip r:embed="rId2"/>
                <a:tile tx="0" ty="0" sx="100000" sy="100000" flip="none" algn="tl"/>
              </a:blipFill>
              <a:latin typeface="NikoshBAN" pitchFamily="2" charset="0"/>
              <a:cs typeface="NikoshBAN"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600201"/>
            <a:ext cx="7162800" cy="3970318"/>
          </a:xfrm>
          <a:prstGeom prst="rect">
            <a:avLst/>
          </a:prstGeom>
          <a:solidFill>
            <a:srgbClr val="92D050"/>
          </a:solidFill>
        </p:spPr>
        <p:txBody>
          <a:bodyPr wrap="square" rtlCol="0">
            <a:spAutoFit/>
          </a:bodyPr>
          <a:lstStyle/>
          <a:p>
            <a:r>
              <a:rPr lang="bn-BD" sz="3600" dirty="0" smtClean="0">
                <a:latin typeface="NikoshBAN" pitchFamily="2" charset="0"/>
                <a:cs typeface="NikoshBAN" pitchFamily="2" charset="0"/>
              </a:rPr>
              <a:t>১। পরমাণুর গঠন সম্পর্কে বলতে পারবে</a:t>
            </a:r>
          </a:p>
          <a:p>
            <a:r>
              <a:rPr lang="bn-BD" sz="3600" dirty="0" smtClean="0">
                <a:latin typeface="NikoshBAN" pitchFamily="2" charset="0"/>
                <a:cs typeface="NikoshBAN" pitchFamily="2" charset="0"/>
              </a:rPr>
              <a:t>২।রাদারফোর্ডের পরমাণু মডেল কী তা বলতে পারবে</a:t>
            </a:r>
          </a:p>
          <a:p>
            <a:r>
              <a:rPr lang="bn-BD" sz="3600" dirty="0" smtClean="0">
                <a:latin typeface="NikoshBAN" pitchFamily="2" charset="0"/>
                <a:cs typeface="NikoshBAN" pitchFamily="2" charset="0"/>
              </a:rPr>
              <a:t>৩।পরমানুর সৌর মডেল কী তা বলতে পারবে</a:t>
            </a:r>
          </a:p>
          <a:p>
            <a:r>
              <a:rPr lang="bn-BD" sz="3600" dirty="0" smtClean="0">
                <a:latin typeface="NikoshBAN" pitchFamily="2" charset="0"/>
                <a:cs typeface="NikoshBAN" pitchFamily="2" charset="0"/>
              </a:rPr>
              <a:t>৪।রাদার ফোর্ডের পরমাণু মডেলের সীমাবদ্ধতা </a:t>
            </a:r>
            <a:r>
              <a:rPr lang="bn-BD" sz="3600" dirty="0" smtClean="0">
                <a:latin typeface="NikoshBAN" pitchFamily="2" charset="0"/>
                <a:cs typeface="NikoshBAN" pitchFamily="2" charset="0"/>
              </a:rPr>
              <a:t>উল্লেখ করতে</a:t>
            </a:r>
            <a:r>
              <a:rPr lang="bn-BD" sz="3600" dirty="0" smtClean="0">
                <a:latin typeface="NikoshBAN" pitchFamily="2" charset="0"/>
                <a:cs typeface="NikoshBAN" pitchFamily="2" charset="0"/>
              </a:rPr>
              <a:t> </a:t>
            </a:r>
            <a:r>
              <a:rPr lang="bn-BD" sz="3600" dirty="0" smtClean="0">
                <a:latin typeface="NikoshBAN" pitchFamily="2" charset="0"/>
                <a:cs typeface="NikoshBAN" pitchFamily="2" charset="0"/>
              </a:rPr>
              <a:t>পারবে।</a:t>
            </a:r>
          </a:p>
          <a:p>
            <a:endParaRPr lang="en-US" sz="3600" dirty="0">
              <a:latin typeface="NikoshBAN" pitchFamily="2" charset="0"/>
              <a:cs typeface="NikoshBAN" pitchFamily="2" charset="0"/>
            </a:endParaRPr>
          </a:p>
        </p:txBody>
      </p:sp>
      <p:sp>
        <p:nvSpPr>
          <p:cNvPr id="4" name="TextBox 3"/>
          <p:cNvSpPr txBox="1"/>
          <p:nvPr/>
        </p:nvSpPr>
        <p:spPr>
          <a:xfrm>
            <a:off x="1828800" y="533400"/>
            <a:ext cx="5334000" cy="707886"/>
          </a:xfrm>
          <a:prstGeom prst="rect">
            <a:avLst/>
          </a:prstGeom>
          <a:solidFill>
            <a:srgbClr val="FFFF00"/>
          </a:solidFill>
        </p:spPr>
        <p:txBody>
          <a:bodyPr wrap="square" rtlCol="0">
            <a:spAutoFit/>
          </a:bodyPr>
          <a:lstStyle/>
          <a:p>
            <a:r>
              <a:rPr lang="bn-BD" sz="4000" dirty="0" smtClean="0">
                <a:latin typeface="NikoshBAN" pitchFamily="2" charset="0"/>
                <a:cs typeface="NikoshBAN" pitchFamily="2" charset="0"/>
              </a:rPr>
              <a:t>এই পাঠ শেষে শিক্ষার্থীরা-----</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xmlns="" val="917110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2286000" y="3124200"/>
          <a:ext cx="4381500" cy="685800"/>
        </p:xfrm>
        <a:graphic>
          <a:graphicData uri="http://schemas.openxmlformats.org/presentationml/2006/ole">
            <p:oleObj spid="_x0000_s1026" name="Packager Shell Object" showAsIcon="1" r:id="rId3" imgW="4382280" imgH="685800" progId="Package">
              <p:embed/>
            </p:oleObj>
          </a:graphicData>
        </a:graphic>
      </p:graphicFrame>
      <p:sp>
        <p:nvSpPr>
          <p:cNvPr id="3" name="TextBox 2"/>
          <p:cNvSpPr txBox="1"/>
          <p:nvPr/>
        </p:nvSpPr>
        <p:spPr>
          <a:xfrm>
            <a:off x="1143000" y="1066800"/>
            <a:ext cx="2268570" cy="52322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none" rtlCol="0">
            <a:spAutoFit/>
          </a:bodyPr>
          <a:lstStyle/>
          <a:p>
            <a:r>
              <a:rPr lang="bn-BD" sz="2800" dirty="0" smtClean="0">
                <a:latin typeface="NikoshBAN" pitchFamily="2" charset="0"/>
                <a:cs typeface="NikoshBAN" pitchFamily="2" charset="0"/>
              </a:rPr>
              <a:t>এই ভিডিওটি  দেখি</a:t>
            </a:r>
            <a:endParaRPr lang="en-US" sz="2800" dirty="0">
              <a:latin typeface="NikoshBAN" pitchFamily="2" charset="0"/>
              <a:cs typeface="NikoshBAN" pitchFamily="2"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09600"/>
            <a:ext cx="8458200" cy="5632311"/>
          </a:xfrm>
          <a:prstGeom prst="rect">
            <a:avLst/>
          </a:prstGeom>
          <a:solidFill>
            <a:schemeClr val="tx2">
              <a:lumMod val="20000"/>
              <a:lumOff val="80000"/>
            </a:schemeClr>
          </a:solidFill>
          <a:ln>
            <a:solidFill>
              <a:srgbClr val="FFC000"/>
            </a:solidFill>
          </a:ln>
        </p:spPr>
        <p:txBody>
          <a:bodyPr wrap="square" rtlCol="0">
            <a:spAutoFit/>
          </a:bodyPr>
          <a:lstStyle/>
          <a:p>
            <a:r>
              <a:rPr lang="bn-BD" sz="3600" dirty="0" smtClean="0">
                <a:latin typeface="NikoshBAN" pitchFamily="2" charset="0"/>
                <a:cs typeface="NikoshBAN" pitchFamily="2" charset="0"/>
              </a:rPr>
              <a:t>উপস্থাপনঃ</a:t>
            </a:r>
          </a:p>
          <a:p>
            <a:r>
              <a:rPr lang="bn-BD" sz="3600" dirty="0" smtClean="0">
                <a:latin typeface="NikoshBAN" pitchFamily="2" charset="0"/>
                <a:cs typeface="NikoshBAN" pitchFamily="2" charset="0"/>
              </a:rPr>
              <a:t>1911 সালে বিজ্ঞানী রাদারফোর্ড আলফা কণা বিচ্ছুরণ পরীক্ষার সাহায্যে পরমাণুর গঠন  সম্পর্কে একটি মডেল প্রদান করেন যা </a:t>
            </a:r>
            <a:r>
              <a:rPr lang="bn-BD" sz="3600" b="1" dirty="0" smtClean="0">
                <a:latin typeface="NikoshBAN" pitchFamily="2" charset="0"/>
                <a:cs typeface="NikoshBAN" pitchFamily="2" charset="0"/>
              </a:rPr>
              <a:t>রাদারফোর্ডের পরমাণু নামে পরিচিত। রাদারফোর্ড এ মডেলকে সৌরজগতের সাথে তুলনা করেছেন বলে একে পরমাণুর সৌরমডেল </a:t>
            </a:r>
            <a:r>
              <a:rPr lang="bn-BD" sz="3600" dirty="0" smtClean="0">
                <a:latin typeface="NikoshBAN" pitchFamily="2" charset="0"/>
                <a:cs typeface="NikoshBAN" pitchFamily="2" charset="0"/>
              </a:rPr>
              <a:t>ও বলা হয়।</a:t>
            </a:r>
            <a:endParaRPr lang="bn-BD" sz="2800" dirty="0" smtClean="0">
              <a:latin typeface="NikoshBAN" pitchFamily="2" charset="0"/>
              <a:cs typeface="NikoshBAN" pitchFamily="2" charset="0"/>
            </a:endParaRPr>
          </a:p>
          <a:p>
            <a:endParaRPr lang="bn-BD" dirty="0"/>
          </a:p>
          <a:p>
            <a:endParaRPr lang="bn-BD" dirty="0" smtClean="0"/>
          </a:p>
          <a:p>
            <a:endParaRPr lang="bn-BD" b="1" dirty="0"/>
          </a:p>
          <a:p>
            <a:endParaRPr lang="bn-BD" dirty="0"/>
          </a:p>
          <a:p>
            <a:endParaRPr lang="bn-BD" dirty="0" smtClean="0"/>
          </a:p>
          <a:p>
            <a:endParaRPr lang="bn-BD" dirty="0"/>
          </a:p>
          <a:p>
            <a:endParaRPr lang="bn-BD" dirty="0" smtClean="0"/>
          </a:p>
          <a:p>
            <a:r>
              <a:rPr lang="bn-BD" dirty="0" smtClean="0"/>
              <a:t>	</a:t>
            </a:r>
            <a:endParaRPr lang="en-US" sz="2400" dirty="0"/>
          </a:p>
        </p:txBody>
      </p:sp>
      <p:sp>
        <p:nvSpPr>
          <p:cNvPr id="3" name="Oval 2"/>
          <p:cNvSpPr/>
          <p:nvPr/>
        </p:nvSpPr>
        <p:spPr>
          <a:xfrm>
            <a:off x="3581400" y="4191000"/>
            <a:ext cx="11430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a:t>+</a:t>
            </a:r>
            <a:endParaRPr lang="en-US" dirty="0"/>
          </a:p>
          <a:p>
            <a:pPr algn="ctr"/>
            <a:r>
              <a:rPr lang="bn-BD" dirty="0" smtClean="0"/>
              <a:t>++</a:t>
            </a:r>
            <a:endParaRPr lang="en-US" dirty="0"/>
          </a:p>
        </p:txBody>
      </p:sp>
      <p:sp>
        <p:nvSpPr>
          <p:cNvPr id="4" name="Oval 3"/>
          <p:cNvSpPr/>
          <p:nvPr/>
        </p:nvSpPr>
        <p:spPr>
          <a:xfrm>
            <a:off x="3962400" y="4495800"/>
            <a:ext cx="381000" cy="30480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t>+</a:t>
            </a:r>
            <a:endParaRPr lang="en-US" dirty="0"/>
          </a:p>
        </p:txBody>
      </p:sp>
      <p:sp>
        <p:nvSpPr>
          <p:cNvPr id="5" name="Oval 4"/>
          <p:cNvSpPr/>
          <p:nvPr/>
        </p:nvSpPr>
        <p:spPr>
          <a:xfrm>
            <a:off x="4495800" y="4343400"/>
            <a:ext cx="294542" cy="26083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t>_</a:t>
            </a:r>
            <a:endParaRPr lang="en-US" dirty="0"/>
          </a:p>
        </p:txBody>
      </p:sp>
      <p:sp>
        <p:nvSpPr>
          <p:cNvPr id="6" name="Oval 5"/>
          <p:cNvSpPr/>
          <p:nvPr/>
        </p:nvSpPr>
        <p:spPr>
          <a:xfrm>
            <a:off x="7315200" y="3886200"/>
            <a:ext cx="685800" cy="19315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flipV="1">
            <a:off x="6553200" y="4572000"/>
            <a:ext cx="2244969" cy="53676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8852145" flipV="1">
            <a:off x="7217936" y="3861418"/>
            <a:ext cx="909455" cy="181349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781800" y="4800600"/>
            <a:ext cx="305899" cy="36699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696200" y="3962400"/>
            <a:ext cx="305899" cy="36699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001000" y="5257800"/>
            <a:ext cx="305899" cy="36699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467600" y="4343400"/>
            <a:ext cx="305899" cy="36699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620000" y="4572000"/>
            <a:ext cx="305899" cy="36699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391400" y="4572000"/>
            <a:ext cx="305899" cy="36699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467600" y="4648200"/>
            <a:ext cx="305899" cy="36699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p:cNvSpPr/>
          <p:nvPr/>
        </p:nvSpPr>
        <p:spPr>
          <a:xfrm>
            <a:off x="0" y="1752600"/>
            <a:ext cx="457200" cy="1524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Rectangle 20"/>
          <p:cNvSpPr/>
          <p:nvPr/>
        </p:nvSpPr>
        <p:spPr>
          <a:xfrm>
            <a:off x="3620179" y="4119047"/>
            <a:ext cx="319318" cy="369332"/>
          </a:xfrm>
          <a:prstGeom prst="rect">
            <a:avLst/>
          </a:prstGeom>
        </p:spPr>
        <p:txBody>
          <a:bodyPr wrap="none">
            <a:spAutoFit/>
          </a:bodyPr>
          <a:lstStyle/>
          <a:p>
            <a:pPr lvl="0" algn="ctr"/>
            <a:r>
              <a:rPr lang="bn-BD" dirty="0" smtClean="0">
                <a:solidFill>
                  <a:srgbClr val="FFFFFF"/>
                </a:solidFill>
              </a:rPr>
              <a:t>+</a:t>
            </a:r>
            <a:endParaRPr lang="en-US" dirty="0">
              <a:solidFill>
                <a:srgbClr val="FFFFFF"/>
              </a:solidFill>
            </a:endParaRPr>
          </a:p>
        </p:txBody>
      </p:sp>
      <p:sp>
        <p:nvSpPr>
          <p:cNvPr id="22" name="Rectangle 21"/>
          <p:cNvSpPr/>
          <p:nvPr/>
        </p:nvSpPr>
        <p:spPr>
          <a:xfrm>
            <a:off x="3440791" y="3953947"/>
            <a:ext cx="319318" cy="369332"/>
          </a:xfrm>
          <a:prstGeom prst="rect">
            <a:avLst/>
          </a:prstGeom>
        </p:spPr>
        <p:txBody>
          <a:bodyPr wrap="none">
            <a:spAutoFit/>
          </a:bodyPr>
          <a:lstStyle/>
          <a:p>
            <a:pPr lvl="0" algn="ctr"/>
            <a:r>
              <a:rPr lang="bn-BD" dirty="0" smtClean="0">
                <a:solidFill>
                  <a:srgbClr val="FFFFFF"/>
                </a:solidFill>
              </a:rPr>
              <a:t>+</a:t>
            </a:r>
            <a:endParaRPr lang="en-US" dirty="0">
              <a:solidFill>
                <a:srgbClr val="FFFFFF"/>
              </a:solidFill>
            </a:endParaRPr>
          </a:p>
        </p:txBody>
      </p:sp>
      <p:sp>
        <p:nvSpPr>
          <p:cNvPr id="23" name="Rectangle 22"/>
          <p:cNvSpPr/>
          <p:nvPr/>
        </p:nvSpPr>
        <p:spPr>
          <a:xfrm>
            <a:off x="4786991" y="4785797"/>
            <a:ext cx="319318" cy="369332"/>
          </a:xfrm>
          <a:prstGeom prst="rect">
            <a:avLst/>
          </a:prstGeom>
        </p:spPr>
        <p:txBody>
          <a:bodyPr wrap="none">
            <a:spAutoFit/>
          </a:bodyPr>
          <a:lstStyle/>
          <a:p>
            <a:pPr lvl="0" algn="ctr"/>
            <a:r>
              <a:rPr lang="bn-BD"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xmlns="" val="5128724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repeatCount="indefinite" accel="50000" decel="50000" fill="hold" grpId="0" nodeType="clickEffect">
                                  <p:stCondLst>
                                    <p:cond delay="0"/>
                                  </p:stCondLst>
                                  <p:childTnLst>
                                    <p:animMotion origin="layout" path="M -0.04757 -0.08958 C -0.01806 -0.08958 0.0066 -0.05764 0.0066 -0.01759 C 0.0066 0.02222 -0.01806 0.05486 -0.04757 0.05486 C -0.07778 0.05486 -0.10174 0.02222 -0.10174 -0.01759 C -0.10174 -0.05764 -0.07778 -0.08958 -0.04757 -0.08958 Z " pathEditMode="relative" rAng="0" ptsTypes="fffff">
                                      <p:cBhvr>
                                        <p:cTn id="6" dur="2000" fill="hold"/>
                                        <p:tgtEl>
                                          <p:spTgt spid="5"/>
                                        </p:tgtEl>
                                        <p:attrNameLst>
                                          <p:attrName>ppt_x</p:attrName>
                                          <p:attrName>ppt_y</p:attrName>
                                        </p:attrNameLst>
                                      </p:cBhvr>
                                      <p:rCtr x="0" y="7222"/>
                                    </p:animMotion>
                                  </p:childTnLst>
                                </p:cTn>
                              </p:par>
                            </p:childTnLst>
                          </p:cTn>
                        </p:par>
                      </p:childTnLst>
                    </p:cTn>
                  </p:par>
                  <p:par>
                    <p:cTn id="7" fill="hold">
                      <p:stCondLst>
                        <p:cond delay="indefinite"/>
                      </p:stCondLst>
                      <p:childTnLst>
                        <p:par>
                          <p:cTn id="8" fill="hold">
                            <p:stCondLst>
                              <p:cond delay="0"/>
                            </p:stCondLst>
                            <p:childTnLst>
                              <p:par>
                                <p:cTn id="9" presetID="1" presetClass="path" presetSubtype="0" repeatCount="indefinite" accel="50000" decel="50000" fill="hold" grpId="0" nodeType="clickEffect">
                                  <p:stCondLst>
                                    <p:cond delay="0"/>
                                  </p:stCondLst>
                                  <p:endCondLst>
                                    <p:cond evt="onNext" delay="0">
                                      <p:tgtEl>
                                        <p:sldTgt/>
                                      </p:tgtEl>
                                    </p:cond>
                                  </p:endCondLst>
                                  <p:childTnLst>
                                    <p:animMotion origin="layout" path="M -0.01666 -0.24607 C 0.00365 -0.24607 0.02084 -0.18449 0.02084 -0.10718 C 0.02084 -0.03149 0.00365 0.03171 -0.01666 0.03171 C -0.03767 0.03171 -0.05416 -0.03149 -0.05416 -0.10718 C -0.05416 -0.18449 -0.03767 -0.24607 -0.01666 -0.24607 Z " pathEditMode="relative" rAng="0" ptsTypes="fffff">
                                      <p:cBhvr>
                                        <p:cTn id="10" dur="2000" fill="hold"/>
                                        <p:tgtEl>
                                          <p:spTgt spid="16"/>
                                        </p:tgtEl>
                                        <p:attrNameLst>
                                          <p:attrName>ppt_x</p:attrName>
                                          <p:attrName>ppt_y</p:attrName>
                                        </p:attrNameLst>
                                      </p:cBhvr>
                                      <p:rCtr x="0" y="13889"/>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1" presetClass="path" presetSubtype="0" repeatCount="indefinite" accel="50000" decel="50000" fill="hold" grpId="0" nodeType="clickEffect">
                                  <p:stCondLst>
                                    <p:cond delay="0"/>
                                  </p:stCondLst>
                                  <p:endCondLst>
                                    <p:cond evt="onNext" delay="0">
                                      <p:tgtEl>
                                        <p:sldTgt/>
                                      </p:tgtEl>
                                    </p:cond>
                                  </p:endCondLst>
                                  <p:childTnLst>
                                    <p:animMotion origin="layout" path="M -0.08246 -0.01134 C -0.01597 -0.01134 0.03906 0.00579 0.03906 0.02755 C 0.03906 0.04861 -0.01597 0.06644 -0.08246 0.06644 C -0.14913 0.06644 -0.2026 0.04861 -0.2026 0.02755 C -0.2026 0.00579 -0.14913 -0.01134 -0.08246 -0.01134 Z " pathEditMode="relative" rAng="0" ptsTypes="fffff">
                                      <p:cBhvr>
                                        <p:cTn id="15" dur="2000" fill="hold"/>
                                        <p:tgtEl>
                                          <p:spTgt spid="15"/>
                                        </p:tgtEl>
                                        <p:attrNameLst>
                                          <p:attrName>ppt_x</p:attrName>
                                          <p:attrName>ppt_y</p:attrName>
                                        </p:attrNameLst>
                                      </p:cBhvr>
                                      <p:rCtr x="69" y="3889"/>
                                    </p:animMotion>
                                  </p:childTnLst>
                                </p:cTn>
                              </p:par>
                            </p:childTnLst>
                          </p:cTn>
                        </p:par>
                      </p:childTnLst>
                    </p:cTn>
                  </p:par>
                </p:childTnLst>
              </p:cTn>
              <p:nextCondLst>
                <p:cond evt="onClick" delay="0">
                  <p:tgtEl>
                    <p:spTgt spid="2"/>
                  </p:tgtEl>
                </p:cond>
              </p:nextCondLst>
            </p:seq>
          </p:childTnLst>
        </p:cTn>
      </p:par>
    </p:tnLst>
    <p:bldLst>
      <p:bldP spid="5"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1000"/>
            <a:ext cx="9144000" cy="6968907"/>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r>
              <a:rPr lang="bn-BD" sz="3600" dirty="0" smtClean="0">
                <a:latin typeface="NikoshBAN" pitchFamily="2" charset="0"/>
                <a:cs typeface="NikoshBAN" pitchFamily="2" charset="0"/>
              </a:rPr>
              <a:t>এ মডেলের প্রস্তাবনা নিম্নরূপঃ </a:t>
            </a:r>
          </a:p>
          <a:p>
            <a:r>
              <a:rPr lang="en-US" sz="3600" dirty="0" smtClean="0">
                <a:latin typeface="NikoshBAN" pitchFamily="2" charset="0"/>
                <a:cs typeface="NikoshBAN" pitchFamily="2" charset="0"/>
              </a:rPr>
              <a:t>1</a:t>
            </a:r>
            <a:r>
              <a:rPr lang="bn-BD" sz="3600" dirty="0" smtClean="0">
                <a:latin typeface="NikoshBAN" pitchFamily="2" charset="0"/>
                <a:cs typeface="NikoshBAN" pitchFamily="2" charset="0"/>
              </a:rPr>
              <a:t>। পরমাণুর কেন্দ্র  ধনাত্মক আধান বিশিষ্ট। এ কেন্দ্র পরমাণুর </a:t>
            </a:r>
          </a:p>
          <a:p>
            <a:r>
              <a:rPr lang="bn-BD" sz="3600" dirty="0" smtClean="0">
                <a:latin typeface="NikoshBAN" pitchFamily="2" charset="0"/>
                <a:cs typeface="NikoshBAN" pitchFamily="2" charset="0"/>
              </a:rPr>
              <a:t>প্রায় সকল ভর বহন করে। এর নাম নিউক্লিয়াস।  পরমানুর মোট</a:t>
            </a:r>
          </a:p>
          <a:p>
            <a:r>
              <a:rPr lang="bn-BD" sz="3600" dirty="0" smtClean="0">
                <a:latin typeface="NikoshBAN" pitchFamily="2" charset="0"/>
                <a:cs typeface="NikoshBAN" pitchFamily="2" charset="0"/>
              </a:rPr>
              <a:t>আয়তনের তুলনায় নিউক্লিয়াসের আয়তন অত্যন্ত  নগণ্য।</a:t>
            </a:r>
          </a:p>
          <a:p>
            <a:r>
              <a:rPr lang="bn-BD" sz="3600" dirty="0" smtClean="0">
                <a:latin typeface="NikoshBAN" pitchFamily="2" charset="0"/>
                <a:cs typeface="NikoshBAN" pitchFamily="2" charset="0"/>
              </a:rPr>
              <a:t>২। পরমাণু বিদ্যুৎ নিরপেক্ষ। অতএব নিউক্লিয়াসের ধনাত্নক আধানের সমান সংখ্যক ইলেকট্রন নিউক্লিয়াসের বাইরে অবস্থান করে।</a:t>
            </a:r>
          </a:p>
          <a:p>
            <a:r>
              <a:rPr lang="bn-BD" sz="3600" dirty="0" smtClean="0">
                <a:latin typeface="NikoshBAN" pitchFamily="2" charset="0"/>
                <a:cs typeface="NikoshBAN" pitchFamily="2" charset="0"/>
              </a:rPr>
              <a:t>৩। সৌরজগতে সূর্যের চারদিকে ঘূর্ণায়মান গ্রহের মত ইলেকট্রন নিউক্লিয়াসের চারদিকে সর্বদা ঘূর্ণায়মান। ধনাত্নক</a:t>
            </a:r>
          </a:p>
          <a:p>
            <a:r>
              <a:rPr lang="bn-BD" sz="3600" dirty="0" smtClean="0">
                <a:latin typeface="NikoshBAN" pitchFamily="2" charset="0"/>
                <a:cs typeface="NikoshBAN" pitchFamily="2" charset="0"/>
              </a:rPr>
              <a:t>আধান বিশিষ্ট নিউক্লিয়াস এবং ঋণাত্নক আধাণ বিশিষ্ট ইলেকট্রনের মধ্যে পারস্পরিক স্থির বৈদ্যুতিক আকর্ষণ বল</a:t>
            </a:r>
          </a:p>
          <a:p>
            <a:r>
              <a:rPr lang="bn-BD" sz="3600" dirty="0" smtClean="0">
                <a:latin typeface="NikoshBAN" pitchFamily="2" charset="0"/>
                <a:cs typeface="NikoshBAN" pitchFamily="2" charset="0"/>
              </a:rPr>
              <a:t>এবং ঘূর্ণায়মান ইলেক্ট্রনের কেন্দ্রাতিক বল পরস্পর সমান।</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1" y="990600"/>
            <a:ext cx="1676400" cy="584775"/>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3200" dirty="0" smtClean="0">
                <a:latin typeface="NikoshBAN" pitchFamily="2" charset="0"/>
                <a:cs typeface="NikoshBAN" pitchFamily="2" charset="0"/>
              </a:rPr>
              <a:t>সীমাবদ্ধতাঃ</a:t>
            </a:r>
            <a:endParaRPr lang="en-US" sz="3200" dirty="0">
              <a:latin typeface="NikoshBAN" pitchFamily="2" charset="0"/>
              <a:cs typeface="NikoshBAN" pitchFamily="2" charset="0"/>
            </a:endParaRPr>
          </a:p>
        </p:txBody>
      </p:sp>
      <p:pic>
        <p:nvPicPr>
          <p:cNvPr id="3" name="Picture 2" descr="c-1.png"/>
          <p:cNvPicPr>
            <a:picLocks noChangeAspect="1"/>
          </p:cNvPicPr>
          <p:nvPr/>
        </p:nvPicPr>
        <p:blipFill>
          <a:blip r:embed="rId3"/>
          <a:stretch>
            <a:fillRect/>
          </a:stretch>
        </p:blipFill>
        <p:spPr>
          <a:xfrm>
            <a:off x="1828800" y="990600"/>
            <a:ext cx="2743200" cy="2652063"/>
          </a:xfrm>
          <a:prstGeom prst="rect">
            <a:avLst/>
          </a:prstGeom>
        </p:spPr>
      </p:pic>
      <p:pic>
        <p:nvPicPr>
          <p:cNvPr id="4" name="Picture 3" descr="ch1.jpg"/>
          <p:cNvPicPr>
            <a:picLocks noChangeAspect="1"/>
          </p:cNvPicPr>
          <p:nvPr/>
        </p:nvPicPr>
        <p:blipFill>
          <a:blip r:embed="rId4" cstate="print"/>
          <a:stretch>
            <a:fillRect/>
          </a:stretch>
        </p:blipFill>
        <p:spPr>
          <a:xfrm>
            <a:off x="4572000" y="838200"/>
            <a:ext cx="4114800" cy="2743200"/>
          </a:xfrm>
          <a:prstGeom prst="rect">
            <a:avLst/>
          </a:prstGeom>
          <a:noFill/>
        </p:spPr>
      </p:pic>
      <p:sp>
        <p:nvSpPr>
          <p:cNvPr id="6" name="TextBox 5"/>
          <p:cNvSpPr txBox="1"/>
          <p:nvPr/>
        </p:nvSpPr>
        <p:spPr>
          <a:xfrm>
            <a:off x="152400" y="3962400"/>
            <a:ext cx="8839200" cy="2308324"/>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2400" dirty="0" smtClean="0">
                <a:latin typeface="NikoshBAN" pitchFamily="2" charset="0"/>
                <a:cs typeface="NikoshBAN" pitchFamily="2" charset="0"/>
              </a:rPr>
              <a:t>১। সৌরমন্ডলের গ্রহ সমূহ সামগ্রিক ভাবে চার্জবিহীন অথচ ইলেকট্রন সমূহ ঋণাত্নক চার্জ যুক্ত।</a:t>
            </a:r>
          </a:p>
          <a:p>
            <a:r>
              <a:rPr lang="bn-BD" sz="2400" dirty="0" smtClean="0">
                <a:latin typeface="NikoshBAN" pitchFamily="2" charset="0"/>
                <a:cs typeface="NikoshBAN" pitchFamily="2" charset="0"/>
              </a:rPr>
              <a:t>২। পরমানুর বর্ণালি গঠনের  কোনো সুষ্ঠু ব্যাখ্যা এ মডেল দিতে পারেনা।</a:t>
            </a:r>
          </a:p>
          <a:p>
            <a:r>
              <a:rPr lang="bn-BD" sz="2400" dirty="0" smtClean="0">
                <a:latin typeface="NikoshBAN" pitchFamily="2" charset="0"/>
                <a:cs typeface="NikoshBAN" pitchFamily="2" charset="0"/>
              </a:rPr>
              <a:t>৩। আবর্তনশীল ইলেক্ট্রনের কক্ষপথের আকার ও আকৃতি সম্বন্ধে কোনো ধারণা এ মডেল দিতে </a:t>
            </a:r>
          </a:p>
          <a:p>
            <a:r>
              <a:rPr lang="bn-BD" sz="2400" dirty="0" smtClean="0">
                <a:latin typeface="NikoshBAN" pitchFamily="2" charset="0"/>
                <a:cs typeface="NikoshBAN" pitchFamily="2" charset="0"/>
              </a:rPr>
              <a:t>পারেনি।</a:t>
            </a:r>
          </a:p>
          <a:p>
            <a:r>
              <a:rPr lang="bn-BD" sz="2400" dirty="0" smtClean="0">
                <a:latin typeface="NikoshBAN" pitchFamily="2" charset="0"/>
                <a:cs typeface="NikoshBAN" pitchFamily="2" charset="0"/>
              </a:rPr>
              <a:t>৪। একাধিক ইলেক্ট্রন বিশিষ্ট পরমাণুতে ইলেক্ট্রন গুলো নিউক্লিয়াসকে কীভাবে পরিভ্রমণ করে</a:t>
            </a:r>
          </a:p>
          <a:p>
            <a:r>
              <a:rPr lang="bn-BD" sz="2400" dirty="0" smtClean="0">
                <a:latin typeface="NikoshBAN" pitchFamily="2" charset="0"/>
                <a:cs typeface="NikoshBAN" pitchFamily="2" charset="0"/>
              </a:rPr>
              <a:t>তার কোনো ধারণা এ মডেলে  দেওয়া হয়নি।</a:t>
            </a:r>
            <a:endParaRPr lang="en-US" sz="2400" dirty="0">
              <a:latin typeface="NikoshBAN" pitchFamily="2" charset="0"/>
              <a:cs typeface="NikoshBAN" pitchFamily="2"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1125</TotalTime>
  <Words>440</Words>
  <Application>Microsoft Office PowerPoint</Application>
  <PresentationFormat>On-screen Show (4:3)</PresentationFormat>
  <Paragraphs>71</Paragraphs>
  <Slides>16</Slides>
  <Notes>3</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Clarity</vt:lpstr>
      <vt:lpstr>Packager Shell Object</vt:lpstr>
      <vt:lpstr>Slide 1</vt:lpstr>
      <vt:lpstr>পরিচিতি</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Rezwana dristy</dc:creator>
  <cp:lastModifiedBy>USER</cp:lastModifiedBy>
  <cp:revision>162</cp:revision>
  <dcterms:created xsi:type="dcterms:W3CDTF">2006-08-16T00:00:00Z</dcterms:created>
  <dcterms:modified xsi:type="dcterms:W3CDTF">2019-12-30T16:16:31Z</dcterms:modified>
</cp:coreProperties>
</file>