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94" r:id="rId3"/>
    <p:sldId id="267" r:id="rId4"/>
    <p:sldId id="349" r:id="rId5"/>
    <p:sldId id="351" r:id="rId6"/>
    <p:sldId id="352" r:id="rId7"/>
    <p:sldId id="308" r:id="rId8"/>
    <p:sldId id="338" r:id="rId9"/>
    <p:sldId id="353" r:id="rId10"/>
    <p:sldId id="354" r:id="rId11"/>
    <p:sldId id="355" r:id="rId12"/>
    <p:sldId id="356" r:id="rId13"/>
    <p:sldId id="357" r:id="rId14"/>
    <p:sldId id="328" r:id="rId15"/>
    <p:sldId id="329" r:id="rId16"/>
    <p:sldId id="359" r:id="rId17"/>
    <p:sldId id="360" r:id="rId18"/>
    <p:sldId id="366" r:id="rId19"/>
    <p:sldId id="367" r:id="rId20"/>
    <p:sldId id="361" r:id="rId21"/>
    <p:sldId id="362" r:id="rId22"/>
    <p:sldId id="363" r:id="rId23"/>
    <p:sldId id="365" r:id="rId24"/>
    <p:sldId id="337" r:id="rId25"/>
    <p:sldId id="265" r:id="rId26"/>
    <p:sldId id="3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Computer" initials="K" lastIdx="1" clrIdx="0">
    <p:extLst>
      <p:ext uri="{19B8F6BF-5375-455C-9EA6-DF929625EA0E}">
        <p15:presenceInfo xmlns:p15="http://schemas.microsoft.com/office/powerpoint/2012/main" userId="KR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CC"/>
    <a:srgbClr val="0080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A7ED-19EE-4A79-9512-A42AB53F9EA4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01D2-EC50-45DE-B540-135A5E9F8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11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23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752600" y="0"/>
            <a:ext cx="6025662" cy="188655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u="sng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7E831-A832-47FB-AD07-577DBC02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4235"/>
            <a:ext cx="9144000" cy="49337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4B2CEF-6596-4986-B6A8-A2962A8DB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01" t="30456" r="71151" b="39499"/>
          <a:stretch/>
        </p:blipFill>
        <p:spPr>
          <a:xfrm>
            <a:off x="1600200" y="3461657"/>
            <a:ext cx="3657599" cy="151227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590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8 -0.68889 " pathEditMode="relative" rAng="0" ptsTypes="AA">
                                      <p:cBhvr>
                                        <p:cTn id="19" dur="3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52865" y="201577"/>
            <a:ext cx="3581400" cy="9906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2865" y="1706931"/>
            <a:ext cx="4267200" cy="106203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সমবায় সমিতি কাকে বলে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C9FE44E-7CE2-4B6B-AB14-FFE4F1767CAA}"/>
              </a:ext>
            </a:extLst>
          </p:cNvPr>
          <p:cNvGrpSpPr/>
          <p:nvPr/>
        </p:nvGrpSpPr>
        <p:grpSpPr>
          <a:xfrm>
            <a:off x="589228" y="3581401"/>
            <a:ext cx="7965544" cy="2514600"/>
            <a:chOff x="589228" y="3581401"/>
            <a:chExt cx="7965544" cy="2514600"/>
          </a:xfrm>
        </p:grpSpPr>
        <p:sp>
          <p:nvSpPr>
            <p:cNvPr id="4" name="Bevel 3"/>
            <p:cNvSpPr/>
            <p:nvPr/>
          </p:nvSpPr>
          <p:spPr>
            <a:xfrm>
              <a:off x="589228" y="3581401"/>
              <a:ext cx="7965544" cy="2514600"/>
            </a:xfrm>
            <a:prstGeom prst="bevel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4038600"/>
              <a:ext cx="7162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সমাধানঃ সমাজের সমশ্রেণির কতিপয় ব্যক্তি স্বেচ্ছাকৃতভাবে যৌথ প্রচেষ্টায় আইন অনুযায়ী যে বৈধ ব্যবসায় গড়ে তোলে তাকে সমবায় সমিতি বলে।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16C7354-00DE-44AF-A90C-229390F05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23" y="460720"/>
            <a:ext cx="3772734" cy="28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account\Downloads\co-operative Society\b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77" y="1240829"/>
            <a:ext cx="3441700" cy="230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 account\Downloads\co-operative Society\fisher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0" y="1270137"/>
            <a:ext cx="3608465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3778" y="359042"/>
            <a:ext cx="7480300" cy="6858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সাধারণত কারা সমবায় সমিতি গঠন করে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BEE68-038B-41E6-92D2-DA7449F28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5" y="3962400"/>
            <a:ext cx="3608464" cy="2356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6A79E-C455-4F3D-9B4C-CD40578162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9"/>
          <a:stretch/>
        </p:blipFill>
        <p:spPr>
          <a:xfrm>
            <a:off x="4848177" y="3977641"/>
            <a:ext cx="3441700" cy="235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 account\Downloads\co-operative Society\coop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752600"/>
            <a:ext cx="38741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478301" y="533400"/>
            <a:ext cx="8293767" cy="838200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সমবায় সমিতি গড়ে তোলার প্রধান কারণ কী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49631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অর্থনৈতিক বৈষম্য দূর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49631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দূরবস্থা থেকে মুক্তির প্রয়াস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87F21-1CB9-494D-A025-7798705D4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3" y="1752600"/>
            <a:ext cx="417896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 account\Downloads\co-operative Society\b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962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 account\Downloads\co-operative Society\kumar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81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4572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আত্মনির্ভরশীলতা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533400"/>
            <a:ext cx="80772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সমবায় সমিতির প্রধান উদ্দেশ্য কী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7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69802" y="419099"/>
            <a:ext cx="28194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5290" y="4838699"/>
            <a:ext cx="8077200" cy="914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আমাদের সমাজের কতিপয় সমশ্রেণি, গোষ্ঠী ও পেশার নামের তালিকা প্রস্তুত কর।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user account\Downloads\co-operative Society\far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828800"/>
            <a:ext cx="26289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 account\Downloads\co-operative Society\fisher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828799"/>
            <a:ext cx="2665879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A95774-33C8-4747-8050-B4ED16ABED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28799"/>
            <a:ext cx="27408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7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173053"/>
              </p:ext>
            </p:extLst>
          </p:nvPr>
        </p:nvGraphicFramePr>
        <p:xfrm>
          <a:off x="685800" y="1661160"/>
          <a:ext cx="8077200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 gridSpan="4"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সমশ্রেণি,</a:t>
                      </a:r>
                      <a:r>
                        <a:rPr lang="bn-IN" sz="3600" baseline="0" dirty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গোষ্ঠী  ও পেশার নামের তালিকা</a:t>
                      </a:r>
                      <a:endParaRPr lang="en-US" sz="28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কৃষক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রিকশাওয়ালা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জেলে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দুগ্ধ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ব্যবসায়ী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তাঁতি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শ্রমজীবী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কামার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অটোটেম্প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৫.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ট্যাক্সিক্যাব ইত্যাদি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5DFDC6C0-F1F8-4DF7-AD85-1EAC854CB038}"/>
              </a:ext>
            </a:extLst>
          </p:cNvPr>
          <p:cNvGrpSpPr/>
          <p:nvPr/>
        </p:nvGrpSpPr>
        <p:grpSpPr>
          <a:xfrm>
            <a:off x="1905000" y="228600"/>
            <a:ext cx="3048000" cy="1219200"/>
            <a:chOff x="1981200" y="152400"/>
            <a:chExt cx="3048000" cy="1219200"/>
          </a:xfrm>
        </p:grpSpPr>
        <p:sp>
          <p:nvSpPr>
            <p:cNvPr id="7" name="Bent Arrow 6"/>
            <p:cNvSpPr/>
            <p:nvPr/>
          </p:nvSpPr>
          <p:spPr>
            <a:xfrm rot="5400000">
              <a:off x="2933700" y="-723900"/>
              <a:ext cx="1143000" cy="3048000"/>
            </a:xfrm>
            <a:prstGeom prst="bentArrow">
              <a:avLst>
                <a:gd name="adj1" fmla="val 34804"/>
                <a:gd name="adj2" fmla="val 25000"/>
                <a:gd name="adj3" fmla="val 25000"/>
                <a:gd name="adj4" fmla="val 43750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152400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  মা  ধা  ন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33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676400" y="228600"/>
            <a:ext cx="5867400" cy="1066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সমবায় সংগঠনের বৈশিষ্ট্য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529738"/>
              </p:ext>
            </p:extLst>
          </p:nvPr>
        </p:nvGraphicFramePr>
        <p:xfrm>
          <a:off x="304800" y="1744394"/>
          <a:ext cx="815340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59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1.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36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সদস্যদের</a:t>
                      </a:r>
                      <a:r>
                        <a:rPr lang="bn-IN" sz="36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আর্থ-সামাজিক অবস্থার উন্নয়ন সাধন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IN" sz="2400" b="0" baseline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সমবায় ব্যবসায়ের প্রধান উদ্দেশ্য হচ্ছে আত্মনির্ভরশীলতা অর্জন, মুনাফা অর্জন নয়। সাধারনত নিম্নবিত্ত ও বিত্তহীন সমমনা ও পেশার ব্যক্তিবর্গ স্বেচ্ছামূলকভাবে এ জাতীয় সংগঠন গড়ে তোলে। সমিতির উদ্দেশ্য হচ্ছে বৈধ উপায়ে সদস্যদের আর্থ-সামাজিক অবস্থার উন্নয়ন সাধন। </a:t>
                      </a:r>
                      <a:endParaRPr lang="en-US" sz="18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4" name="Picture 2" descr="C:\Users\user account\Downloads\co-operative Society\tati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99109"/>
            <a:ext cx="3429000" cy="37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4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24889"/>
              </p:ext>
            </p:extLst>
          </p:nvPr>
        </p:nvGraphicFramePr>
        <p:xfrm>
          <a:off x="706902" y="417468"/>
          <a:ext cx="7848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 সংখ্যা </a:t>
                      </a:r>
                      <a:r>
                        <a:rPr lang="bn-IN" sz="2800" b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(প্রাথমিক</a:t>
                      </a:r>
                      <a:r>
                        <a:rPr lang="bn-IN" sz="2800" b="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সমবায় সমিতি)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0">
                <a:tc gridSpan="2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C:\Users\user account\Downloads\Womens-group-Baris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2" y="990600"/>
            <a:ext cx="7848600" cy="35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7BECEDF-00BC-4026-98C7-419407C475A8}"/>
              </a:ext>
            </a:extLst>
          </p:cNvPr>
          <p:cNvGrpSpPr/>
          <p:nvPr/>
        </p:nvGrpSpPr>
        <p:grpSpPr>
          <a:xfrm>
            <a:off x="706902" y="4876800"/>
            <a:ext cx="7924800" cy="1295400"/>
            <a:chOff x="647700" y="5101798"/>
            <a:chExt cx="7924800" cy="1295400"/>
          </a:xfrm>
        </p:grpSpPr>
        <p:sp>
          <p:nvSpPr>
            <p:cNvPr id="3" name="Rounded Rectangle 2"/>
            <p:cNvSpPr/>
            <p:nvPr/>
          </p:nvSpPr>
          <p:spPr>
            <a:xfrm>
              <a:off x="647700" y="5101798"/>
              <a:ext cx="7924800" cy="12954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0" y="5334000"/>
              <a:ext cx="777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যার সদস্য সংখ্যা হবে ন্যুনতম ২০ জন একক ব্যক্তি এবং যাহার উদ্দেশ্য হবে বৈধ উপায়ে সমিতির সদস্যদের আর্থ-সামাজিক অবস্থার উন্নয়ন।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4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38023"/>
              </p:ext>
            </p:extLst>
          </p:nvPr>
        </p:nvGraphicFramePr>
        <p:xfrm>
          <a:off x="688145" y="685800"/>
          <a:ext cx="7848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খ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 সংখ্যা </a:t>
                      </a:r>
                      <a:r>
                        <a:rPr lang="bn-IN" sz="2800" b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(কেন্দ্রীয়</a:t>
                      </a:r>
                      <a:r>
                        <a:rPr lang="bn-IN" sz="2800" b="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সমবায় সমিতি)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0">
                <a:tc gridSpan="2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C:\Users\user account\Downloads\central coop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848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685800" y="5029200"/>
            <a:ext cx="8001000" cy="1143000"/>
          </a:xfrm>
          <a:prstGeom prst="flowChart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যার সদস্য হবে অন্তত ১০ টি প্রাথমিক সমবায় সমিতি এবং উদ্দেশ্য হবে উক্ত সদস্য সমিতিগুলোর কাজ-কর্ম সুষ্ঠুভাবে পরিচালনায় সহায়তা প্রদান এবং সমন্বয় সাধন।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6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843193"/>
              </p:ext>
            </p:extLst>
          </p:nvPr>
        </p:nvGraphicFramePr>
        <p:xfrm>
          <a:off x="685800" y="304800"/>
          <a:ext cx="7848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গ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সদস্য সংখ্যা </a:t>
                      </a:r>
                      <a:r>
                        <a:rPr lang="bn-IN" sz="2800" b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(জাতীয়</a:t>
                      </a:r>
                      <a:r>
                        <a:rPr lang="bn-IN" sz="2800" b="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সমবায় সমিতি)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0">
                <a:tc gridSpan="2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Bevel 4"/>
          <p:cNvSpPr/>
          <p:nvPr/>
        </p:nvSpPr>
        <p:spPr>
          <a:xfrm>
            <a:off x="685800" y="4800600"/>
            <a:ext cx="7848600" cy="1600200"/>
          </a:xfrm>
          <a:prstGeom prst="beve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যার সদস্য হবে অন্তত ১০ টি কেন্দ্রীয় সমবায় সমিতি এবং উদ্দেশ্য হবে দেশব্যাপী উক্ত সদস্য সমিতিগুলোর কাজ-কর্ম সুষ্ঠুভাবে পরিচালনায় সহায়তা প্রদান এবং সমন্বয় সাধন।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9F850-CA8C-4BE0-8DAF-A68B745AB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8486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ic moti sir\20170410_085150-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331" y="762000"/>
            <a:ext cx="1753985" cy="21779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ACDCCE-19DF-4B05-B0CC-C2B93CC14E6E}"/>
              </a:ext>
            </a:extLst>
          </p:cNvPr>
          <p:cNvSpPr txBox="1"/>
          <p:nvPr/>
        </p:nvSpPr>
        <p:spPr>
          <a:xfrm>
            <a:off x="295824" y="3134785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এইচ, এম, মতিউর রহমান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user account\Desktop\IMG_20180408_182457.jpg">
            <a:extLst>
              <a:ext uri="{FF2B5EF4-FFF2-40B4-BE49-F238E27FC236}">
                <a16:creationId xmlns:a16="http://schemas.microsoft.com/office/drawing/2014/main" id="{454962EC-86F7-4ABD-B72F-F9E2DF61CC9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00764" y="589251"/>
            <a:ext cx="4163824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74543C-71A9-47A0-9B49-5A2CDEBEFF52}"/>
              </a:ext>
            </a:extLst>
          </p:cNvPr>
          <p:cNvSpPr txBox="1"/>
          <p:nvPr/>
        </p:nvSpPr>
        <p:spPr>
          <a:xfrm>
            <a:off x="4724401" y="3262699"/>
            <a:ext cx="4123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অধ্যায়ঃ চতুর্থ</a:t>
            </a:r>
            <a:endParaRPr lang="en-US" sz="36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পিড়িয়ডঃ</a:t>
            </a:r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bn-BD" sz="3600" dirty="0">
              <a:solidFill>
                <a:srgbClr val="FF0000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IN" sz="36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তারিখঃ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২০/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BD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4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99A89-CB8D-44BE-B439-5E4557F47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2183"/>
            <a:ext cx="8419306" cy="5913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9B6715-DA6C-443D-B638-81F179609760}"/>
              </a:ext>
            </a:extLst>
          </p:cNvPr>
          <p:cNvSpPr txBox="1"/>
          <p:nvPr/>
        </p:nvSpPr>
        <p:spPr>
          <a:xfrm>
            <a:off x="381000" y="1752600"/>
            <a:ext cx="388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সমবায় সমিতি সমবায় আইনে গঠিত একটি কৃত্রিম ও স্বতন্ত্র সত্তাবিশিষ্ট সংগঠন যার স্থায়ী ধারাবাহিকতা থাকবে।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376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56424"/>
              </p:ext>
            </p:extLst>
          </p:nvPr>
        </p:nvGraphicFramePr>
        <p:xfrm>
          <a:off x="609600" y="381000"/>
          <a:ext cx="79248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2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b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দায়বদ্ধতা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0">
                <a:tc gridSpan="2">
                  <a:txBody>
                    <a:bodyPr/>
                    <a:lstStyle/>
                    <a:p>
                      <a:pPr algn="just"/>
                      <a:endParaRPr lang="en-US" sz="28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 gridSpan="2">
                  <a:txBody>
                    <a:bodyPr/>
                    <a:lstStyle/>
                    <a:p>
                      <a:pPr algn="just"/>
                      <a:r>
                        <a:rPr lang="bn-IN" sz="2800" b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সমবায়</a:t>
                      </a:r>
                      <a:r>
                        <a:rPr lang="bn-IN" sz="2800" b="0" baseline="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সমিতির মূলধন সমমূল্যের কতকগুলো শেয়ারে বিভক্ত থাকে। সমবায় সমিতির প্রত্যেক সদস্য অন্তত একটি শেয়ার ক্রয় করে সমিতির সদস্য হতে পারবেন। সদস্যগণের দায় সাধারণত সীমিত ও শেয়ার মূল্য দ্বারা সীমাবদ্ধ।</a:t>
                      </a:r>
                      <a:endParaRPr lang="en-US" sz="28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2D206F7-C81E-4084-BAB3-03BFC13E04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>
          <a:xfrm>
            <a:off x="609600" y="1143000"/>
            <a:ext cx="7924800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68389"/>
              </p:ext>
            </p:extLst>
          </p:nvPr>
        </p:nvGraphicFramePr>
        <p:xfrm>
          <a:off x="609600" y="381000"/>
          <a:ext cx="79248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গণতান্ত্রিক</a:t>
                      </a:r>
                      <a:r>
                        <a:rPr lang="bn-IN" sz="3600" b="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পরিচালনা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0">
                <a:tc gridSpan="2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0">
                <a:tc gridSpan="2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4088" y="4648200"/>
            <a:ext cx="78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ব্যবস্থাপনা ও পরিচালনার সকল স্তরে সমবায় সমিতিকে সম্পূর্ণ গণতান্ত্রিক রীতি-নীতি অনুসরণ করে ব্যবসায় পরিচালনা করতে হয়। সমিতির প্রত্যেক সদস্য সমিতির কোনো সিদ্ধান্ত গ্রহনের ক্ষেত্রে একটি মাত্র ভোট প্রয়োগের অধিকারী।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751D7-FB59-47D9-A769-DEFA09C22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88" y="1009471"/>
            <a:ext cx="7880312" cy="36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30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03802"/>
              </p:ext>
            </p:extLst>
          </p:nvPr>
        </p:nvGraphicFramePr>
        <p:xfrm>
          <a:off x="609600" y="381000"/>
          <a:ext cx="792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itchFamily="2" charset="0"/>
                          <a:cs typeface="NikoshBAN" pitchFamily="2" charset="0"/>
                        </a:rPr>
                        <a:t>৬.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নিবন্ধন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0">
                <a:tc gridSpan="2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 gridSpan="2">
                  <a:txBody>
                    <a:bodyPr/>
                    <a:lstStyle/>
                    <a:p>
                      <a:pPr algn="just"/>
                      <a:endParaRPr lang="en-US" sz="2000" b="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 descr="C:\Users\user account\Downloads\Joint Stock Company\co form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13" y="1077935"/>
            <a:ext cx="2057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 account\Downloads\Joint Stock Company\r now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91417"/>
            <a:ext cx="5867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087" y="4643567"/>
            <a:ext cx="784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সমবায় আইন ২০০১ অনুযায়ী সমবায় সমিতি হিসেবে নিবন্ধিত বা অনুমোদিত না হলে কোনো ব্যক্তি, ব্যক্তিসংঘ, সংগঠন বা সমিতি তার নামের অংশ হিসেবে সমবায় বা 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Cooperative </a:t>
            </a:r>
            <a:r>
              <a:rPr lang="bn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শব্দটি ব্যভার করতে পারবে না।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8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726852"/>
              </p:ext>
            </p:extLst>
          </p:nvPr>
        </p:nvGraphicFramePr>
        <p:xfrm>
          <a:off x="522848" y="2092992"/>
          <a:ext cx="8077200" cy="3635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4831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076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রচডেল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সম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য়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2400" baseline="0" dirty="0" err="1">
                          <a:latin typeface="NikoshBAN" pitchFamily="2" charset="0"/>
                          <a:cs typeface="NikoshBAN" pitchFamily="2" charset="0"/>
                        </a:rPr>
                        <a:t>মিতি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গ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ঠ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ি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ত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হ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য়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ত 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স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া</a:t>
                      </a:r>
                      <a:r>
                        <a:rPr lang="as-IN" sz="2400" baseline="0" dirty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2400" baseline="0" dirty="0">
                          <a:latin typeface="NikoshBAN" pitchFamily="2" charset="0"/>
                          <a:cs typeface="NikoshBAN" pitchFamily="2" charset="0"/>
                        </a:rPr>
                        <a:t>ে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076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সমাজে অর্থনৈতিক বৈষম্য দেখা দেয় কেন 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963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৩। মারুফা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একটি সমবায় সমিতির সদস্য। সমিতিতে </a:t>
                      </a: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    তার দায় কীরুপ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076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সম-ভোটাধিকার কিসের প্রতীক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04D1B31-9EE0-4B2B-A278-3EF0B086F621}"/>
              </a:ext>
            </a:extLst>
          </p:cNvPr>
          <p:cNvSpPr/>
          <p:nvPr/>
        </p:nvSpPr>
        <p:spPr>
          <a:xfrm>
            <a:off x="5486400" y="2947735"/>
            <a:ext cx="3124200" cy="61461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১৮৪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8EFB1-36B8-4C77-B9B1-6BAE65C921A0}"/>
              </a:ext>
            </a:extLst>
          </p:cNvPr>
          <p:cNvSpPr/>
          <p:nvPr/>
        </p:nvSpPr>
        <p:spPr>
          <a:xfrm>
            <a:off x="5486400" y="3581400"/>
            <a:ext cx="31242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পুঁজিবাদেরবিকাশে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6FD39-E660-47D2-9D86-907CC595DEDD}"/>
              </a:ext>
            </a:extLst>
          </p:cNvPr>
          <p:cNvSpPr/>
          <p:nvPr/>
        </p:nvSpPr>
        <p:spPr>
          <a:xfrm>
            <a:off x="5486400" y="4267200"/>
            <a:ext cx="3124200" cy="81915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শেয়ার দ্বারা সীমাবদ্ধ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607D72-669C-44B7-8C06-56575BBE8F9D}"/>
              </a:ext>
            </a:extLst>
          </p:cNvPr>
          <p:cNvSpPr/>
          <p:nvPr/>
        </p:nvSpPr>
        <p:spPr>
          <a:xfrm>
            <a:off x="5486400" y="5086350"/>
            <a:ext cx="3124201" cy="633665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সাম্যের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1">
            <a:extLst>
              <a:ext uri="{FF2B5EF4-FFF2-40B4-BE49-F238E27FC236}">
                <a16:creationId xmlns:a16="http://schemas.microsoft.com/office/drawing/2014/main" id="{D64E2AFB-1A46-43BA-9C8D-23641AFB9849}"/>
              </a:ext>
            </a:extLst>
          </p:cNvPr>
          <p:cNvSpPr/>
          <p:nvPr/>
        </p:nvSpPr>
        <p:spPr>
          <a:xfrm>
            <a:off x="1589648" y="65421"/>
            <a:ext cx="5943600" cy="1600200"/>
          </a:xfrm>
          <a:prstGeom prst="cloudCallout">
            <a:avLst>
              <a:gd name="adj1" fmla="val 3719"/>
              <a:gd name="adj2" fmla="val 9395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57200" y="4876800"/>
            <a:ext cx="8382000" cy="17526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5181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 সমবায় আন্দোলনকে জনপ্রিয় করার জন্য কী কী পদক্ষেপ গ্রহন করা উচিৎ 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EBD28B-5BE7-4595-B55D-23E67A32539E}"/>
              </a:ext>
            </a:extLst>
          </p:cNvPr>
          <p:cNvGrpSpPr/>
          <p:nvPr/>
        </p:nvGrpSpPr>
        <p:grpSpPr>
          <a:xfrm>
            <a:off x="2362200" y="25791"/>
            <a:ext cx="4921623" cy="1322585"/>
            <a:chOff x="2097740" y="49599"/>
            <a:chExt cx="4921623" cy="13225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8" r="49" b="58023"/>
            <a:stretch/>
          </p:blipFill>
          <p:spPr>
            <a:xfrm>
              <a:off x="2097740" y="762000"/>
              <a:ext cx="4921623" cy="61018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543735" y="49599"/>
              <a:ext cx="4208930" cy="11200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prstTxWarp prst="textDoubleWave1">
                <a:avLst>
                  <a:gd name="adj1" fmla="val 12500"/>
                  <a:gd name="adj2" fmla="val 4192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BD" sz="6000" b="1" u="sng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ড়ি</a:t>
              </a:r>
              <a:r>
                <a:rPr lang="bn-BD" sz="6000" b="1" u="sng" dirty="0">
                  <a:ln/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</a:t>
              </a:r>
              <a:r>
                <a:rPr lang="bn-BD" sz="6000" b="1" u="sng" dirty="0">
                  <a:ln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6000" b="1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146" name="Picture 2" descr="C:\Users\user account\Downloads\House\h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6188"/>
            <a:ext cx="838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833645" y="341142"/>
            <a:ext cx="1333500" cy="13488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73192" y="304800"/>
            <a:ext cx="1346608" cy="1371600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78192" y="304800"/>
            <a:ext cx="1346608" cy="13716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AFA405-054F-4278-858B-96200EDB528D}"/>
              </a:ext>
            </a:extLst>
          </p:cNvPr>
          <p:cNvGrpSpPr/>
          <p:nvPr/>
        </p:nvGrpSpPr>
        <p:grpSpPr>
          <a:xfrm>
            <a:off x="1028700" y="76200"/>
            <a:ext cx="1257300" cy="1870368"/>
            <a:chOff x="1028700" y="135776"/>
            <a:chExt cx="1257300" cy="1862048"/>
          </a:xfrm>
        </p:grpSpPr>
        <p:sp>
          <p:nvSpPr>
            <p:cNvPr id="9" name="Rounded Rectangle 8"/>
            <p:cNvSpPr/>
            <p:nvPr/>
          </p:nvSpPr>
          <p:spPr>
            <a:xfrm>
              <a:off x="1028700" y="341142"/>
              <a:ext cx="1257300" cy="1348804"/>
            </a:xfrm>
            <a:prstGeom prst="roundRect">
              <a:avLst>
                <a:gd name="adj" fmla="val 50000"/>
              </a:avLst>
            </a:prstGeom>
            <a:solidFill>
              <a:srgbClr val="CC00CC"/>
            </a:solidFill>
            <a:ln w="57150">
              <a:solidFill>
                <a:srgbClr val="FF0000"/>
              </a:solidFill>
            </a:ln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139700" h="139700" prst="divo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5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3002" y="135776"/>
              <a:ext cx="91563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115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endPara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730592" y="5392271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53000" y="5441576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0" y="5441576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8700" y="5410200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115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C:\Users\user account\Downloads\Flower\FL-14.jpg">
            <a:extLst>
              <a:ext uri="{FF2B5EF4-FFF2-40B4-BE49-F238E27FC236}">
                <a16:creationId xmlns:a16="http://schemas.microsoft.com/office/drawing/2014/main" id="{F0347EC4-9286-4EF7-A1EE-8C310A209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706353"/>
            <a:ext cx="7048500" cy="36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9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 account\Downloads\unity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6" y="152400"/>
            <a:ext cx="394079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680DF4-34C7-4E57-9D2C-F407ABB60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66" y="4114801"/>
            <a:ext cx="4038600" cy="2530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F1F961-3014-4DE4-ABDC-EE23AB5D2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1"/>
            <a:ext cx="3940793" cy="2530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013679-707B-4630-9AED-518AC7B06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52400"/>
            <a:ext cx="4024765" cy="2590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739BAC-8954-4DE6-8AFE-32D202600B3B}"/>
              </a:ext>
            </a:extLst>
          </p:cNvPr>
          <p:cNvSpPr/>
          <p:nvPr/>
        </p:nvSpPr>
        <p:spPr>
          <a:xfrm>
            <a:off x="152400" y="3048000"/>
            <a:ext cx="8839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dirty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“দশে মিলি করি কাজ হারি জিতি নাহি লাজ” </a:t>
            </a:r>
            <a:endParaRPr lang="en-US" sz="48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6-Point Star 13">
            <a:extLst>
              <a:ext uri="{FF2B5EF4-FFF2-40B4-BE49-F238E27FC236}">
                <a16:creationId xmlns:a16="http://schemas.microsoft.com/office/drawing/2014/main" id="{CD67967F-1BFE-49B0-9BCD-B0D1D8679D42}"/>
              </a:ext>
            </a:extLst>
          </p:cNvPr>
          <p:cNvSpPr/>
          <p:nvPr/>
        </p:nvSpPr>
        <p:spPr>
          <a:xfrm>
            <a:off x="1752600" y="2895600"/>
            <a:ext cx="5410200" cy="1295400"/>
          </a:xfrm>
          <a:prstGeom prst="star6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একতাই বল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19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 account\Downloads\Partnership Business\part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2"/>
            <a:ext cx="9144000" cy="514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 account\Downloads\Partnership Business\part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82"/>
            <a:ext cx="9144000" cy="514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249023" y="5369918"/>
            <a:ext cx="8894977" cy="1447800"/>
          </a:xfrm>
          <a:prstGeom prst="flowChartAlternateProcess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“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সকলের তরে সকলে আমরা প্রত্যেকে আমরা পরের তরে”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3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2BC6C3-F564-4F73-AC68-B97C7111C00F}"/>
              </a:ext>
            </a:extLst>
          </p:cNvPr>
          <p:cNvGrpSpPr/>
          <p:nvPr/>
        </p:nvGrpSpPr>
        <p:grpSpPr>
          <a:xfrm>
            <a:off x="1056821" y="457200"/>
            <a:ext cx="7030357" cy="2514600"/>
            <a:chOff x="894443" y="609599"/>
            <a:chExt cx="7030357" cy="2514600"/>
          </a:xfrm>
          <a:blipFill>
            <a:blip r:embed="rId2"/>
            <a:tile tx="0" ty="0" sx="100000" sy="100000" flip="none" algn="tl"/>
          </a:blip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402D1BA-1104-404C-B162-3E02CFE4F414}"/>
                </a:ext>
              </a:extLst>
            </p:cNvPr>
            <p:cNvSpPr/>
            <p:nvPr/>
          </p:nvSpPr>
          <p:spPr>
            <a:xfrm>
              <a:off x="894443" y="609599"/>
              <a:ext cx="7030357" cy="25145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F84FC9-CA55-4E6B-B6B8-2A398A4E8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886" y="609600"/>
              <a:ext cx="3509736" cy="2514599"/>
            </a:xfrm>
            <a:prstGeom prst="rect">
              <a:avLst/>
            </a:prstGeom>
            <a:grpFill/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D6DE21-A161-4455-A439-9F70E5EF1E0E}"/>
                </a:ext>
              </a:extLst>
            </p:cNvPr>
            <p:cNvSpPr txBox="1"/>
            <p:nvPr/>
          </p:nvSpPr>
          <p:spPr>
            <a:xfrm>
              <a:off x="4548416" y="1066800"/>
              <a:ext cx="3071584" cy="1323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solidFill>
                    <a:srgbClr val="0033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“একতাই বল” এর অর্থ কী ?</a:t>
              </a:r>
              <a:endParaRPr lang="en-US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3A4E43-6DB8-45BB-A62B-ABF428D9D5D8}"/>
              </a:ext>
            </a:extLst>
          </p:cNvPr>
          <p:cNvGrpSpPr/>
          <p:nvPr/>
        </p:nvGrpSpPr>
        <p:grpSpPr>
          <a:xfrm>
            <a:off x="1056821" y="3276600"/>
            <a:ext cx="7030357" cy="2895600"/>
            <a:chOff x="1056821" y="3223985"/>
            <a:chExt cx="7030357" cy="2895600"/>
          </a:xfrm>
          <a:solidFill>
            <a:srgbClr val="7030A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263F3A-EFA7-4051-B08F-EA5E5CDF3021}"/>
                </a:ext>
              </a:extLst>
            </p:cNvPr>
            <p:cNvSpPr/>
            <p:nvPr/>
          </p:nvSpPr>
          <p:spPr>
            <a:xfrm>
              <a:off x="1056821" y="3223986"/>
              <a:ext cx="7030357" cy="28955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180CDF-6A50-4ADB-B737-D6737DAFC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223985"/>
              <a:ext cx="3515178" cy="2895600"/>
            </a:xfrm>
            <a:prstGeom prst="rect">
              <a:avLst/>
            </a:prstGeom>
            <a:grpFill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5AA905-7859-434F-BCC5-767B4C47320D}"/>
                </a:ext>
              </a:extLst>
            </p:cNvPr>
            <p:cNvSpPr txBox="1"/>
            <p:nvPr/>
          </p:nvSpPr>
          <p:spPr>
            <a:xfrm>
              <a:off x="1143000" y="3528785"/>
              <a:ext cx="3352800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3600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‘সকলের তরে সকলে আমরা প্রত্যেকে আমরা পরের তরে’ এর দ্বারা কী বুঝি ?</a:t>
              </a:r>
              <a:endParaRPr lang="en-US" sz="3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7768CE1-021F-43A3-89F5-4615582DB8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01" t="30456" r="71151" b="39499"/>
          <a:stretch/>
        </p:blipFill>
        <p:spPr>
          <a:xfrm>
            <a:off x="1752600" y="883522"/>
            <a:ext cx="1526038" cy="11738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911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FBABA43-7B58-4C0B-A021-DC523947E7B6}"/>
              </a:ext>
            </a:extLst>
          </p:cNvPr>
          <p:cNvGrpSpPr/>
          <p:nvPr/>
        </p:nvGrpSpPr>
        <p:grpSpPr>
          <a:xfrm>
            <a:off x="174812" y="734941"/>
            <a:ext cx="4953000" cy="1524000"/>
            <a:chOff x="152400" y="793139"/>
            <a:chExt cx="4953000" cy="1524000"/>
          </a:xfrm>
        </p:grpSpPr>
        <p:sp>
          <p:nvSpPr>
            <p:cNvPr id="2" name="Right Arrow 1"/>
            <p:cNvSpPr/>
            <p:nvPr/>
          </p:nvSpPr>
          <p:spPr>
            <a:xfrm>
              <a:off x="152400" y="793139"/>
              <a:ext cx="4953000" cy="1524000"/>
            </a:xfrm>
            <a:prstGeom prst="rightArrow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1150203"/>
              <a:ext cx="441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>
                  <a:latin typeface="NikoshBAN" pitchFamily="2" charset="0"/>
                  <a:cs typeface="NikoshBAN" pitchFamily="2" charset="0"/>
                </a:rPr>
                <a:t>উপরের বাক্যগুলো কোন ধরনের ব্যবসায়ের সাথে জড়িত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146" name="Picture 2" descr="C:\Users\user account\Downloads\coop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62" y="391343"/>
            <a:ext cx="3541717" cy="235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FA6FD30-2DD0-473D-9C7D-611BCFFE6E99}"/>
              </a:ext>
            </a:extLst>
          </p:cNvPr>
          <p:cNvGrpSpPr/>
          <p:nvPr/>
        </p:nvGrpSpPr>
        <p:grpSpPr>
          <a:xfrm>
            <a:off x="152400" y="2465211"/>
            <a:ext cx="4823012" cy="1447800"/>
            <a:chOff x="304800" y="2423032"/>
            <a:chExt cx="4823012" cy="1447800"/>
          </a:xfrm>
        </p:grpSpPr>
        <p:sp>
          <p:nvSpPr>
            <p:cNvPr id="5" name="Bent Arrow 4"/>
            <p:cNvSpPr/>
            <p:nvPr/>
          </p:nvSpPr>
          <p:spPr>
            <a:xfrm rot="5400000">
              <a:off x="2003612" y="746632"/>
              <a:ext cx="1447800" cy="4800600"/>
            </a:xfrm>
            <a:prstGeom prst="bentArrow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2433680"/>
              <a:ext cx="426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itchFamily="2" charset="0"/>
                  <a:cs typeface="NikoshBAN" pitchFamily="2" charset="0"/>
                </a:rPr>
                <a:t>কোন পেশার লোকেরা সাধারনত এই ব্যবসায় করে থাকে ?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147" name="Picture 3" descr="C:\Users\user account\Downloads\fisher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94" y="4114800"/>
            <a:ext cx="228151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 account\Downloads\tati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9282"/>
            <a:ext cx="2590800" cy="182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E373E-BBD9-4470-87BA-59BCE6D19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124569"/>
            <a:ext cx="285591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457200" y="1447800"/>
            <a:ext cx="8305800" cy="4343400"/>
          </a:xfrm>
          <a:prstGeom prst="beve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30480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সমবায় সমিতির ধারণা</a:t>
            </a:r>
            <a:endParaRPr lang="en-US" sz="1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8153400" cy="449580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1525012"/>
            <a:ext cx="7696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শিক্ষার্থীরা-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সমবায়ের ধারণা ব্যাখ্যা করতে পারবে।</a:t>
            </a:r>
          </a:p>
          <a:p>
            <a:endParaRPr lang="bn-IN" sz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সমবায় বাবসায় গড়ে উঠার কারণ ব্যাখ্যা করতে পারবে।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সমবায় ব্যবসায়ের বৈশিষ্ট্য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7834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05278C-6C4C-464E-806C-105847F7E1C4}"/>
              </a:ext>
            </a:extLst>
          </p:cNvPr>
          <p:cNvGrpSpPr/>
          <p:nvPr/>
        </p:nvGrpSpPr>
        <p:grpSpPr>
          <a:xfrm>
            <a:off x="453043" y="5105399"/>
            <a:ext cx="8307012" cy="1143000"/>
            <a:chOff x="453043" y="5105399"/>
            <a:chExt cx="8307012" cy="1143000"/>
          </a:xfrm>
        </p:grpSpPr>
        <p:sp>
          <p:nvSpPr>
            <p:cNvPr id="4" name="Rounded Rectangle 3"/>
            <p:cNvSpPr/>
            <p:nvPr/>
          </p:nvSpPr>
          <p:spPr>
            <a:xfrm>
              <a:off x="453043" y="5105399"/>
              <a:ext cx="8307012" cy="1143000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043" y="5261401"/>
              <a:ext cx="81057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2400" dirty="0">
                  <a:solidFill>
                    <a:schemeClr val="bg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বিশ্বের সর্বপ্রথম সমবায় সমিতি রচডেল সমিতি “</a:t>
              </a: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The </a:t>
              </a:r>
              <a:r>
                <a:rPr lang="en-US" sz="2400" dirty="0" err="1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Rochdale</a:t>
              </a:r>
              <a:r>
                <a:rPr lang="en-US" sz="2400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Pioneers Equitable Society” </a:t>
              </a:r>
              <a:r>
                <a:rPr lang="bn-IN" sz="2400" dirty="0">
                  <a:solidFill>
                    <a:schemeClr val="bg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প্রতিষ্ঠিত হয় ১৮৪৪ সালে ইংল্যান্ডের রচডেল নামক স্থানে।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9F476C3-5AF6-4F57-9987-BE0B94012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304800"/>
            <a:ext cx="8461862" cy="46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5893</TotalTime>
  <Words>641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Franklin Gothic Book</vt:lpstr>
      <vt:lpstr>Franklin Gothic Medium</vt:lpstr>
      <vt:lpstr>NikoshBAN</vt:lpstr>
      <vt:lpstr>SutonnyMJ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KRComputer</cp:lastModifiedBy>
  <cp:revision>1632</cp:revision>
  <dcterms:created xsi:type="dcterms:W3CDTF">2006-08-16T00:00:00Z</dcterms:created>
  <dcterms:modified xsi:type="dcterms:W3CDTF">2019-12-30T15:26:33Z</dcterms:modified>
</cp:coreProperties>
</file>