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4" r:id="rId2"/>
    <p:sldId id="263" r:id="rId3"/>
    <p:sldId id="265" r:id="rId4"/>
    <p:sldId id="266" r:id="rId5"/>
    <p:sldId id="267" r:id="rId6"/>
    <p:sldId id="256" r:id="rId7"/>
    <p:sldId id="260" r:id="rId8"/>
    <p:sldId id="259" r:id="rId9"/>
    <p:sldId id="257" r:id="rId10"/>
    <p:sldId id="258" r:id="rId11"/>
    <p:sldId id="261" r:id="rId12"/>
    <p:sldId id="262" r:id="rId13"/>
    <p:sldId id="269" r:id="rId14"/>
    <p:sldId id="271" r:id="rId15"/>
    <p:sldId id="270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60"/>
  </p:normalViewPr>
  <p:slideViewPr>
    <p:cSldViewPr>
      <p:cViewPr varScale="1">
        <p:scale>
          <a:sx n="69" d="100"/>
          <a:sy n="69" d="100"/>
        </p:scale>
        <p:origin x="-14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3BDA6-6E6A-4CEB-BAB9-D982AFF8D22B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647390-DB24-4EC5-B899-4FFC1B3FA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9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47390-DB24-4EC5-B899-4FFC1B3FA09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987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47390-DB24-4EC5-B899-4FFC1B3FA09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9134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47390-DB24-4EC5-B899-4FFC1B3FA09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390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862C3-F7C5-4296-BF9D-841CDB1E076B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49042-F9A4-4121-89C3-0405CA996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107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862C3-F7C5-4296-BF9D-841CDB1E076B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49042-F9A4-4121-89C3-0405CA996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051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862C3-F7C5-4296-BF9D-841CDB1E076B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49042-F9A4-4121-89C3-0405CA996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837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862C3-F7C5-4296-BF9D-841CDB1E076B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49042-F9A4-4121-89C3-0405CA996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369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862C3-F7C5-4296-BF9D-841CDB1E076B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49042-F9A4-4121-89C3-0405CA996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36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862C3-F7C5-4296-BF9D-841CDB1E076B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49042-F9A4-4121-89C3-0405CA996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204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862C3-F7C5-4296-BF9D-841CDB1E076B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49042-F9A4-4121-89C3-0405CA996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422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862C3-F7C5-4296-BF9D-841CDB1E076B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49042-F9A4-4121-89C3-0405CA996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963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862C3-F7C5-4296-BF9D-841CDB1E076B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49042-F9A4-4121-89C3-0405CA996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30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862C3-F7C5-4296-BF9D-841CDB1E076B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49042-F9A4-4121-89C3-0405CA996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46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862C3-F7C5-4296-BF9D-841CDB1E076B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49042-F9A4-4121-89C3-0405CA996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66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862C3-F7C5-4296-BF9D-841CDB1E076B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49042-F9A4-4121-89C3-0405CA996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778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13" Type="http://schemas.openxmlformats.org/officeDocument/2006/relationships/image" Target="../media/image5.wmf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12" Type="http://schemas.openxmlformats.org/officeDocument/2006/relationships/oleObject" Target="../embeddings/oleObject2.bin"/><Relationship Id="rId17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gif"/><Relationship Id="rId11" Type="http://schemas.openxmlformats.org/officeDocument/2006/relationships/image" Target="../media/image4.wmf"/><Relationship Id="rId5" Type="http://schemas.openxmlformats.org/officeDocument/2006/relationships/image" Target="../media/image10.gif"/><Relationship Id="rId15" Type="http://schemas.openxmlformats.org/officeDocument/2006/relationships/image" Target="../media/image6.wmf"/><Relationship Id="rId10" Type="http://schemas.openxmlformats.org/officeDocument/2006/relationships/oleObject" Target="../embeddings/oleObject1.bin"/><Relationship Id="rId4" Type="http://schemas.openxmlformats.org/officeDocument/2006/relationships/image" Target="../media/image9.gif"/><Relationship Id="rId9" Type="http://schemas.openxmlformats.org/officeDocument/2006/relationships/image" Target="../media/image14.jpeg"/><Relationship Id="rId1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009092"/>
            <a:ext cx="4641273" cy="4766985"/>
          </a:xfrm>
          <a:prstGeom prst="roundRect">
            <a:avLst>
              <a:gd name="adj" fmla="val 19273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Picture 2" descr="C:\Users\Hp\Desktop\animated-good-morning-image-0021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461608" y="2985608"/>
            <a:ext cx="4321029" cy="1093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Hp\Desktop\animated-good-morning-image-0021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63" y="5612587"/>
            <a:ext cx="7344408" cy="1093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Hp\Desktop\animated-good-morning-image-0021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10505" y="126186"/>
            <a:ext cx="7162799" cy="1093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Hp\Desktop\animated-good-morning-image-0021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243802" y="2829684"/>
            <a:ext cx="4402583" cy="1093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733800" y="5577482"/>
            <a:ext cx="251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Frame 7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995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958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path" presetSubtype="0" repeatCount="indefinite" accel="100000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4125 -4.44444E-6 C -0.32048 -0.03796 -0.18264 -0.06203 -0.02916 -0.06203 C 0.12414 -0.06203 0.26164 -0.03796 0.35417 -4.44444E-6 C 0.26164 0.03797 0.12414 0.06204 -0.02916 0.06204 C -0.18264 0.06204 -0.32048 0.03797 -0.4125 -4.44444E-6 Z " pathEditMode="relative" rAng="0" ptsTypes="fffff">
                                      <p:cBhvr>
                                        <p:cTn id="3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3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8764" y="685800"/>
            <a:ext cx="8153400" cy="1752600"/>
          </a:xfrm>
          <a:prstGeom prst="rect">
            <a:avLst/>
          </a:prstGeom>
          <a:pattFill prst="smCheck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৭:৫ এবং৮:৯ দুইটি অনুপাত।এদেরকে ধারাবাহিক অনুপাতে প্রকাশ কর।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98764" y="2667000"/>
                <a:ext cx="8153400" cy="3200400"/>
              </a:xfrm>
              <a:prstGeom prst="rect">
                <a:avLst/>
              </a:prstGeom>
              <a:pattFill prst="smCheck">
                <a:fgClr>
                  <a:schemeClr val="accent1"/>
                </a:fgClr>
                <a:bgClr>
                  <a:schemeClr val="bg1"/>
                </a:bgClr>
              </a:patt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bn-IN" sz="40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প্রথম অনুপাত=৭:৫ =</a:t>
                </a:r>
                <a14:m>
                  <m:oMath xmlns:m="http://schemas.openxmlformats.org/officeDocument/2006/math">
                    <m:r>
                      <a:rPr lang="bn-IN" sz="4000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৭</m:t>
                    </m:r>
                    <m:r>
                      <a:rPr lang="bn-IN" sz="40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×</m:t>
                    </m:r>
                    <m:r>
                      <a:rPr lang="bn-IN" sz="4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৮</m:t>
                    </m:r>
                    <m:r>
                      <a:rPr lang="bn-IN" sz="4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:</m:t>
                    </m:r>
                    <m:r>
                      <a:rPr lang="bn-IN" sz="4000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৫</m:t>
                    </m:r>
                    <m:r>
                      <a:rPr lang="bn-IN" sz="4000" i="1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×</m:t>
                    </m:r>
                    <m:r>
                      <a:rPr lang="bn-IN" sz="4000" i="1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৮</m:t>
                    </m:r>
                  </m:oMath>
                </a14:m>
                <a:r>
                  <a:rPr lang="bn-IN" sz="4000" dirty="0" smtClean="0">
                    <a:solidFill>
                      <a:schemeClr val="tx1"/>
                    </a:solidFill>
                    <a:latin typeface="NikoshBAN" pitchFamily="2" charset="0"/>
                    <a:ea typeface="Cambria Math"/>
                    <a:cs typeface="NikoshBAN" pitchFamily="2" charset="0"/>
                  </a:rPr>
                  <a:t>=৫৬:৪০</a:t>
                </a:r>
              </a:p>
              <a:p>
                <a:r>
                  <a:rPr lang="bn-IN" sz="40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দ্বিতীয় অনুপাত৮:৯=</a:t>
                </a:r>
                <a14:m>
                  <m:oMath xmlns:m="http://schemas.openxmlformats.org/officeDocument/2006/math">
                    <m:r>
                      <a:rPr lang="bn-IN" sz="4000" dirty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৮</m:t>
                    </m:r>
                    <m:r>
                      <a:rPr lang="bn-IN" sz="4000" i="1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×</m:t>
                    </m:r>
                    <m:r>
                      <a:rPr lang="bn-IN" sz="4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৫</m:t>
                    </m:r>
                    <m:r>
                      <a:rPr lang="bn-IN" sz="4000" i="1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:</m:t>
                    </m:r>
                    <m:r>
                      <a:rPr lang="bn-IN" sz="4000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৯</m:t>
                    </m:r>
                    <m:r>
                      <a:rPr lang="bn-IN" sz="4000" i="1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×</m:t>
                    </m:r>
                    <m:r>
                      <a:rPr lang="bn-IN" sz="4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৫</m:t>
                    </m:r>
                  </m:oMath>
                </a14:m>
                <a:r>
                  <a:rPr lang="bn-IN" sz="40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=৪০:৪৫ অনুপাত দুইটির ধারাবাহিক অনুপাত =৫৬:৪০:৪৫</a:t>
                </a:r>
                <a:endParaRPr lang="en-US" sz="40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764" y="2667000"/>
                <a:ext cx="8153400" cy="3200400"/>
              </a:xfrm>
              <a:prstGeom prst="rect">
                <a:avLst/>
              </a:prstGeom>
              <a:blipFill rotWithShape="1">
                <a:blip r:embed="rId2"/>
                <a:stretch>
                  <a:fillRect l="-25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Explosion 2 4"/>
          <p:cNvSpPr/>
          <p:nvPr/>
        </p:nvSpPr>
        <p:spPr>
          <a:xfrm flipH="1">
            <a:off x="105640" y="5867400"/>
            <a:ext cx="9038359" cy="685800"/>
          </a:xfrm>
          <a:prstGeom prst="irregularSeal2">
            <a:avLst/>
          </a:prstGeom>
          <a:pattFill prst="pct70">
            <a:fgClr>
              <a:srgbClr val="FFFF0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xplosion 2 5"/>
          <p:cNvSpPr/>
          <p:nvPr/>
        </p:nvSpPr>
        <p:spPr>
          <a:xfrm flipH="1">
            <a:off x="-16454" y="0"/>
            <a:ext cx="9038359" cy="685800"/>
          </a:xfrm>
          <a:prstGeom prst="irregularSeal2">
            <a:avLst/>
          </a:prstGeom>
          <a:pattFill prst="narVert">
            <a:fgClr>
              <a:srgbClr val="FFFF0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Wave 6"/>
          <p:cNvSpPr/>
          <p:nvPr/>
        </p:nvSpPr>
        <p:spPr>
          <a:xfrm>
            <a:off x="8750875" y="457200"/>
            <a:ext cx="393124" cy="5257800"/>
          </a:xfrm>
          <a:prstGeom prst="wav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Wave 7"/>
          <p:cNvSpPr/>
          <p:nvPr/>
        </p:nvSpPr>
        <p:spPr>
          <a:xfrm>
            <a:off x="0" y="685800"/>
            <a:ext cx="393124" cy="5257800"/>
          </a:xfrm>
          <a:prstGeom prst="wav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001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5650" y="3048000"/>
            <a:ext cx="5004994" cy="7620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অনুপাতটি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সজ্জিত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আছে</a:t>
            </a:r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4" name="Rectangle 3"/>
          <p:cNvSpPr/>
          <p:nvPr/>
        </p:nvSpPr>
        <p:spPr>
          <a:xfrm>
            <a:off x="392577" y="2085110"/>
            <a:ext cx="3880485" cy="838200"/>
          </a:xfrm>
          <a:prstGeom prst="rect">
            <a:avLst/>
          </a:prstGeom>
          <a:pattFill prst="pct10">
            <a:fgClr>
              <a:schemeClr val="accent2">
                <a:lumMod val="75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এখানে কয়টি রাশি আছে?</a:t>
            </a:r>
          </a:p>
        </p:txBody>
      </p:sp>
      <p:sp>
        <p:nvSpPr>
          <p:cNvPr id="5" name="Rectangle 4"/>
          <p:cNvSpPr/>
          <p:nvPr/>
        </p:nvSpPr>
        <p:spPr>
          <a:xfrm>
            <a:off x="4419600" y="2050474"/>
            <a:ext cx="971044" cy="845127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৩টি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1795" y="3886200"/>
            <a:ext cx="8391205" cy="25908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১ম ও ২য় রাশির অনুপাত এবং ২য় ও ৩য় রাশির অনুপাত পুরস্পর সমান হলে, সমানুপাতটিকে ক্রমিক সমানুপাত বলে।রাশি তিনটিকে ক্রমিক সমানুপাতী বলে।</a:t>
            </a:r>
          </a:p>
        </p:txBody>
      </p:sp>
      <p:sp>
        <p:nvSpPr>
          <p:cNvPr id="8" name="Frame 7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005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5486400" y="339823"/>
                <a:ext cx="3300046" cy="3490574"/>
              </a:xfrm>
              <a:prstGeom prst="rect">
                <a:avLst/>
              </a:prstGeom>
              <a:pattFill prst="pct5">
                <a:fgClr>
                  <a:schemeClr val="accent1"/>
                </a:fgClr>
                <a:bgClr>
                  <a:schemeClr val="bg1"/>
                </a:bgClr>
              </a:patt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bn-IN" sz="20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ক:খ::খ:গ হলে-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sz="20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ক</m:t>
                        </m:r>
                      </m:num>
                      <m:den>
                        <m:r>
                          <a:rPr lang="bn-IN" sz="20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খ</m:t>
                        </m:r>
                      </m:den>
                    </m:f>
                  </m:oMath>
                </a14:m>
                <a:r>
                  <a:rPr lang="bn-IN" sz="20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=</a:t>
                </a:r>
                <a:r>
                  <a:rPr lang="en-US" sz="2000" dirty="0">
                    <a:solidFill>
                      <a:schemeClr val="tx1"/>
                    </a:solidFill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sz="20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খ</m:t>
                        </m:r>
                      </m:num>
                      <m:den>
                        <m:r>
                          <a:rPr lang="bn-IN" sz="20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গ</m:t>
                        </m:r>
                      </m:den>
                    </m:f>
                  </m:oMath>
                </a14:m>
                <a:r>
                  <a:rPr lang="bn-IN" sz="20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</a:p>
              <a:p>
                <a:r>
                  <a:rPr lang="bn-IN" sz="20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বা,</a:t>
                </a:r>
                <a:r>
                  <a:rPr lang="en-US" sz="2000" dirty="0">
                    <a:solidFill>
                      <a:schemeClr val="tx1"/>
                    </a:solidFill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IN" sz="200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খ</m:t>
                    </m:r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×</m:t>
                    </m:r>
                    <m:r>
                      <a:rPr lang="bn-IN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খ</m:t>
                    </m:r>
                    <m:r>
                      <a:rPr lang="bn-IN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=</m:t>
                    </m:r>
                    <m:r>
                      <a:rPr lang="bn-IN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ক</m:t>
                    </m:r>
                    <m:r>
                      <a:rPr lang="bn-IN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×</m:t>
                    </m:r>
                    <m:r>
                      <a:rPr lang="bn-IN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গ</m:t>
                    </m:r>
                  </m:oMath>
                </a14:m>
                <a:endParaRPr lang="bn-IN" sz="2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20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বা,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200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bn-IN" sz="20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খ</m:t>
                        </m:r>
                      </m:e>
                      <m:sup>
                        <m:r>
                          <a:rPr lang="bn-IN" sz="20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২</m:t>
                        </m:r>
                      </m:sup>
                    </m:sSup>
                  </m:oMath>
                </a14:m>
                <a:r>
                  <a:rPr lang="bn-IN" sz="2000" dirty="0" smtClean="0">
                    <a:solidFill>
                      <a:schemeClr val="tx1"/>
                    </a:solidFill>
                    <a:ea typeface="Cambria Math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IN" sz="2000" i="1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=</m:t>
                    </m:r>
                    <m:r>
                      <a:rPr lang="bn-IN" sz="2000" i="1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ক</m:t>
                    </m:r>
                    <m:r>
                      <a:rPr lang="bn-IN" sz="2000" i="1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×</m:t>
                    </m:r>
                    <m:r>
                      <a:rPr lang="bn-IN" sz="2000" i="1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গ</m:t>
                    </m:r>
                  </m:oMath>
                </a14:m>
                <a:endParaRPr lang="bn-IN" sz="2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20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বা,খ=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bn-IN" sz="200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radPr>
                      <m:deg/>
                      <m:e>
                        <m:r>
                          <a:rPr lang="bn-IN" sz="20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ক</m:t>
                        </m:r>
                        <m:r>
                          <a:rPr lang="bn-IN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×</m:t>
                        </m:r>
                        <m:r>
                          <a:rPr lang="bn-IN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গ</m:t>
                        </m:r>
                      </m:e>
                    </m:rad>
                  </m:oMath>
                </a14:m>
                <a:endParaRPr lang="en-US" sz="2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20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অর্থাৎ,</a:t>
                </a:r>
                <a:r>
                  <a:rPr lang="en-US" sz="2000" dirty="0" err="1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মধ্যরাশি</a:t>
                </a:r>
                <a:r>
                  <a:rPr lang="bn-IN" sz="20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bn-IN" sz="200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radPr>
                      <m:deg/>
                      <m:e>
                        <m:r>
                          <a:rPr lang="bn-IN" sz="20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১</m:t>
                        </m:r>
                        <m:r>
                          <a:rPr lang="bn-IN" sz="20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ম</m:t>
                        </m:r>
                        <m:r>
                          <a:rPr lang="bn-IN" sz="20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 </m:t>
                        </m:r>
                        <m:r>
                          <a:rPr lang="bn-IN" sz="20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রাশি</m:t>
                        </m:r>
                        <m:r>
                          <a:rPr lang="bn-IN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×</m:t>
                        </m:r>
                        <m:r>
                          <a:rPr lang="bn-IN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৩</m:t>
                        </m:r>
                        <m:r>
                          <a:rPr lang="bn-IN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য়</m:t>
                        </m:r>
                        <m:r>
                          <a:rPr lang="bn-IN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 </m:t>
                        </m:r>
                        <m:r>
                          <a:rPr lang="bn-IN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রাশি</m:t>
                        </m:r>
                      </m:e>
                    </m:rad>
                  </m:oMath>
                </a14:m>
                <a:endParaRPr lang="en-US" sz="2000" dirty="0" smtClean="0">
                  <a:latin typeface="NikoshBAN" pitchFamily="2" charset="0"/>
                  <a:cs typeface="NikoshBAN" pitchFamily="2" charset="0"/>
                </a:endParaRPr>
              </a:p>
              <a:p>
                <a:endParaRPr lang="en-US" sz="36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339823"/>
                <a:ext cx="3300046" cy="3490574"/>
              </a:xfrm>
              <a:prstGeom prst="rect">
                <a:avLst/>
              </a:prstGeom>
              <a:blipFill rotWithShape="1">
                <a:blip r:embed="rId2"/>
                <a:stretch>
                  <a:fillRect l="-5138" r="-23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5" name="Group 34"/>
          <p:cNvGrpSpPr/>
          <p:nvPr/>
        </p:nvGrpSpPr>
        <p:grpSpPr>
          <a:xfrm>
            <a:off x="333937" y="148506"/>
            <a:ext cx="5056707" cy="1905312"/>
            <a:chOff x="331563" y="140292"/>
            <a:chExt cx="5556619" cy="1996878"/>
          </a:xfrm>
          <a:noFill/>
        </p:grpSpPr>
        <p:sp>
          <p:nvSpPr>
            <p:cNvPr id="3" name="Rectangle 2"/>
            <p:cNvSpPr/>
            <p:nvPr/>
          </p:nvSpPr>
          <p:spPr>
            <a:xfrm>
              <a:off x="331563" y="303791"/>
              <a:ext cx="5495605" cy="1661774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n-IN" sz="3600" dirty="0" smtClean="0">
                <a:latin typeface="NikoshBAN" pitchFamily="2" charset="0"/>
                <a:cs typeface="NikoshBAN" pitchFamily="2" charset="0"/>
              </a:endParaRP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2667000" y="1524000"/>
              <a:ext cx="755266" cy="381000"/>
              <a:chOff x="2667000" y="1524000"/>
              <a:chExt cx="755266" cy="381000"/>
            </a:xfrm>
            <a:grpFill/>
          </p:grpSpPr>
          <p:cxnSp>
            <p:nvCxnSpPr>
              <p:cNvPr id="15" name="Straight Connector 14"/>
              <p:cNvCxnSpPr/>
              <p:nvPr/>
            </p:nvCxnSpPr>
            <p:spPr>
              <a:xfrm>
                <a:off x="2667000" y="1905000"/>
                <a:ext cx="685800" cy="0"/>
              </a:xfrm>
              <a:prstGeom prst="line">
                <a:avLst/>
              </a:prstGeom>
              <a:grpFill/>
              <a:ln w="7620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/>
              <p:nvPr/>
            </p:nvCxnSpPr>
            <p:spPr>
              <a:xfrm flipV="1">
                <a:off x="3352800" y="1524000"/>
                <a:ext cx="0" cy="381000"/>
              </a:xfrm>
              <a:prstGeom prst="straightConnector1">
                <a:avLst/>
              </a:prstGeom>
              <a:grpFill/>
              <a:ln w="762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/>
              <p:nvPr/>
            </p:nvCxnSpPr>
            <p:spPr>
              <a:xfrm flipV="1">
                <a:off x="2667000" y="1524000"/>
                <a:ext cx="0" cy="381000"/>
              </a:xfrm>
              <a:prstGeom prst="straightConnector1">
                <a:avLst/>
              </a:prstGeom>
              <a:grpFill/>
              <a:ln w="762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2736466" y="1905000"/>
                <a:ext cx="685800" cy="0"/>
              </a:xfrm>
              <a:prstGeom prst="line">
                <a:avLst/>
              </a:prstGeom>
              <a:grpFill/>
              <a:ln w="7620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/>
          </p:nvGrpSpPr>
          <p:grpSpPr>
            <a:xfrm rot="10800000">
              <a:off x="2299640" y="817684"/>
              <a:ext cx="1685059" cy="381000"/>
              <a:chOff x="2667000" y="1524000"/>
              <a:chExt cx="685800" cy="381000"/>
            </a:xfrm>
            <a:grpFill/>
          </p:grpSpPr>
          <p:cxnSp>
            <p:nvCxnSpPr>
              <p:cNvPr id="28" name="Straight Connector 27"/>
              <p:cNvCxnSpPr/>
              <p:nvPr/>
            </p:nvCxnSpPr>
            <p:spPr>
              <a:xfrm>
                <a:off x="2667000" y="1905000"/>
                <a:ext cx="685800" cy="0"/>
              </a:xfrm>
              <a:prstGeom prst="line">
                <a:avLst/>
              </a:prstGeom>
              <a:grpFill/>
              <a:ln w="7620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/>
              <p:cNvCxnSpPr/>
              <p:nvPr/>
            </p:nvCxnSpPr>
            <p:spPr>
              <a:xfrm flipV="1">
                <a:off x="3352800" y="1524000"/>
                <a:ext cx="0" cy="381000"/>
              </a:xfrm>
              <a:prstGeom prst="straightConnector1">
                <a:avLst/>
              </a:prstGeom>
              <a:grpFill/>
              <a:ln w="762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/>
              <p:cNvCxnSpPr/>
              <p:nvPr/>
            </p:nvCxnSpPr>
            <p:spPr>
              <a:xfrm flipV="1">
                <a:off x="2667000" y="1524000"/>
                <a:ext cx="0" cy="381000"/>
              </a:xfrm>
              <a:prstGeom prst="straightConnector1">
                <a:avLst/>
              </a:prstGeom>
              <a:grpFill/>
              <a:ln w="762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" name="TextBox 31"/>
            <p:cNvSpPr txBox="1"/>
            <p:nvPr/>
          </p:nvSpPr>
          <p:spPr>
            <a:xfrm>
              <a:off x="373164" y="140292"/>
              <a:ext cx="5495605" cy="67739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3600" dirty="0">
                  <a:latin typeface="NikoshBAN" pitchFamily="2" charset="0"/>
                  <a:cs typeface="NikoshBAN" pitchFamily="2" charset="0"/>
                </a:rPr>
                <a:t>এই সমানুপাতটি </a:t>
              </a:r>
              <a:r>
                <a:rPr lang="bn-IN" sz="3600" dirty="0" smtClean="0">
                  <a:latin typeface="NikoshBAN" pitchFamily="2" charset="0"/>
                  <a:cs typeface="NikoshBAN" pitchFamily="2" charset="0"/>
                </a:rPr>
                <a:t>লক্ষ্যকর</a:t>
              </a:r>
              <a:endParaRPr lang="en-US" sz="3600" dirty="0" smtClean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92577" y="1008183"/>
              <a:ext cx="5495605" cy="112898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3200" dirty="0">
                  <a:latin typeface="NikoshBAN" pitchFamily="2" charset="0"/>
                  <a:cs typeface="NikoshBAN" pitchFamily="2" charset="0"/>
                </a:rPr>
                <a:t>৫:</a:t>
              </a:r>
              <a:r>
                <a:rPr lang="bn-IN" sz="3200" dirty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১০</a:t>
              </a:r>
              <a:r>
                <a:rPr lang="bn-IN" sz="3200" dirty="0">
                  <a:latin typeface="NikoshBAN" pitchFamily="2" charset="0"/>
                  <a:cs typeface="NikoshBAN" pitchFamily="2" charset="0"/>
                </a:rPr>
                <a:t>::</a:t>
              </a:r>
              <a:r>
                <a:rPr lang="bn-IN" sz="3200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১০</a:t>
              </a:r>
              <a:r>
                <a:rPr lang="bn-IN" sz="3200" dirty="0" smtClean="0">
                  <a:latin typeface="NikoshBAN" pitchFamily="2" charset="0"/>
                  <a:cs typeface="NikoshBAN" pitchFamily="2" charset="0"/>
                </a:rPr>
                <a:t>:২০</a:t>
              </a:r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  </a:t>
              </a:r>
              <a:endParaRPr lang="bn-IN" sz="3200" dirty="0" smtClean="0"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bn-IN" sz="3200" dirty="0" smtClean="0">
                  <a:latin typeface="NikoshBAN" pitchFamily="2" charset="0"/>
                  <a:cs typeface="NikoshBAN" pitchFamily="2" charset="0"/>
                </a:rPr>
                <a:t>         </a:t>
              </a:r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                </a:t>
              </a:r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মধ্যপদ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762000" y="684212"/>
            <a:ext cx="4573119" cy="620098"/>
            <a:chOff x="762000" y="684212"/>
            <a:chExt cx="4573119" cy="620098"/>
          </a:xfrm>
        </p:grpSpPr>
        <p:sp>
          <p:nvSpPr>
            <p:cNvPr id="6" name="TextBox 5"/>
            <p:cNvSpPr txBox="1"/>
            <p:nvPr/>
          </p:nvSpPr>
          <p:spPr>
            <a:xfrm>
              <a:off x="762000" y="719535"/>
              <a:ext cx="1371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3200" dirty="0" smtClean="0">
                  <a:latin typeface="NikoshBAN" pitchFamily="2" charset="0"/>
                  <a:cs typeface="NikoshBAN" pitchFamily="2" charset="0"/>
                </a:rPr>
                <a:t>১ম পদ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963519" y="684212"/>
              <a:ext cx="1371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200" dirty="0" smtClean="0">
                  <a:latin typeface="NikoshBAN" pitchFamily="2" charset="0"/>
                  <a:cs typeface="NikoshBAN" pitchFamily="2" charset="0"/>
                </a:rPr>
                <a:t>৩য়  পদ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31912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7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07123" y="838200"/>
            <a:ext cx="6465278" cy="22098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একটি ক্রমিক সমানুপাতের ১ম ও ৩য় রাশি যথাক্রমে ৪ ও ১৬ হলে,মধ্য সমানুপাতী ও ক্রমিক সমানুপাত ণির্ণয় কর।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307123" y="3276600"/>
                <a:ext cx="6465277" cy="2971800"/>
              </a:xfrm>
              <a:prstGeom prst="rect">
                <a:avLst/>
              </a:prstGeom>
              <a:blipFill>
                <a:blip r:embed="rId2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সমাধানঃ</a:t>
                </a:r>
              </a:p>
              <a:p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আমরা জানি,</a:t>
                </a:r>
              </a:p>
              <a:p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	মধ্যপদ</a:t>
                </a:r>
                <a:r>
                  <a:rPr lang="bn-IN" sz="2400" dirty="0">
                    <a:latin typeface="NikoshBAN" pitchFamily="2" charset="0"/>
                    <a:cs typeface="NikoshBAN" pitchFamily="2" charset="0"/>
                  </a:rPr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bn-IN" sz="2400" i="1">
                            <a:latin typeface="Cambria Math"/>
                            <a:cs typeface="NikoshBAN" pitchFamily="2" charset="0"/>
                          </a:rPr>
                        </m:ctrlPr>
                      </m:radPr>
                      <m:deg/>
                      <m:e>
                        <m:r>
                          <a:rPr lang="bn-IN" sz="2400" i="1">
                            <a:latin typeface="Cambria Math"/>
                            <a:cs typeface="NikoshBAN" pitchFamily="2" charset="0"/>
                          </a:rPr>
                          <m:t>১</m:t>
                        </m:r>
                        <m:r>
                          <a:rPr lang="bn-IN" sz="2400" i="1">
                            <a:latin typeface="Cambria Math"/>
                            <a:cs typeface="NikoshBAN" pitchFamily="2" charset="0"/>
                          </a:rPr>
                          <m:t>ম</m:t>
                        </m:r>
                        <m:r>
                          <a:rPr lang="bn-IN" sz="2400" i="1">
                            <a:latin typeface="Cambria Math"/>
                            <a:cs typeface="NikoshBAN" pitchFamily="2" charset="0"/>
                          </a:rPr>
                          <m:t> </m:t>
                        </m:r>
                        <m:r>
                          <a:rPr lang="bn-IN" sz="2400" i="1">
                            <a:latin typeface="Cambria Math"/>
                            <a:cs typeface="NikoshBAN" pitchFamily="2" charset="0"/>
                          </a:rPr>
                          <m:t>রাশি</m:t>
                        </m:r>
                        <m:r>
                          <a:rPr lang="bn-IN" sz="2400" i="1">
                            <a:latin typeface="Cambria Math"/>
                            <a:ea typeface="Cambria Math"/>
                            <a:cs typeface="NikoshBAN" pitchFamily="2" charset="0"/>
                          </a:rPr>
                          <m:t>×</m:t>
                        </m:r>
                        <m:r>
                          <a:rPr lang="bn-IN" sz="2400" i="1">
                            <a:latin typeface="Cambria Math"/>
                            <a:ea typeface="Cambria Math"/>
                            <a:cs typeface="NikoshBAN" pitchFamily="2" charset="0"/>
                          </a:rPr>
                          <m:t>৩</m:t>
                        </m:r>
                        <m:r>
                          <a:rPr lang="bn-IN" sz="2400" i="1">
                            <a:latin typeface="Cambria Math"/>
                            <a:ea typeface="Cambria Math"/>
                            <a:cs typeface="NikoshBAN" pitchFamily="2" charset="0"/>
                          </a:rPr>
                          <m:t>য়</m:t>
                        </m:r>
                        <m:r>
                          <a:rPr lang="bn-IN" sz="2400" i="1">
                            <a:latin typeface="Cambria Math"/>
                            <a:ea typeface="Cambria Math"/>
                            <a:cs typeface="NikoshBAN" pitchFamily="2" charset="0"/>
                          </a:rPr>
                          <m:t> </m:t>
                        </m:r>
                        <m:r>
                          <a:rPr lang="bn-IN" sz="2400" i="1">
                            <a:latin typeface="Cambria Math"/>
                            <a:ea typeface="Cambria Math"/>
                            <a:cs typeface="NikoshBAN" pitchFamily="2" charset="0"/>
                          </a:rPr>
                          <m:t>রাশি</m:t>
                        </m:r>
                      </m:e>
                    </m:rad>
                  </m:oMath>
                </a14:m>
                <a:endParaRPr lang="bn-IN" sz="24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         	         </a:t>
                </a:r>
                <a:r>
                  <a:rPr lang="bn-IN" sz="2400" dirty="0">
                    <a:latin typeface="NikoshBAN" pitchFamily="2" charset="0"/>
                    <a:cs typeface="NikoshBAN" pitchFamily="2" charset="0"/>
                  </a:rPr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bn-IN" sz="2400" i="1">
                            <a:latin typeface="Cambria Math"/>
                            <a:cs typeface="NikoshBAN" pitchFamily="2" charset="0"/>
                          </a:rPr>
                        </m:ctrlPr>
                      </m:radPr>
                      <m:deg/>
                      <m:e>
                        <m:r>
                          <a:rPr lang="bn-IN" sz="2400" b="0" i="1" smtClean="0">
                            <a:latin typeface="Cambria Math"/>
                            <a:cs typeface="NikoshBAN" pitchFamily="2" charset="0"/>
                          </a:rPr>
                          <m:t>৪</m:t>
                        </m:r>
                        <m:r>
                          <a:rPr lang="bn-IN" sz="2400" i="1">
                            <a:latin typeface="Cambria Math"/>
                            <a:ea typeface="Cambria Math"/>
                            <a:cs typeface="NikoshBAN" pitchFamily="2" charset="0"/>
                          </a:rPr>
                          <m:t>×</m:t>
                        </m:r>
                        <m:r>
                          <a:rPr lang="bn-IN" sz="2400" b="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১৬</m:t>
                        </m:r>
                      </m:e>
                    </m:rad>
                  </m:oMath>
                </a14:m>
                <a:endParaRPr lang="bn-IN" sz="24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                     </a:t>
                </a:r>
                <a:r>
                  <a:rPr lang="bn-IN" sz="2400" dirty="0">
                    <a:latin typeface="NikoshBAN" pitchFamily="2" charset="0"/>
                    <a:cs typeface="NikoshBAN" pitchFamily="2" charset="0"/>
                  </a:rPr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bn-IN" sz="2400" i="1">
                            <a:latin typeface="Cambria Math"/>
                            <a:cs typeface="NikoshBAN" pitchFamily="2" charset="0"/>
                          </a:rPr>
                        </m:ctrlPr>
                      </m:radPr>
                      <m:deg/>
                      <m:e>
                        <m:r>
                          <a:rPr lang="bn-IN" sz="2400" b="0" i="1" smtClean="0">
                            <a:latin typeface="Cambria Math"/>
                            <a:cs typeface="NikoshBAN" pitchFamily="2" charset="0"/>
                          </a:rPr>
                          <m:t>৬৪</m:t>
                        </m:r>
                      </m:e>
                    </m:rad>
                  </m:oMath>
                </a14:m>
                <a:endParaRPr lang="bn-IN" sz="2400" dirty="0" smtClean="0">
                  <a:latin typeface="NikoshBAN" pitchFamily="2" charset="0"/>
                  <a:ea typeface="Cambria Math"/>
                  <a:cs typeface="NikoshBAN" pitchFamily="2" charset="0"/>
                </a:endParaRPr>
              </a:p>
              <a:p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                     =৮</a:t>
                </a:r>
              </a:p>
              <a:p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ণির্ণেয় মধ্যসমানুপাতী=৮ ও ক্রমিক সমানুপাত৪:৮::৮:১৬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7123" y="3276600"/>
                <a:ext cx="6465277" cy="2971800"/>
              </a:xfrm>
              <a:prstGeom prst="rect">
                <a:avLst/>
              </a:prstGeom>
              <a:blipFill rotWithShape="1">
                <a:blip r:embed="rId3"/>
                <a:stretch>
                  <a:fillRect l="-1221" b="-6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124"/>
            </a:avLst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84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2-Point Star 3"/>
          <p:cNvSpPr/>
          <p:nvPr/>
        </p:nvSpPr>
        <p:spPr>
          <a:xfrm>
            <a:off x="0" y="0"/>
            <a:ext cx="9144000" cy="6858000"/>
          </a:xfrm>
          <a:prstGeom prst="star32">
            <a:avLst>
              <a:gd name="adj" fmla="val 1818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6800" y="1219200"/>
            <a:ext cx="7024255" cy="1447800"/>
          </a:xfrm>
          <a:prstGeom prst="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59873" y="2895600"/>
            <a:ext cx="7024255" cy="2819400"/>
          </a:xfrm>
          <a:prstGeom prst="rect">
            <a:avLst/>
          </a:prstGeom>
          <a:gradFill>
            <a:gsLst>
              <a:gs pos="74000">
                <a:srgbClr val="00B050"/>
              </a:gs>
              <a:gs pos="94000">
                <a:srgbClr val="0087E6"/>
              </a:gs>
              <a:gs pos="50000">
                <a:srgbClr val="AB6838"/>
              </a:gs>
              <a:gs pos="41657">
                <a:srgbClr val="93664B"/>
              </a:gs>
              <a:gs pos="18000">
                <a:srgbClr val="726465"/>
              </a:gs>
              <a:gs pos="99000">
                <a:srgbClr val="005CB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৩,৬,৭ এর চতুর্থ সমানুপাতী ণির্ণয় কর।</a:t>
            </a:r>
          </a:p>
          <a:p>
            <a:r>
              <a:rPr lang="bn-IN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 ৮,৭ এবং১৪ এর ৩য় রাশি ণির্ণয় কর।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657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0" y="762000"/>
            <a:ext cx="9144000" cy="5257800"/>
          </a:xfrm>
          <a:prstGeom prst="cloudCallout">
            <a:avLst>
              <a:gd name="adj1" fmla="val -47500"/>
              <a:gd name="adj2" fmla="val 61182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buFont typeface="Wingdings" pitchFamily="2" charset="2"/>
              <a:buChar char="Ø"/>
            </a:pPr>
            <a:r>
              <a:rPr lang="bn-IN" sz="36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বহুমাত্রিক অনুপাত কাকে বলে?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bn-IN" sz="36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ক্রমিক সমানুপাতের মধ্যপদের সূত্রটি কি?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bn-IN" sz="36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৩কেজি,৫টাকা,৬কেজি,১০টাকা এর সমানুপাত লেখ।</a:t>
            </a:r>
            <a:endParaRPr lang="en-US" sz="36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9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8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9144000" cy="533399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b="1" u="sng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পনির ও তপনের আয়ের </a:t>
            </a:r>
            <a:r>
              <a:rPr lang="bn-IN" sz="40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অনুপাত</a:t>
            </a:r>
            <a:r>
              <a:rPr lang="en-US" sz="40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৪:৩</a:t>
            </a:r>
            <a:r>
              <a:rPr lang="bn-IN" sz="4000" b="1" u="sng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।তপন ও রবিনের আয়ের </a:t>
            </a:r>
            <a:r>
              <a:rPr lang="bn-IN" sz="40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অনুপাত</a:t>
            </a:r>
            <a:r>
              <a:rPr lang="en-US" sz="40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৫:৪</a:t>
            </a:r>
            <a:r>
              <a:rPr lang="bn-IN" sz="4000" b="1" u="sng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।পনিরের </a:t>
            </a:r>
            <a:r>
              <a:rPr lang="bn-IN" sz="40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আয় ১২০ </a:t>
            </a:r>
            <a:r>
              <a:rPr lang="bn-IN" sz="4000" b="1" u="sng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bn-IN" sz="40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bn-IN" sz="40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উক্ত </a:t>
            </a:r>
            <a:r>
              <a:rPr lang="bn-IN" sz="4000" b="1" u="sng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আয় </a:t>
            </a:r>
            <a:r>
              <a:rPr lang="bn-IN" sz="40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থেকে </a:t>
            </a:r>
            <a:r>
              <a:rPr lang="en-US" sz="4000" b="1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40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দিন</a:t>
            </a:r>
            <a:r>
              <a:rPr lang="en-US" sz="40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</a:t>
            </a:r>
            <a:r>
              <a:rPr lang="en-US" sz="40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পনির,তপন </a:t>
            </a:r>
            <a:r>
              <a:rPr lang="bn-IN" sz="4000" b="1" u="sng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bn-IN" sz="40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রবিন</a:t>
            </a:r>
            <a:r>
              <a:rPr lang="en-US" sz="40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৩০০ </a:t>
            </a:r>
            <a:r>
              <a:rPr lang="bn-IN" sz="4000" b="1" u="sng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মিটার কাপড় কিনল</a:t>
            </a:r>
            <a:r>
              <a:rPr lang="bn-IN" sz="40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4000" b="1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যেখানে</a:t>
            </a:r>
            <a:r>
              <a:rPr lang="en-US" sz="40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sz="40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প্রদেও</a:t>
            </a:r>
            <a:r>
              <a:rPr lang="en-US" sz="40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অনুপাত</a:t>
            </a:r>
            <a:r>
              <a:rPr lang="en-US" sz="40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IN" sz="4000" b="1" u="sng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40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u="sng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৫:৩:২ </a:t>
            </a:r>
            <a:endParaRPr lang="en-US" sz="4000" b="1" u="sng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40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ক)অনুপাত </a:t>
            </a:r>
            <a:r>
              <a:rPr lang="bn-IN" sz="4000" b="1" u="sng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দুইটিকে ধারাবাহিক অনুপাতে প্রকাশ কর।</a:t>
            </a:r>
          </a:p>
          <a:p>
            <a:r>
              <a:rPr lang="bn-IN" sz="4000" b="1" u="sng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খ)রবিনের টাকার পরিমান ণির্ণয় কর।</a:t>
            </a:r>
          </a:p>
          <a:p>
            <a:r>
              <a:rPr lang="bn-IN" sz="40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গ)কে কত মিটার কাপড় পাবে?</a:t>
            </a:r>
            <a:endParaRPr lang="bn-IN" sz="4000" b="1" u="sng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5800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38200" y="5791200"/>
            <a:ext cx="7661672" cy="10668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80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Content Placeholder 6" descr="kajur_3092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531019"/>
            <a:ext cx="7661672" cy="510778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65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533399" y="533400"/>
            <a:ext cx="8229601" cy="5761405"/>
            <a:chOff x="228599" y="304800"/>
            <a:chExt cx="8963856" cy="6218605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-50000"/>
                      </a14:imgEffect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111" r="1111"/>
            <a:stretch/>
          </p:blipFill>
          <p:spPr>
            <a:xfrm>
              <a:off x="308097" y="380999"/>
              <a:ext cx="911103" cy="1066802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grpSp>
          <p:nvGrpSpPr>
            <p:cNvPr id="5" name="Group 4"/>
            <p:cNvGrpSpPr/>
            <p:nvPr/>
          </p:nvGrpSpPr>
          <p:grpSpPr>
            <a:xfrm>
              <a:off x="1307582" y="304800"/>
              <a:ext cx="7836421" cy="1219200"/>
              <a:chOff x="2734830" y="685800"/>
              <a:chExt cx="4961370" cy="1219200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2819400" y="685800"/>
                <a:ext cx="4876800" cy="1219200"/>
              </a:xfrm>
              <a:prstGeom prst="rect">
                <a:avLst/>
              </a:prstGeom>
              <a:noFill/>
              <a:ln w="571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734830" y="685801"/>
                <a:ext cx="4876801" cy="1219199"/>
              </a:xfrm>
              <a:prstGeom prst="rect">
                <a:avLst/>
              </a:prstGeom>
              <a:pattFill prst="pct70">
                <a:fgClr>
                  <a:schemeClr val="accent1"/>
                </a:fgClr>
                <a:bgClr>
                  <a:schemeClr val="bg1"/>
                </a:bgClr>
              </a:patt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IN" sz="60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পরিচিতি</a:t>
                </a:r>
                <a:endParaRPr lang="en-US" sz="60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228599" y="1524000"/>
              <a:ext cx="5814253" cy="4999405"/>
              <a:chOff x="390445" y="685800"/>
              <a:chExt cx="7367149" cy="2112792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2819400" y="685800"/>
                <a:ext cx="4876800" cy="1219200"/>
              </a:xfrm>
              <a:prstGeom prst="rect">
                <a:avLst/>
              </a:prstGeom>
              <a:noFill/>
              <a:ln w="571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390445" y="685800"/>
                <a:ext cx="7367149" cy="2112792"/>
              </a:xfrm>
              <a:prstGeom prst="rect">
                <a:avLst/>
              </a:prstGeom>
              <a:pattFill prst="pct70">
                <a:fgClr>
                  <a:schemeClr val="accent1"/>
                </a:fgClr>
                <a:bgClr>
                  <a:schemeClr val="bg1"/>
                </a:bgClr>
              </a:patt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bn-IN" sz="36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শিক্ষক পরিচিতি</a:t>
                </a:r>
              </a:p>
              <a:p>
                <a:r>
                  <a:rPr lang="bn-IN" sz="36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উত্তম কুমার বিশ্বাস</a:t>
                </a:r>
              </a:p>
              <a:p>
                <a:r>
                  <a:rPr lang="bn-IN" sz="36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সহকারি শিক্ষক</a:t>
                </a:r>
              </a:p>
              <a:p>
                <a:r>
                  <a:rPr lang="bn-IN" sz="36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দত্তগাতী বালিকা মাধ্যমিক বিদ্যালয়</a:t>
                </a:r>
              </a:p>
              <a:p>
                <a:r>
                  <a:rPr lang="bn-IN" sz="36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মোবাইল নং ০১৭২৭০১২৪১৪</a:t>
                </a:r>
              </a:p>
              <a:p>
                <a:r>
                  <a:rPr lang="en-US" sz="28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Email:uttam</a:t>
                </a:r>
                <a:r>
                  <a:rPr lang="en-US" sz="2800" dirty="0" smtClean="0">
                    <a:solidFill>
                      <a:schemeClr val="tx1"/>
                    </a:solidFill>
                    <a:latin typeface="+mj-lt"/>
                    <a:cs typeface="NikoshBAN" pitchFamily="2" charset="0"/>
                  </a:rPr>
                  <a:t>10121978@gmail.com</a:t>
                </a:r>
                <a:endParaRPr lang="bn-IN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pPr algn="ctr"/>
                <a:endParaRPr lang="en-US" sz="4000" dirty="0">
                  <a:latin typeface="NikoshBAN" pitchFamily="2" charset="0"/>
                  <a:cs typeface="NikoshBAN" pitchFamily="2" charset="0"/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6042853" y="1524000"/>
              <a:ext cx="3149602" cy="4999405"/>
              <a:chOff x="2743200" y="659942"/>
              <a:chExt cx="4953000" cy="1252025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2819400" y="685800"/>
                <a:ext cx="4876800" cy="1219200"/>
              </a:xfrm>
              <a:prstGeom prst="rect">
                <a:avLst/>
              </a:prstGeom>
              <a:noFill/>
              <a:ln w="571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743200" y="659942"/>
                <a:ext cx="4876801" cy="1252025"/>
              </a:xfrm>
              <a:prstGeom prst="rect">
                <a:avLst/>
              </a:prstGeom>
              <a:pattFill prst="pct70">
                <a:fgClr>
                  <a:schemeClr val="accent1"/>
                </a:fgClr>
                <a:bgClr>
                  <a:schemeClr val="bg1"/>
                </a:bgClr>
              </a:patt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3600" dirty="0" err="1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পাঠ</a:t>
                </a:r>
                <a:r>
                  <a:rPr lang="en-US" sz="36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পরিচিতি</a:t>
                </a:r>
                <a:endParaRPr lang="en-US" sz="36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36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শ্রেণীঃ7ম</a:t>
                </a:r>
              </a:p>
              <a:p>
                <a:r>
                  <a:rPr lang="en-US" sz="3600" dirty="0" err="1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বিষয়ঃগণিত</a:t>
                </a:r>
                <a:endParaRPr lang="en-US" sz="36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36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অধ্যায়ঃ২য়</a:t>
                </a:r>
                <a:endParaRPr lang="bn-IN" sz="36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3600" dirty="0" err="1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পাঠঃসমানুপাত</a:t>
                </a:r>
                <a:r>
                  <a:rPr lang="en-US" sz="36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ও </a:t>
                </a:r>
                <a:r>
                  <a:rPr lang="en-US" sz="3600" dirty="0" err="1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লাভ-ক্ষতি</a:t>
                </a:r>
                <a:endParaRPr lang="en-US" sz="36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36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সময়ঃ৫০ </a:t>
                </a:r>
                <a:r>
                  <a:rPr lang="en-US" sz="3600" dirty="0" err="1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মিঃ</a:t>
                </a:r>
                <a:endParaRPr lang="en-US" sz="36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36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তারিখঃ২৫/১২/১৯</a:t>
                </a:r>
                <a:endParaRPr lang="en-US" sz="36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p:grpSp>
      </p:grpSp>
      <p:sp>
        <p:nvSpPr>
          <p:cNvPr id="14" name="Frame 1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8459"/>
            </a:avLst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371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586179" y="218420"/>
            <a:ext cx="3048000" cy="11430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Process 2"/>
          <p:cNvSpPr/>
          <p:nvPr/>
        </p:nvSpPr>
        <p:spPr>
          <a:xfrm>
            <a:off x="4343400" y="152400"/>
            <a:ext cx="4038600" cy="11430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a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228600"/>
            <a:ext cx="914400" cy="838200"/>
          </a:xfrm>
          <a:prstGeom prst="rect">
            <a:avLst/>
          </a:prstGeom>
        </p:spPr>
      </p:pic>
      <p:pic>
        <p:nvPicPr>
          <p:cNvPr id="5" name="Picture 4" descr="aa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304800"/>
            <a:ext cx="914400" cy="914400"/>
          </a:xfrm>
          <a:prstGeom prst="rect">
            <a:avLst/>
          </a:prstGeom>
        </p:spPr>
      </p:pic>
      <p:pic>
        <p:nvPicPr>
          <p:cNvPr id="6" name="Picture 5" descr="aa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1" y="228600"/>
            <a:ext cx="884000" cy="990600"/>
          </a:xfrm>
          <a:prstGeom prst="rect">
            <a:avLst/>
          </a:prstGeom>
        </p:spPr>
      </p:pic>
      <p:pic>
        <p:nvPicPr>
          <p:cNvPr id="7" name="Picture 6" descr="aa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2600" y="228600"/>
            <a:ext cx="1061604" cy="864180"/>
          </a:xfrm>
          <a:prstGeom prst="rect">
            <a:avLst/>
          </a:prstGeom>
        </p:spPr>
      </p:pic>
      <p:pic>
        <p:nvPicPr>
          <p:cNvPr id="8" name="Picture 7" descr="aa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304800"/>
            <a:ext cx="914399" cy="84406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371600" y="8382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a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ঘর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29400" y="762001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ঘর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Flowchart: Process 10"/>
          <p:cNvSpPr/>
          <p:nvPr/>
        </p:nvSpPr>
        <p:spPr>
          <a:xfrm>
            <a:off x="166687" y="1361420"/>
            <a:ext cx="8763000" cy="2209800"/>
          </a:xfrm>
          <a:prstGeom prst="flowChartProcess">
            <a:avLst/>
          </a:prstGeom>
          <a:noFill/>
          <a:ln w="76200">
            <a:solidFill>
              <a:schemeClr val="tx1"/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28600" y="1447801"/>
            <a:ext cx="777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4"/>
              </a:buBlip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দুইটি ঘরের আপেলের সংখ্যা কি তুলনা করা যায়?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>
              <a:buBlip>
                <a:blip r:embed="rId5"/>
              </a:buBlip>
            </a:pP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381000" y="1828800"/>
            <a:ext cx="845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4"/>
              </a:buBlip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দুই বা ততোধিক রাশির তুলনা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একক ও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সমজাতীয় রাশি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হলে তাকে কি বলে?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924800" y="1457144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হ্যাঁ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12973" y="2362199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অনুপাত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8600" y="2654773"/>
            <a:ext cx="685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6"/>
              </a:buBlip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দুইটি ঘরের আপেলের অনুপাত কত?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Flowchart: Process 16"/>
          <p:cNvSpPr/>
          <p:nvPr/>
        </p:nvSpPr>
        <p:spPr>
          <a:xfrm>
            <a:off x="228600" y="3733800"/>
            <a:ext cx="762000" cy="11430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447800" y="3733800"/>
            <a:ext cx="13716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lowchart: Process 18"/>
          <p:cNvSpPr/>
          <p:nvPr/>
        </p:nvSpPr>
        <p:spPr>
          <a:xfrm>
            <a:off x="3733800" y="3733800"/>
            <a:ext cx="2362200" cy="12954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lowchart: Process 19"/>
          <p:cNvSpPr/>
          <p:nvPr/>
        </p:nvSpPr>
        <p:spPr>
          <a:xfrm>
            <a:off x="6477000" y="3733800"/>
            <a:ext cx="2514600" cy="12954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 descr="f1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18557" y="3733800"/>
            <a:ext cx="1224643" cy="1143000"/>
          </a:xfrm>
          <a:prstGeom prst="rect">
            <a:avLst/>
          </a:prstGeom>
        </p:spPr>
      </p:pic>
      <p:pic>
        <p:nvPicPr>
          <p:cNvPr id="22" name="Picture 21" descr="aa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4267200"/>
            <a:ext cx="744187" cy="533400"/>
          </a:xfrm>
          <a:prstGeom prst="rect">
            <a:avLst/>
          </a:prstGeom>
        </p:spPr>
      </p:pic>
      <p:pic>
        <p:nvPicPr>
          <p:cNvPr id="23" name="Picture 22" descr="aa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3733800"/>
            <a:ext cx="762000" cy="533400"/>
          </a:xfrm>
          <a:prstGeom prst="rect">
            <a:avLst/>
          </a:prstGeom>
        </p:spPr>
      </p:pic>
      <p:pic>
        <p:nvPicPr>
          <p:cNvPr id="24" name="Picture 23" descr="aa10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10000" y="3733800"/>
            <a:ext cx="1130374" cy="1200150"/>
          </a:xfrm>
          <a:prstGeom prst="rect">
            <a:avLst/>
          </a:prstGeom>
        </p:spPr>
      </p:pic>
      <p:pic>
        <p:nvPicPr>
          <p:cNvPr id="25" name="Picture 24" descr="aa1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953001" y="3733800"/>
            <a:ext cx="1030574" cy="1295399"/>
          </a:xfrm>
          <a:prstGeom prst="rect">
            <a:avLst/>
          </a:prstGeom>
        </p:spPr>
      </p:pic>
      <p:pic>
        <p:nvPicPr>
          <p:cNvPr id="26" name="Picture 25" descr="f1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53200" y="3810000"/>
            <a:ext cx="1066800" cy="947737"/>
          </a:xfrm>
          <a:prstGeom prst="rect">
            <a:avLst/>
          </a:prstGeom>
        </p:spPr>
      </p:pic>
      <p:pic>
        <p:nvPicPr>
          <p:cNvPr id="27" name="Picture 26" descr="f1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20000" y="3813464"/>
            <a:ext cx="1309687" cy="972952"/>
          </a:xfrm>
          <a:prstGeom prst="rect">
            <a:avLst/>
          </a:prstGeom>
        </p:spPr>
      </p:pic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7113160"/>
              </p:ext>
            </p:extLst>
          </p:nvPr>
        </p:nvGraphicFramePr>
        <p:xfrm>
          <a:off x="3079173" y="3838575"/>
          <a:ext cx="533399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0" name="Equation" r:id="rId10" imgW="190440" imgH="330120" progId="Equation.3">
                  <p:embed/>
                </p:oleObj>
              </mc:Choice>
              <mc:Fallback>
                <p:oleObj name="Equation" r:id="rId10" imgW="19044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173" y="3838575"/>
                        <a:ext cx="533399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/>
        </p:nvGraphicFramePr>
        <p:xfrm>
          <a:off x="1066800" y="3962400"/>
          <a:ext cx="3810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" name="Equation" r:id="rId12" imgW="101520" imgH="330120" progId="Equation.3">
                  <p:embed/>
                </p:oleObj>
              </mc:Choice>
              <mc:Fallback>
                <p:oleObj name="Equation" r:id="rId12" imgW="10152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962400"/>
                        <a:ext cx="3810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/>
        </p:nvGraphicFramePr>
        <p:xfrm>
          <a:off x="6172200" y="3962400"/>
          <a:ext cx="2286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" name="Equation" r:id="rId14" imgW="101520" imgH="330120" progId="Equation.3">
                  <p:embed/>
                </p:oleObj>
              </mc:Choice>
              <mc:Fallback>
                <p:oleObj name="Equation" r:id="rId14" imgW="10152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3962400"/>
                        <a:ext cx="2286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7315200" y="28956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2  3</a:t>
            </a:r>
            <a:endParaRPr lang="en-US" sz="3600" dirty="0"/>
          </a:p>
        </p:txBody>
      </p:sp>
      <p:graphicFrame>
        <p:nvGraphicFramePr>
          <p:cNvPr id="32" name="Object 31"/>
          <p:cNvGraphicFramePr>
            <a:graphicFrameLocks noChangeAspect="1"/>
          </p:cNvGraphicFramePr>
          <p:nvPr/>
        </p:nvGraphicFramePr>
        <p:xfrm>
          <a:off x="7696200" y="3048000"/>
          <a:ext cx="1778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3" name="Equation" r:id="rId16" imgW="101520" imgH="330120" progId="Equation.3">
                  <p:embed/>
                </p:oleObj>
              </mc:Choice>
              <mc:Fallback>
                <p:oleObj name="Equation" r:id="rId16" imgW="10152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6200" y="3048000"/>
                        <a:ext cx="177800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838200" y="5410200"/>
            <a:ext cx="449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/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চিহ্নর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791200" y="5410200"/>
            <a:ext cx="259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সমানুপাত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714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3" grpId="0"/>
      <p:bldP spid="14" grpId="0"/>
      <p:bldP spid="15" grpId="0"/>
      <p:bldP spid="16" grpId="0"/>
      <p:bldP spid="31" grpId="0"/>
      <p:bldP spid="33" grpId="0"/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19200" y="2133600"/>
            <a:ext cx="6705600" cy="267765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tIns="0" bIns="640080" rtlCol="0" anchor="t" anchorCtr="0">
            <a:spAutoFit/>
            <a:scene3d>
              <a:camera prst="obliqueTopLeft"/>
              <a:lightRig rig="threePt" dir="t"/>
            </a:scene3d>
          </a:bodyPr>
          <a:lstStyle/>
          <a:p>
            <a:pPr algn="ctr"/>
            <a:endParaRPr lang="bn-BD" sz="6600" dirty="0" smtClean="0">
              <a:solidFill>
                <a:srgbClr val="00B0F0"/>
              </a:solidFill>
            </a:endParaRPr>
          </a:p>
          <a:p>
            <a:pPr algn="ctr"/>
            <a:r>
              <a:rPr lang="bn-BD" sz="6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সমানুপাত</a:t>
            </a:r>
            <a:r>
              <a:rPr lang="bn-IN" sz="6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6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5-Point Star 7"/>
          <p:cNvSpPr/>
          <p:nvPr/>
        </p:nvSpPr>
        <p:spPr>
          <a:xfrm>
            <a:off x="4166755" y="76200"/>
            <a:ext cx="990600" cy="990600"/>
          </a:xfrm>
          <a:prstGeom prst="star5">
            <a:avLst>
              <a:gd name="adj" fmla="val 15303"/>
              <a:gd name="hf" fmla="val 105146"/>
              <a:gd name="vf" fmla="val 11055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8066809" y="76200"/>
            <a:ext cx="990600" cy="990600"/>
          </a:xfrm>
          <a:prstGeom prst="star5">
            <a:avLst>
              <a:gd name="adj" fmla="val 17710"/>
              <a:gd name="hf" fmla="val 105146"/>
              <a:gd name="vf" fmla="val 11055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5-Point Star 13"/>
          <p:cNvSpPr/>
          <p:nvPr/>
        </p:nvSpPr>
        <p:spPr>
          <a:xfrm>
            <a:off x="152400" y="76200"/>
            <a:ext cx="990600" cy="990600"/>
          </a:xfrm>
          <a:prstGeom prst="star5">
            <a:avLst>
              <a:gd name="adj" fmla="val 15303"/>
              <a:gd name="hf" fmla="val 105146"/>
              <a:gd name="vf" fmla="val 11055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5-Point Star 14"/>
          <p:cNvSpPr/>
          <p:nvPr/>
        </p:nvSpPr>
        <p:spPr>
          <a:xfrm>
            <a:off x="228600" y="5791200"/>
            <a:ext cx="990600" cy="990600"/>
          </a:xfrm>
          <a:prstGeom prst="star5">
            <a:avLst>
              <a:gd name="adj" fmla="val 15180"/>
              <a:gd name="hf" fmla="val 105146"/>
              <a:gd name="vf" fmla="val 11055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5-Point Star 15"/>
          <p:cNvSpPr/>
          <p:nvPr/>
        </p:nvSpPr>
        <p:spPr>
          <a:xfrm>
            <a:off x="8066809" y="5791200"/>
            <a:ext cx="990600" cy="990600"/>
          </a:xfrm>
          <a:prstGeom prst="star5">
            <a:avLst>
              <a:gd name="adj" fmla="val 17710"/>
              <a:gd name="hf" fmla="val 105146"/>
              <a:gd name="vf" fmla="val 11055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5-Point Star 16"/>
          <p:cNvSpPr/>
          <p:nvPr/>
        </p:nvSpPr>
        <p:spPr>
          <a:xfrm>
            <a:off x="4166755" y="5791200"/>
            <a:ext cx="990600" cy="990600"/>
          </a:xfrm>
          <a:prstGeom prst="star5">
            <a:avLst>
              <a:gd name="adj" fmla="val 17710"/>
              <a:gd name="hf" fmla="val 105146"/>
              <a:gd name="vf" fmla="val 11055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Quad Arrow 17"/>
          <p:cNvSpPr/>
          <p:nvPr/>
        </p:nvSpPr>
        <p:spPr>
          <a:xfrm>
            <a:off x="-38516" y="2667000"/>
            <a:ext cx="1216152" cy="1216152"/>
          </a:xfrm>
          <a:prstGeom prst="quadArrow">
            <a:avLst>
              <a:gd name="adj1" fmla="val 20506"/>
              <a:gd name="adj2" fmla="val 29334"/>
              <a:gd name="adj3" fmla="val 1383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Quad Arrow 18"/>
          <p:cNvSpPr/>
          <p:nvPr/>
        </p:nvSpPr>
        <p:spPr>
          <a:xfrm>
            <a:off x="7974815" y="2483352"/>
            <a:ext cx="1216152" cy="1216152"/>
          </a:xfrm>
          <a:prstGeom prst="quadArrow">
            <a:avLst>
              <a:gd name="adj1" fmla="val 20506"/>
              <a:gd name="adj2" fmla="val 29334"/>
              <a:gd name="adj3" fmla="val 1383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55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1" presetClass="entr" presetSubtype="0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1" presetClass="entr" presetSubtype="0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1" presetClass="entr" presetSubtype="0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1" presetClass="entr" presetSubtype="0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1" presetClass="entr" presetSubtype="0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1" presetClass="entr" presetSubtype="0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1" presetClass="entr" presetSubtype="0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1" presetClass="entr" presetSubtype="0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2"/>
          <p:cNvSpPr/>
          <p:nvPr/>
        </p:nvSpPr>
        <p:spPr>
          <a:xfrm>
            <a:off x="0" y="0"/>
            <a:ext cx="9144000" cy="6858000"/>
          </a:xfrm>
          <a:prstGeom prst="cloud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762000" y="1316182"/>
            <a:ext cx="7620000" cy="4114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শিক্ষার্থীরা-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bn-IN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সমানুপাত কি বলতে পারবে।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bn-IN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বহুমাত্রিক অনুপাত ব্যাখ্যা করতে পারবে।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bn-IN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ধারা বাহিক অনুপাত ব্যাখ্যা করতে পারবে।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bn-IN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সমানুপাত সংক্রান্ত সমস্যার সমাধান করতে পারবে।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80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be 1"/>
          <p:cNvSpPr/>
          <p:nvPr/>
        </p:nvSpPr>
        <p:spPr>
          <a:xfrm>
            <a:off x="1066802" y="284285"/>
            <a:ext cx="7010400" cy="2819400"/>
          </a:xfrm>
          <a:prstGeom prst="cube">
            <a:avLst>
              <a:gd name="adj" fmla="val 36793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Arrow 2"/>
          <p:cNvSpPr/>
          <p:nvPr/>
        </p:nvSpPr>
        <p:spPr>
          <a:xfrm>
            <a:off x="1066800" y="2667000"/>
            <a:ext cx="6005948" cy="9906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দৈর্ঘ্য</a:t>
            </a:r>
            <a:r>
              <a:rPr lang="en-US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=৮সেঃমিঃ</a:t>
            </a:r>
            <a:endParaRPr lang="en-US" sz="40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 rot="18275457">
            <a:off x="6776043" y="646193"/>
            <a:ext cx="1798711" cy="842886"/>
          </a:xfrm>
          <a:prstGeom prst="rightArrow">
            <a:avLst>
              <a:gd name="adj1" fmla="val 45965"/>
              <a:gd name="adj2" fmla="val 44100"/>
            </a:avLst>
          </a:prstGeom>
          <a:solidFill>
            <a:srgbClr val="FF0000"/>
          </a:solidFill>
          <a:ln w="25400"/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প্রস্থ</a:t>
            </a:r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=৫সেঃমিঃ</a:t>
            </a:r>
            <a:endParaRPr lang="en-US" sz="2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 rot="5400000">
            <a:off x="419098" y="1638303"/>
            <a:ext cx="1600201" cy="9144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উচ্চতা</a:t>
            </a: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=৬সেঃমিঃ</a:t>
            </a:r>
            <a:endParaRPr lang="en-US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6802" y="3657600"/>
            <a:ext cx="6005946" cy="58189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দৈর্ঘ্যঃপ্রস্থঃউচ্চতা=৮:৫:৬</a:t>
            </a:r>
            <a:endParaRPr lang="en-US" sz="36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66800" y="4343400"/>
            <a:ext cx="6005948" cy="457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এই অনুপাতের নাম কি?</a:t>
            </a:r>
            <a:endParaRPr lang="en-US" sz="36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66800" y="4953000"/>
            <a:ext cx="6005948" cy="457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বহুরাশিক অনুপাত</a:t>
            </a:r>
            <a:endParaRPr lang="en-US" sz="36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5638800"/>
            <a:ext cx="9144000" cy="76892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তিন</a:t>
            </a:r>
            <a:r>
              <a:rPr lang="en-US" sz="36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ততধিক</a:t>
            </a:r>
            <a:r>
              <a:rPr lang="en-US" sz="36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রাশির</a:t>
            </a:r>
            <a:r>
              <a:rPr lang="en-US" sz="36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অনুপাতকে</a:t>
            </a:r>
            <a:r>
              <a:rPr lang="en-US" sz="36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বহুরাশিক অনুপাত</a:t>
            </a:r>
            <a:r>
              <a:rPr lang="en-US" sz="36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Frame 10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3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881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5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5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1913" y="722745"/>
            <a:ext cx="5580091" cy="308725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২৫:</a:t>
            </a:r>
            <a:r>
              <a:rPr lang="bn-IN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১০</a:t>
            </a:r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::</a:t>
            </a:r>
            <a:r>
              <a:rPr lang="bn-IN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৫০</a:t>
            </a:r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:২০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 rot="10800000">
            <a:off x="3023503" y="1600200"/>
            <a:ext cx="923024" cy="458744"/>
            <a:chOff x="3943385" y="1904999"/>
            <a:chExt cx="923024" cy="533401"/>
          </a:xfrm>
        </p:grpSpPr>
        <p:sp>
          <p:nvSpPr>
            <p:cNvPr id="4" name="Bent-Up Arrow 3"/>
            <p:cNvSpPr/>
            <p:nvPr/>
          </p:nvSpPr>
          <p:spPr>
            <a:xfrm>
              <a:off x="3962400" y="1905000"/>
              <a:ext cx="904009" cy="533400"/>
            </a:xfrm>
            <a:prstGeom prst="bentUpArrow">
              <a:avLst>
                <a:gd name="adj1" fmla="val 25000"/>
                <a:gd name="adj2" fmla="val 12012"/>
                <a:gd name="adj3" fmla="val 34416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Up Arrow 6"/>
            <p:cNvSpPr/>
            <p:nvPr/>
          </p:nvSpPr>
          <p:spPr>
            <a:xfrm>
              <a:off x="3943385" y="1904999"/>
              <a:ext cx="245848" cy="533400"/>
            </a:xfrm>
            <a:prstGeom prst="up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416110" y="2440419"/>
            <a:ext cx="2240211" cy="841468"/>
            <a:chOff x="3463636" y="2131937"/>
            <a:chExt cx="2240211" cy="1068463"/>
          </a:xfrm>
          <a:solidFill>
            <a:srgbClr val="00B0F0"/>
          </a:solidFill>
        </p:grpSpPr>
        <p:sp>
          <p:nvSpPr>
            <p:cNvPr id="11" name="Up Arrow 10"/>
            <p:cNvSpPr/>
            <p:nvPr/>
          </p:nvSpPr>
          <p:spPr>
            <a:xfrm>
              <a:off x="5328424" y="2131937"/>
              <a:ext cx="375423" cy="978408"/>
            </a:xfrm>
            <a:prstGeom prst="upArrow">
              <a:avLst>
                <a:gd name="adj1" fmla="val 50000"/>
                <a:gd name="adj2" fmla="val 50000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Up Arrow 11"/>
            <p:cNvSpPr/>
            <p:nvPr/>
          </p:nvSpPr>
          <p:spPr>
            <a:xfrm>
              <a:off x="3463636" y="2147454"/>
              <a:ext cx="375424" cy="990600"/>
            </a:xfrm>
            <a:prstGeom prst="upArrow">
              <a:avLst>
                <a:gd name="adj1" fmla="val 50000"/>
                <a:gd name="adj2" fmla="val 56136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Left-Right Arrow 12"/>
            <p:cNvSpPr/>
            <p:nvPr/>
          </p:nvSpPr>
          <p:spPr>
            <a:xfrm>
              <a:off x="3505200" y="2860964"/>
              <a:ext cx="2192066" cy="339436"/>
            </a:xfrm>
            <a:prstGeom prst="leftRight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1670771" y="872836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মধ্য রাশি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70771" y="3281887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প্রান্তিয় রাশি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0" y="96982"/>
            <a:ext cx="9156226" cy="6670964"/>
            <a:chOff x="0" y="96982"/>
            <a:chExt cx="9156226" cy="6670964"/>
          </a:xfrm>
          <a:gradFill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5400000" scaled="0"/>
          </a:gradFill>
        </p:grpSpPr>
        <p:sp>
          <p:nvSpPr>
            <p:cNvPr id="3" name="Down Ribbon 2"/>
            <p:cNvSpPr/>
            <p:nvPr/>
          </p:nvSpPr>
          <p:spPr>
            <a:xfrm>
              <a:off x="0" y="96982"/>
              <a:ext cx="9144000" cy="457200"/>
            </a:xfrm>
            <a:prstGeom prst="ribbon">
              <a:avLst>
                <a:gd name="adj1" fmla="val 33333"/>
                <a:gd name="adj2" fmla="val 50000"/>
              </a:avLst>
            </a:prstGeom>
            <a:gradFill>
              <a:gsLst>
                <a:gs pos="0">
                  <a:srgbClr val="000082"/>
                </a:gs>
                <a:gs pos="13000">
                  <a:srgbClr val="0047FF"/>
                </a:gs>
                <a:gs pos="28000">
                  <a:srgbClr val="000082"/>
                </a:gs>
                <a:gs pos="42999">
                  <a:srgbClr val="0047FF"/>
                </a:gs>
                <a:gs pos="58000">
                  <a:srgbClr val="000082"/>
                </a:gs>
                <a:gs pos="72000">
                  <a:srgbClr val="0047FF"/>
                </a:gs>
                <a:gs pos="87000">
                  <a:srgbClr val="000082"/>
                </a:gs>
                <a:gs pos="100000">
                  <a:srgbClr val="0047FF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Down Ribbon 15"/>
            <p:cNvSpPr/>
            <p:nvPr/>
          </p:nvSpPr>
          <p:spPr>
            <a:xfrm>
              <a:off x="12226" y="6310746"/>
              <a:ext cx="9144000" cy="457200"/>
            </a:xfrm>
            <a:prstGeom prst="ribbon">
              <a:avLst>
                <a:gd name="adj1" fmla="val 33333"/>
                <a:gd name="adj2" fmla="val 50000"/>
              </a:avLst>
            </a:prstGeom>
            <a:gradFill>
              <a:gsLst>
                <a:gs pos="0">
                  <a:srgbClr val="000082"/>
                </a:gs>
                <a:gs pos="13000">
                  <a:srgbClr val="0047FF"/>
                </a:gs>
                <a:gs pos="28000">
                  <a:srgbClr val="000082"/>
                </a:gs>
                <a:gs pos="42999">
                  <a:srgbClr val="0047FF"/>
                </a:gs>
                <a:gs pos="58000">
                  <a:srgbClr val="000082"/>
                </a:gs>
                <a:gs pos="72000">
                  <a:srgbClr val="0047FF"/>
                </a:gs>
                <a:gs pos="87000">
                  <a:srgbClr val="000082"/>
                </a:gs>
                <a:gs pos="100000">
                  <a:srgbClr val="0047FF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Left-Right Arrow 5"/>
            <p:cNvSpPr/>
            <p:nvPr/>
          </p:nvSpPr>
          <p:spPr>
            <a:xfrm>
              <a:off x="8839200" y="722745"/>
              <a:ext cx="304800" cy="5356433"/>
            </a:xfrm>
            <a:prstGeom prst="leftRight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Left-Right Arrow 16"/>
            <p:cNvSpPr/>
            <p:nvPr/>
          </p:nvSpPr>
          <p:spPr>
            <a:xfrm>
              <a:off x="149143" y="722745"/>
              <a:ext cx="304800" cy="5356434"/>
            </a:xfrm>
            <a:prstGeom prst="leftRight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698026" y="4005262"/>
                <a:ext cx="5573978" cy="2073917"/>
              </a:xfrm>
              <a:prstGeom prst="rect">
                <a:avLst/>
              </a:prstGeom>
              <a:blipFill>
                <a:blip r:embed="rId3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১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ম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 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রাশি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২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য়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 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রাশি</m:t>
                        </m:r>
                      </m:den>
                    </m:f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৩</m:t>
                        </m:r>
                        <m:r>
                          <a:rPr lang="bn-IN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য়</m:t>
                        </m:r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 </m:t>
                        </m:r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রাশি</m:t>
                        </m:r>
                      </m:num>
                      <m:den>
                        <m:r>
                          <a:rPr lang="bn-IN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৪</m:t>
                        </m:r>
                        <m:r>
                          <a:rPr lang="bn-IN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র্থ</m:t>
                        </m:r>
                        <m:r>
                          <a:rPr lang="bn-IN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 </m:t>
                        </m:r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রাশি</m:t>
                        </m:r>
                      </m:den>
                    </m:f>
                  </m:oMath>
                </a14:m>
                <a:endParaRPr lang="bn-IN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pPr algn="ctr"/>
                <a:r>
                  <a:rPr lang="bn-IN" sz="28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বা,</a:t>
                </a:r>
                <a14:m>
                  <m:oMath xmlns:m="http://schemas.openxmlformats.org/officeDocument/2006/math">
                    <m:r>
                      <a:rPr lang="bn-IN" sz="2800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১</m:t>
                    </m:r>
                    <m:r>
                      <a:rPr lang="bn-IN" sz="2800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ম</m:t>
                    </m:r>
                    <m:r>
                      <a:rPr lang="bn-IN" sz="2800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 </m:t>
                    </m:r>
                    <m:r>
                      <a:rPr lang="bn-IN" sz="2800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রা</m:t>
                    </m:r>
                    <m:r>
                      <a:rPr lang="bn-IN" sz="28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শি</m:t>
                    </m:r>
                    <m:r>
                      <a:rPr lang="bn-IN" sz="28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×</m:t>
                    </m:r>
                    <m:r>
                      <a:rPr lang="bn-IN" sz="28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৪</m:t>
                    </m:r>
                    <m:r>
                      <a:rPr lang="bn-IN" sz="28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র্থ</m:t>
                    </m:r>
                    <m:r>
                      <a:rPr lang="bn-IN" sz="28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 </m:t>
                    </m:r>
                    <m:r>
                      <a:rPr lang="bn-IN" sz="28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রাশি</m:t>
                    </m:r>
                  </m:oMath>
                </a14:m>
                <a:r>
                  <a:rPr lang="bn-IN" sz="28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=</a:t>
                </a:r>
                <a:r>
                  <a:rPr lang="bn-IN" sz="28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IN" sz="2800" dirty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২</m:t>
                    </m:r>
                    <m:r>
                      <a:rPr lang="bn-IN" sz="2800" b="0" i="0" dirty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য়</m:t>
                    </m:r>
                    <m:r>
                      <a:rPr lang="bn-IN" sz="2800" b="0" i="0" dirty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 </m:t>
                    </m:r>
                    <m:r>
                      <a:rPr lang="bn-IN" sz="280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রা</m:t>
                    </m:r>
                    <m:r>
                      <a:rPr lang="bn-IN" sz="2800" i="1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শি</m:t>
                    </m:r>
                    <m:r>
                      <a:rPr lang="bn-IN" sz="2800" i="1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×</m:t>
                    </m:r>
                    <m:r>
                      <a:rPr lang="bn-IN" sz="28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৩</m:t>
                    </m:r>
                    <m:r>
                      <a:rPr lang="bn-IN" sz="28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য়</m:t>
                    </m:r>
                    <m:r>
                      <a:rPr lang="bn-IN" sz="28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 </m:t>
                    </m:r>
                    <m:r>
                      <a:rPr lang="bn-IN" sz="2800" i="1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রাশি</m:t>
                    </m:r>
                  </m:oMath>
                </a14:m>
                <a:endParaRPr lang="bn-IN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pPr algn="ctr"/>
                <a:r>
                  <a:rPr lang="bn-IN" sz="28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বা,৪র্থ রাশি=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280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২</m:t>
                        </m:r>
                        <m:r>
                          <a:rPr lang="bn-IN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য়</m:t>
                        </m:r>
                        <m:r>
                          <a:rPr lang="bn-IN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 </m:t>
                        </m:r>
                        <m:r>
                          <a:rPr lang="bn-IN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রাশি</m:t>
                        </m:r>
                        <m:r>
                          <a:rPr lang="bn-IN" sz="28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×</m:t>
                        </m:r>
                        <m:r>
                          <a:rPr lang="bn-IN" sz="28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৩</m:t>
                        </m:r>
                        <m:r>
                          <a:rPr lang="bn-IN" sz="28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য়</m:t>
                        </m:r>
                        <m:r>
                          <a:rPr lang="bn-IN" sz="28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 </m:t>
                        </m:r>
                        <m:r>
                          <a:rPr lang="bn-IN" sz="28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রাশি</m:t>
                        </m:r>
                      </m:num>
                      <m:den>
                        <m:r>
                          <a:rPr lang="bn-IN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১</m:t>
                        </m:r>
                        <m:r>
                          <a:rPr lang="bn-IN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ম</m:t>
                        </m:r>
                        <m:r>
                          <a:rPr lang="bn-IN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 </m:t>
                        </m:r>
                        <m:r>
                          <a:rPr lang="bn-IN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রাশি</m:t>
                        </m:r>
                      </m:den>
                    </m:f>
                  </m:oMath>
                </a14:m>
                <a:endParaRPr lang="en-US" sz="28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026" y="4005262"/>
                <a:ext cx="5573978" cy="2073917"/>
              </a:xfrm>
              <a:prstGeom prst="rect">
                <a:avLst/>
              </a:prstGeom>
              <a:blipFill rotWithShape="1">
                <a:blip r:embed="rId5"/>
                <a:stretch>
                  <a:fillRect r="-654" b="-20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/>
          <p:cNvSpPr/>
          <p:nvPr/>
        </p:nvSpPr>
        <p:spPr>
          <a:xfrm>
            <a:off x="6400800" y="722745"/>
            <a:ext cx="2362200" cy="415405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সমানুপাতের তিনটি রাশি জানা থাকলে চতুর্থ রাশি ণির্ণয় করা যায়।এই ৪র্থ রাশি ণির্ণয় করার পদ্ধতিকে কি বলে?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400800" y="5105400"/>
            <a:ext cx="2362200" cy="973779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ত্রৈরাশিক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939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5" grpId="0"/>
      <p:bldP spid="19" grpId="0"/>
      <p:bldP spid="9" grpId="0" animBg="1"/>
      <p:bldP spid="18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92314"/>
            <a:ext cx="8839200" cy="32509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সোহাগ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দোকান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১০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চিপসের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প্যাকেট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২৫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কেজি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লবণ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কিনল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লবন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চিপসের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দামের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অনুপাত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=২৫:১০বা৫:২</a:t>
            </a:r>
          </a:p>
          <a:p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সোহাগের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শ্রেণিতে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শিক্ষার্থীর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৭০।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ছাত্র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৫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০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জন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ছাত্রী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২০জন।</a:t>
            </a:r>
          </a:p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ছাত্র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ছাত্রী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সংখ্যার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অনুপাত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=৫০:২০বা৫:২</a:t>
            </a:r>
          </a:p>
          <a:p>
            <a:pPr algn="ctr"/>
            <a:endParaRPr lang="bn-IN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399" y="5029201"/>
            <a:ext cx="8825345" cy="1077218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৪টি রাশির ১ম ও ২য় রাশির অনুপাত এবং ৩য় ও ৪র্থ রাশির অনুপাত পরস্পর সমান হলে তাকে সমানুপাত বলে।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9144000" cy="7086600"/>
          </a:xfrm>
          <a:prstGeom prst="frame">
            <a:avLst>
              <a:gd name="adj1" fmla="val 2334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Block Arc 4"/>
          <p:cNvSpPr/>
          <p:nvPr/>
        </p:nvSpPr>
        <p:spPr>
          <a:xfrm>
            <a:off x="6878782" y="1065752"/>
            <a:ext cx="838200" cy="838200"/>
          </a:xfrm>
          <a:prstGeom prst="blockArc">
            <a:avLst>
              <a:gd name="adj1" fmla="val 406543"/>
              <a:gd name="adj2" fmla="val 20189131"/>
              <a:gd name="adj3" fmla="val 4328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Block Arc 5"/>
          <p:cNvSpPr/>
          <p:nvPr/>
        </p:nvSpPr>
        <p:spPr>
          <a:xfrm>
            <a:off x="7190509" y="2559627"/>
            <a:ext cx="914400" cy="914400"/>
          </a:xfrm>
          <a:prstGeom prst="blockArc">
            <a:avLst>
              <a:gd name="adj1" fmla="val 406543"/>
              <a:gd name="adj2" fmla="val 20189131"/>
              <a:gd name="adj3" fmla="val 4328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6258818"/>
            <a:ext cx="8839200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সমানুপাতের প্রত্যেক রাশিকে সমানুপাতী বলে।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8545" y="3620869"/>
            <a:ext cx="8839200" cy="58477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atin typeface="NikoshBAN" pitchFamily="2" charset="0"/>
                <a:cs typeface="NikoshBAN" pitchFamily="2" charset="0"/>
              </a:rPr>
              <a:t>উভয়ক্ষেত্রে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অনুপাত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। </a:t>
            </a:r>
            <a:endParaRPr lang="bn-IN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4306669"/>
            <a:ext cx="8839200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itchFamily="2" charset="0"/>
                <a:cs typeface="NikoshBAN" pitchFamily="2" charset="0"/>
              </a:rPr>
              <a:t>অর্থাৎ ১ম রাশিঃ২য় রাশিঃ=৩য় রাশিঃ৪র্থ রাশি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135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6863" y="457200"/>
            <a:ext cx="8153400" cy="1752600"/>
          </a:xfrm>
          <a:prstGeom prst="rect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Ins="0" rtlCol="0" anchor="t" anchorCtr="0"/>
          <a:lstStyle/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পুত্রঃপিতা=১৫</a:t>
            </a:r>
            <a:r>
              <a:rPr lang="en-US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IN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৪১</a:t>
            </a:r>
          </a:p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পিতাঃদাদা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=৪১:৬৫</a:t>
            </a:r>
          </a:p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অনুপাত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একত্র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করলে-পুত্রঃপিতাঃদাদা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=১৫:৪১:৬৫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6863" y="2424545"/>
            <a:ext cx="8153400" cy="1080655"/>
          </a:xfrm>
          <a:prstGeom prst="rect">
            <a:avLst/>
          </a:prstGeo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এই অনুপাতের নাম কি?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6863" y="3719945"/>
            <a:ext cx="8153400" cy="1080655"/>
          </a:xfrm>
          <a:prstGeom prst="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ধারাবাহিক অনুপাত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6863" y="5029200"/>
            <a:ext cx="8153400" cy="1371600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দুইটি</a:t>
            </a:r>
            <a:r>
              <a:rPr lang="bn-IN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অনুপাতকে</a:t>
            </a:r>
            <a:r>
              <a:rPr lang="bn-IN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ধারাবাহিক অনুপা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্তে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রুপান্তরের</a:t>
            </a:r>
            <a:r>
              <a:rPr lang="bn-IN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bn-IN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অনুপাতের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উত্তররাশি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অনুপাতের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উভয়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রাশিকে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গুণ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২য়</a:t>
            </a:r>
            <a:r>
              <a:rPr lang="bn-IN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অ্নুপাতের</a:t>
            </a:r>
            <a:r>
              <a:rPr lang="bn-IN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পূর্ব</a:t>
            </a:r>
            <a:r>
              <a:rPr lang="bn-IN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রাশি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অনুপা</a:t>
            </a:r>
            <a:r>
              <a:rPr lang="bn-IN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তের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উভয়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রাশিকে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গুণ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করত্যে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bn-IN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Frame 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025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165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795</TotalTime>
  <Words>546</Words>
  <Application>Microsoft Office PowerPoint</Application>
  <PresentationFormat>On-screen Show (4:3)</PresentationFormat>
  <Paragraphs>105</Paragraphs>
  <Slides>16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Office Theme</vt:lpstr>
      <vt:lpstr>Microsoft Equation 3.0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88</cp:revision>
  <dcterms:created xsi:type="dcterms:W3CDTF">2019-12-26T09:53:04Z</dcterms:created>
  <dcterms:modified xsi:type="dcterms:W3CDTF">2019-12-30T09:57:11Z</dcterms:modified>
</cp:coreProperties>
</file>