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2"/>
  </p:notesMasterIdLst>
  <p:sldIdLst>
    <p:sldId id="259" r:id="rId4"/>
    <p:sldId id="261" r:id="rId5"/>
    <p:sldId id="267" r:id="rId6"/>
    <p:sldId id="262" r:id="rId7"/>
    <p:sldId id="277" r:id="rId8"/>
    <p:sldId id="265" r:id="rId9"/>
    <p:sldId id="278" r:id="rId10"/>
    <p:sldId id="268" r:id="rId11"/>
    <p:sldId id="279" r:id="rId12"/>
    <p:sldId id="263" r:id="rId13"/>
    <p:sldId id="270" r:id="rId14"/>
    <p:sldId id="271" r:id="rId15"/>
    <p:sldId id="280" r:id="rId16"/>
    <p:sldId id="272" r:id="rId17"/>
    <p:sldId id="273" r:id="rId18"/>
    <p:sldId id="281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9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53C28-4E9C-48E0-84A2-E127BD4B962C}" type="doc">
      <dgm:prSet loTypeId="urn:microsoft.com/office/officeart/2005/8/layout/pyramid3" loCatId="pyramid" qsTypeId="urn:microsoft.com/office/officeart/2005/8/quickstyle/simple1" qsCatId="simple" csTypeId="urn:microsoft.com/office/officeart/2005/8/colors/accent2_2" csCatId="accent2" phldr="1"/>
      <dgm:spPr/>
    </dgm:pt>
    <dgm:pt modelId="{2E714492-D366-4055-8D9E-1E2199BD8514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3600" baseline="0" dirty="0" err="1" smtClean="0">
              <a:latin typeface="NikoshBAN" pitchFamily="2" charset="0"/>
              <a:cs typeface="NikoshBAN" pitchFamily="2" charset="0"/>
            </a:rPr>
            <a:t>আহাম্মদ</a:t>
          </a:r>
          <a:r>
            <a:rPr lang="en-US" sz="3600" baseline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aseline="0" dirty="0" err="1" smtClean="0">
              <a:latin typeface="NikoshBAN" pitchFamily="2" charset="0"/>
              <a:cs typeface="NikoshBAN" pitchFamily="2" charset="0"/>
            </a:rPr>
            <a:t>সরকার</a:t>
          </a:r>
          <a:endParaRPr lang="en-US" sz="3600" baseline="0" dirty="0">
            <a:latin typeface="NikoshBAN" pitchFamily="2" charset="0"/>
            <a:cs typeface="NikoshBAN" pitchFamily="2" charset="0"/>
          </a:endParaRPr>
        </a:p>
      </dgm:t>
    </dgm:pt>
    <dgm:pt modelId="{751096F0-4EEB-4072-8543-6204191A834A}" type="parTrans" cxnId="{19461AE1-AFFD-4E34-A0E0-14BDAF6E368E}">
      <dgm:prSet/>
      <dgm:spPr/>
      <dgm:t>
        <a:bodyPr/>
        <a:lstStyle/>
        <a:p>
          <a:endParaRPr lang="en-US"/>
        </a:p>
      </dgm:t>
    </dgm:pt>
    <dgm:pt modelId="{824CB622-5F4B-4FF5-9C5A-098E874C6422}" type="sibTrans" cxnId="{19461AE1-AFFD-4E34-A0E0-14BDAF6E368E}">
      <dgm:prSet/>
      <dgm:spPr/>
      <dgm:t>
        <a:bodyPr/>
        <a:lstStyle/>
        <a:p>
          <a:endParaRPr lang="en-US"/>
        </a:p>
      </dgm:t>
    </dgm:pt>
    <dgm:pt modelId="{D431A709-72D5-4A65-A1D7-56C5190B0234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bn-BD" sz="4000" b="0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সহকারী শিক্ষক</a:t>
          </a:r>
          <a:endParaRPr lang="en-US" sz="4000" b="0" cap="none" spc="0" baseline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SutonnyMJ" pitchFamily="2" charset="0"/>
          </a:endParaRPr>
        </a:p>
      </dgm:t>
    </dgm:pt>
    <dgm:pt modelId="{A97341E5-F864-498B-A562-F8531E93C4C1}" type="parTrans" cxnId="{0FE6762E-615A-4AB0-B84D-F06DEB5EADF0}">
      <dgm:prSet/>
      <dgm:spPr/>
      <dgm:t>
        <a:bodyPr/>
        <a:lstStyle/>
        <a:p>
          <a:endParaRPr lang="en-US"/>
        </a:p>
      </dgm:t>
    </dgm:pt>
    <dgm:pt modelId="{207ACF71-70CA-40FA-BBE1-BBCA5B93C3EB}" type="sibTrans" cxnId="{0FE6762E-615A-4AB0-B84D-F06DEB5EADF0}">
      <dgm:prSet/>
      <dgm:spPr/>
      <dgm:t>
        <a:bodyPr/>
        <a:lstStyle/>
        <a:p>
          <a:endParaRPr lang="en-US"/>
        </a:p>
      </dgm:t>
    </dgm:pt>
    <dgm:pt modelId="{7DCFDDFB-446F-4175-80B7-5F345E6BCA67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4000" baseline="0" dirty="0" err="1" smtClean="0">
              <a:latin typeface="NikoshBAN" pitchFamily="2" charset="0"/>
              <a:cs typeface="NikoshBAN" pitchFamily="2" charset="0"/>
            </a:rPr>
            <a:t>কসবা,ব্রাহ্মণবাড়িয়া</a:t>
          </a:r>
          <a:r>
            <a:rPr lang="bn-BD" sz="4000" baseline="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baseline="0" dirty="0">
            <a:latin typeface="NikoshBAN" pitchFamily="2" charset="0"/>
            <a:cs typeface="NikoshBAN" pitchFamily="2" charset="0"/>
          </a:endParaRPr>
        </a:p>
      </dgm:t>
    </dgm:pt>
    <dgm:pt modelId="{DB3C97FA-579B-46FD-A287-6B39C72817B1}" type="parTrans" cxnId="{635E3E47-151A-4875-875B-9103873E7EEA}">
      <dgm:prSet/>
      <dgm:spPr/>
      <dgm:t>
        <a:bodyPr/>
        <a:lstStyle/>
        <a:p>
          <a:endParaRPr lang="en-US"/>
        </a:p>
      </dgm:t>
    </dgm:pt>
    <dgm:pt modelId="{6A542EC5-4A6E-403C-A791-FC6801BA220F}" type="sibTrans" cxnId="{635E3E47-151A-4875-875B-9103873E7EEA}">
      <dgm:prSet/>
      <dgm:spPr/>
      <dgm:t>
        <a:bodyPr/>
        <a:lstStyle/>
        <a:p>
          <a:endParaRPr lang="en-US"/>
        </a:p>
      </dgm:t>
    </dgm:pt>
    <dgm:pt modelId="{644135A2-6D1A-499B-9CF1-97644969D88D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3600" baseline="0" dirty="0" err="1" smtClean="0">
              <a:latin typeface="SutonnyMJ" pitchFamily="2" charset="0"/>
            </a:rPr>
            <a:t>খেওড়া</a:t>
          </a:r>
          <a:r>
            <a:rPr lang="en-US" sz="3600" baseline="0" dirty="0" smtClean="0">
              <a:latin typeface="SutonnyMJ" pitchFamily="2" charset="0"/>
            </a:rPr>
            <a:t> </a:t>
          </a:r>
          <a:r>
            <a:rPr lang="en-US" sz="3600" baseline="0" dirty="0" err="1" smtClean="0">
              <a:latin typeface="SutonnyMJ" pitchFamily="2" charset="0"/>
            </a:rPr>
            <a:t>আনন্দময়ী</a:t>
          </a:r>
          <a:r>
            <a:rPr lang="en-US" sz="3600" baseline="0" dirty="0" smtClean="0">
              <a:latin typeface="SutonnyMJ" pitchFamily="2" charset="0"/>
            </a:rPr>
            <a:t> </a:t>
          </a:r>
          <a:r>
            <a:rPr lang="en-US" sz="3600" baseline="0" dirty="0" err="1" smtClean="0">
              <a:latin typeface="SutonnyMJ" pitchFamily="2" charset="0"/>
            </a:rPr>
            <a:t>উচ্চ</a:t>
          </a:r>
          <a:r>
            <a:rPr lang="en-US" sz="3600" baseline="0" dirty="0" smtClean="0">
              <a:latin typeface="SutonnyMJ" pitchFamily="2" charset="0"/>
            </a:rPr>
            <a:t> </a:t>
          </a:r>
          <a:r>
            <a:rPr lang="en-US" sz="3600" baseline="0" dirty="0" err="1" smtClean="0">
              <a:latin typeface="SutonnyMJ" pitchFamily="2" charset="0"/>
            </a:rPr>
            <a:t>বিদ্যালয়</a:t>
          </a:r>
          <a:endParaRPr lang="en-US" sz="3600" baseline="0" dirty="0">
            <a:latin typeface="SutonnyMJ" pitchFamily="2" charset="0"/>
          </a:endParaRPr>
        </a:p>
      </dgm:t>
    </dgm:pt>
    <dgm:pt modelId="{23B9D8B8-2CEA-4853-8A4E-751DE462ACE6}" type="parTrans" cxnId="{C231EA87-2E7B-4897-8B8E-83D66FB463EE}">
      <dgm:prSet/>
      <dgm:spPr/>
      <dgm:t>
        <a:bodyPr/>
        <a:lstStyle/>
        <a:p>
          <a:endParaRPr lang="en-US"/>
        </a:p>
      </dgm:t>
    </dgm:pt>
    <dgm:pt modelId="{4E3E4311-DB2F-4DBE-8F4F-4C682B4D7201}" type="sibTrans" cxnId="{C231EA87-2E7B-4897-8B8E-83D66FB463EE}">
      <dgm:prSet/>
      <dgm:spPr/>
      <dgm:t>
        <a:bodyPr/>
        <a:lstStyle/>
        <a:p>
          <a:endParaRPr lang="en-US"/>
        </a:p>
      </dgm:t>
    </dgm:pt>
    <dgm:pt modelId="{D12F1A68-B558-4E6A-9A81-6B34BB497E3F}" type="pres">
      <dgm:prSet presAssocID="{C0F53C28-4E9C-48E0-84A2-E127BD4B962C}" presName="Name0" presStyleCnt="0">
        <dgm:presLayoutVars>
          <dgm:dir/>
          <dgm:animLvl val="lvl"/>
          <dgm:resizeHandles val="exact"/>
        </dgm:presLayoutVars>
      </dgm:prSet>
      <dgm:spPr/>
    </dgm:pt>
    <dgm:pt modelId="{D00DBEF2-5372-4AAB-9831-4DE0ACF70541}" type="pres">
      <dgm:prSet presAssocID="{2E714492-D366-4055-8D9E-1E2199BD8514}" presName="Name8" presStyleCnt="0"/>
      <dgm:spPr/>
    </dgm:pt>
    <dgm:pt modelId="{333CD083-37B9-4EF2-A8EB-322774CA8B7B}" type="pres">
      <dgm:prSet presAssocID="{2E714492-D366-4055-8D9E-1E2199BD851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F5759-FBDC-48F3-83CF-506F2CA4B991}" type="pres">
      <dgm:prSet presAssocID="{2E714492-D366-4055-8D9E-1E2199BD85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27FD9-3998-44A4-AE7D-EF13E40AD057}" type="pres">
      <dgm:prSet presAssocID="{D431A709-72D5-4A65-A1D7-56C5190B0234}" presName="Name8" presStyleCnt="0"/>
      <dgm:spPr/>
    </dgm:pt>
    <dgm:pt modelId="{ADD8CDB5-512D-4721-94F2-2A2CAAE1AB6C}" type="pres">
      <dgm:prSet presAssocID="{D431A709-72D5-4A65-A1D7-56C5190B023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31376-B4EF-461F-AF44-94152CCD1DC4}" type="pres">
      <dgm:prSet presAssocID="{D431A709-72D5-4A65-A1D7-56C5190B02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86244-2AC2-49B0-81DF-B52F14E53DB0}" type="pres">
      <dgm:prSet presAssocID="{644135A2-6D1A-499B-9CF1-97644969D88D}" presName="Name8" presStyleCnt="0"/>
      <dgm:spPr/>
    </dgm:pt>
    <dgm:pt modelId="{D97AEA16-EC33-4F49-A7F0-87C9DBA13AE9}" type="pres">
      <dgm:prSet presAssocID="{644135A2-6D1A-499B-9CF1-97644969D88D}" presName="level" presStyleLbl="node1" presStyleIdx="2" presStyleCnt="4" custScaleX="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AE68B-6952-4474-B17A-6A9D0F703C8B}" type="pres">
      <dgm:prSet presAssocID="{644135A2-6D1A-499B-9CF1-97644969D8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9FC8A-E311-4522-95BC-EE03F601374B}" type="pres">
      <dgm:prSet presAssocID="{7DCFDDFB-446F-4175-80B7-5F345E6BCA67}" presName="Name8" presStyleCnt="0"/>
      <dgm:spPr/>
    </dgm:pt>
    <dgm:pt modelId="{6A2691BF-ECB5-4663-AB8D-7C599BAB2231}" type="pres">
      <dgm:prSet presAssocID="{7DCFDDFB-446F-4175-80B7-5F345E6BCA67}" presName="level" presStyleLbl="node1" presStyleIdx="3" presStyleCnt="4" custScaleX="26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C4A70-A8E0-4254-A8C4-AAFD06977A76}" type="pres">
      <dgm:prSet presAssocID="{7DCFDDFB-446F-4175-80B7-5F345E6BCA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EBB6B3-D6CF-4887-81B0-7632E791E634}" type="presOf" srcId="{D431A709-72D5-4A65-A1D7-56C5190B0234}" destId="{66D31376-B4EF-461F-AF44-94152CCD1DC4}" srcOrd="1" destOrd="0" presId="urn:microsoft.com/office/officeart/2005/8/layout/pyramid3"/>
    <dgm:cxn modelId="{635E3E47-151A-4875-875B-9103873E7EEA}" srcId="{C0F53C28-4E9C-48E0-84A2-E127BD4B962C}" destId="{7DCFDDFB-446F-4175-80B7-5F345E6BCA67}" srcOrd="3" destOrd="0" parTransId="{DB3C97FA-579B-46FD-A287-6B39C72817B1}" sibTransId="{6A542EC5-4A6E-403C-A791-FC6801BA220F}"/>
    <dgm:cxn modelId="{2B5F28DE-08D2-4903-9C3D-ACE6DF36C7E2}" type="presOf" srcId="{2E714492-D366-4055-8D9E-1E2199BD8514}" destId="{E5FF5759-FBDC-48F3-83CF-506F2CA4B991}" srcOrd="1" destOrd="0" presId="urn:microsoft.com/office/officeart/2005/8/layout/pyramid3"/>
    <dgm:cxn modelId="{0FE6762E-615A-4AB0-B84D-F06DEB5EADF0}" srcId="{C0F53C28-4E9C-48E0-84A2-E127BD4B962C}" destId="{D431A709-72D5-4A65-A1D7-56C5190B0234}" srcOrd="1" destOrd="0" parTransId="{A97341E5-F864-498B-A562-F8531E93C4C1}" sibTransId="{207ACF71-70CA-40FA-BBE1-BBCA5B93C3EB}"/>
    <dgm:cxn modelId="{0899B52D-113D-4AF9-B0BE-90E3FCB5F167}" type="presOf" srcId="{644135A2-6D1A-499B-9CF1-97644969D88D}" destId="{5F2AE68B-6952-4474-B17A-6A9D0F703C8B}" srcOrd="1" destOrd="0" presId="urn:microsoft.com/office/officeart/2005/8/layout/pyramid3"/>
    <dgm:cxn modelId="{C7C8A213-20BB-4DEB-868C-94A651C87A00}" type="presOf" srcId="{7DCFDDFB-446F-4175-80B7-5F345E6BCA67}" destId="{B99C4A70-A8E0-4254-A8C4-AAFD06977A76}" srcOrd="1" destOrd="0" presId="urn:microsoft.com/office/officeart/2005/8/layout/pyramid3"/>
    <dgm:cxn modelId="{2359DD5B-B8C3-4E40-94D6-87893EF45284}" type="presOf" srcId="{C0F53C28-4E9C-48E0-84A2-E127BD4B962C}" destId="{D12F1A68-B558-4E6A-9A81-6B34BB497E3F}" srcOrd="0" destOrd="0" presId="urn:microsoft.com/office/officeart/2005/8/layout/pyramid3"/>
    <dgm:cxn modelId="{4B2A3E18-9F06-46BE-8DDD-B5A5BECF132E}" type="presOf" srcId="{2E714492-D366-4055-8D9E-1E2199BD8514}" destId="{333CD083-37B9-4EF2-A8EB-322774CA8B7B}" srcOrd="0" destOrd="0" presId="urn:microsoft.com/office/officeart/2005/8/layout/pyramid3"/>
    <dgm:cxn modelId="{C231EA87-2E7B-4897-8B8E-83D66FB463EE}" srcId="{C0F53C28-4E9C-48E0-84A2-E127BD4B962C}" destId="{644135A2-6D1A-499B-9CF1-97644969D88D}" srcOrd="2" destOrd="0" parTransId="{23B9D8B8-2CEA-4853-8A4E-751DE462ACE6}" sibTransId="{4E3E4311-DB2F-4DBE-8F4F-4C682B4D7201}"/>
    <dgm:cxn modelId="{3FE9EEFF-BB78-4872-9215-B5E2D0551FE7}" type="presOf" srcId="{7DCFDDFB-446F-4175-80B7-5F345E6BCA67}" destId="{6A2691BF-ECB5-4663-AB8D-7C599BAB2231}" srcOrd="0" destOrd="0" presId="urn:microsoft.com/office/officeart/2005/8/layout/pyramid3"/>
    <dgm:cxn modelId="{19461AE1-AFFD-4E34-A0E0-14BDAF6E368E}" srcId="{C0F53C28-4E9C-48E0-84A2-E127BD4B962C}" destId="{2E714492-D366-4055-8D9E-1E2199BD8514}" srcOrd="0" destOrd="0" parTransId="{751096F0-4EEB-4072-8543-6204191A834A}" sibTransId="{824CB622-5F4B-4FF5-9C5A-098E874C6422}"/>
    <dgm:cxn modelId="{AF0E9E6E-A0ED-4A0A-ABD1-74C75E4022F1}" type="presOf" srcId="{D431A709-72D5-4A65-A1D7-56C5190B0234}" destId="{ADD8CDB5-512D-4721-94F2-2A2CAAE1AB6C}" srcOrd="0" destOrd="0" presId="urn:microsoft.com/office/officeart/2005/8/layout/pyramid3"/>
    <dgm:cxn modelId="{485DF0D2-B0D7-42F5-B705-93E104F575C9}" type="presOf" srcId="{644135A2-6D1A-499B-9CF1-97644969D88D}" destId="{D97AEA16-EC33-4F49-A7F0-87C9DBA13AE9}" srcOrd="0" destOrd="0" presId="urn:microsoft.com/office/officeart/2005/8/layout/pyramid3"/>
    <dgm:cxn modelId="{8CEBA4CF-4289-4A69-874D-FB62430DD081}" type="presParOf" srcId="{D12F1A68-B558-4E6A-9A81-6B34BB497E3F}" destId="{D00DBEF2-5372-4AAB-9831-4DE0ACF70541}" srcOrd="0" destOrd="0" presId="urn:microsoft.com/office/officeart/2005/8/layout/pyramid3"/>
    <dgm:cxn modelId="{DECC8556-0C5D-4910-893C-0583D7AB92B7}" type="presParOf" srcId="{D00DBEF2-5372-4AAB-9831-4DE0ACF70541}" destId="{333CD083-37B9-4EF2-A8EB-322774CA8B7B}" srcOrd="0" destOrd="0" presId="urn:microsoft.com/office/officeart/2005/8/layout/pyramid3"/>
    <dgm:cxn modelId="{5252ADD1-3EF8-4E4A-AB66-90B76B77D989}" type="presParOf" srcId="{D00DBEF2-5372-4AAB-9831-4DE0ACF70541}" destId="{E5FF5759-FBDC-48F3-83CF-506F2CA4B991}" srcOrd="1" destOrd="0" presId="urn:microsoft.com/office/officeart/2005/8/layout/pyramid3"/>
    <dgm:cxn modelId="{9A390CC1-ED71-4E16-A428-568F9E3C1518}" type="presParOf" srcId="{D12F1A68-B558-4E6A-9A81-6B34BB497E3F}" destId="{3F427FD9-3998-44A4-AE7D-EF13E40AD057}" srcOrd="1" destOrd="0" presId="urn:microsoft.com/office/officeart/2005/8/layout/pyramid3"/>
    <dgm:cxn modelId="{E7DE9197-C497-4CBD-8743-52EEF55E634F}" type="presParOf" srcId="{3F427FD9-3998-44A4-AE7D-EF13E40AD057}" destId="{ADD8CDB5-512D-4721-94F2-2A2CAAE1AB6C}" srcOrd="0" destOrd="0" presId="urn:microsoft.com/office/officeart/2005/8/layout/pyramid3"/>
    <dgm:cxn modelId="{0F311DBC-20B6-4EF7-9CEA-4F5960D54620}" type="presParOf" srcId="{3F427FD9-3998-44A4-AE7D-EF13E40AD057}" destId="{66D31376-B4EF-461F-AF44-94152CCD1DC4}" srcOrd="1" destOrd="0" presId="urn:microsoft.com/office/officeart/2005/8/layout/pyramid3"/>
    <dgm:cxn modelId="{246AD77D-2876-4175-A1AF-86E905E9217A}" type="presParOf" srcId="{D12F1A68-B558-4E6A-9A81-6B34BB497E3F}" destId="{58D86244-2AC2-49B0-81DF-B52F14E53DB0}" srcOrd="2" destOrd="0" presId="urn:microsoft.com/office/officeart/2005/8/layout/pyramid3"/>
    <dgm:cxn modelId="{7CBA0308-8F76-40A8-A502-340F9F5AD571}" type="presParOf" srcId="{58D86244-2AC2-49B0-81DF-B52F14E53DB0}" destId="{D97AEA16-EC33-4F49-A7F0-87C9DBA13AE9}" srcOrd="0" destOrd="0" presId="urn:microsoft.com/office/officeart/2005/8/layout/pyramid3"/>
    <dgm:cxn modelId="{E0503C5F-606E-46E0-A5FB-6CB7CC86510C}" type="presParOf" srcId="{58D86244-2AC2-49B0-81DF-B52F14E53DB0}" destId="{5F2AE68B-6952-4474-B17A-6A9D0F703C8B}" srcOrd="1" destOrd="0" presId="urn:microsoft.com/office/officeart/2005/8/layout/pyramid3"/>
    <dgm:cxn modelId="{4144DB63-6573-47A4-A7E8-C0EEE509FA11}" type="presParOf" srcId="{D12F1A68-B558-4E6A-9A81-6B34BB497E3F}" destId="{EA19FC8A-E311-4522-95BC-EE03F601374B}" srcOrd="3" destOrd="0" presId="urn:microsoft.com/office/officeart/2005/8/layout/pyramid3"/>
    <dgm:cxn modelId="{0E27472E-CCCE-46E7-BD3E-AC487C041480}" type="presParOf" srcId="{EA19FC8A-E311-4522-95BC-EE03F601374B}" destId="{6A2691BF-ECB5-4663-AB8D-7C599BAB2231}" srcOrd="0" destOrd="0" presId="urn:microsoft.com/office/officeart/2005/8/layout/pyramid3"/>
    <dgm:cxn modelId="{632B5378-5DCA-4A14-882A-1399914464A0}" type="presParOf" srcId="{EA19FC8A-E311-4522-95BC-EE03F601374B}" destId="{B99C4A70-A8E0-4254-A8C4-AAFD06977A7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CD083-37B9-4EF2-A8EB-322774CA8B7B}">
      <dsp:nvSpPr>
        <dsp:cNvPr id="0" name=""/>
        <dsp:cNvSpPr/>
      </dsp:nvSpPr>
      <dsp:spPr>
        <a:xfrm rot="10800000">
          <a:off x="0" y="0"/>
          <a:ext cx="6705600" cy="1016000"/>
        </a:xfrm>
        <a:prstGeom prst="trapezoid">
          <a:avLst>
            <a:gd name="adj" fmla="val 825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baseline="0" dirty="0" err="1" smtClean="0">
              <a:latin typeface="NikoshBAN" pitchFamily="2" charset="0"/>
              <a:cs typeface="NikoshBAN" pitchFamily="2" charset="0"/>
            </a:rPr>
            <a:t>আহাম্মদ</a:t>
          </a:r>
          <a:r>
            <a:rPr lang="en-US" sz="3600" kern="1200" baseline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baseline="0" dirty="0" err="1" smtClean="0">
              <a:latin typeface="NikoshBAN" pitchFamily="2" charset="0"/>
              <a:cs typeface="NikoshBAN" pitchFamily="2" charset="0"/>
            </a:rPr>
            <a:t>সরকার</a:t>
          </a:r>
          <a:endParaRPr lang="en-US" sz="3600" kern="1200" baseline="0" dirty="0">
            <a:latin typeface="NikoshBAN" pitchFamily="2" charset="0"/>
            <a:cs typeface="NikoshBAN" pitchFamily="2" charset="0"/>
          </a:endParaRPr>
        </a:p>
      </dsp:txBody>
      <dsp:txXfrm rot="-10800000">
        <a:off x="1173479" y="0"/>
        <a:ext cx="4358640" cy="1016000"/>
      </dsp:txXfrm>
    </dsp:sp>
    <dsp:sp modelId="{ADD8CDB5-512D-4721-94F2-2A2CAAE1AB6C}">
      <dsp:nvSpPr>
        <dsp:cNvPr id="0" name=""/>
        <dsp:cNvSpPr/>
      </dsp:nvSpPr>
      <dsp:spPr>
        <a:xfrm rot="10800000">
          <a:off x="838200" y="1016000"/>
          <a:ext cx="5029199" cy="1016000"/>
        </a:xfrm>
        <a:prstGeom prst="trapezoid">
          <a:avLst>
            <a:gd name="adj" fmla="val 82500"/>
          </a:avLst>
        </a:prstGeom>
        <a:solidFill>
          <a:schemeClr val="bg2">
            <a:lumMod val="9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সহকারী শিক্ষক</a:t>
          </a:r>
          <a:endParaRPr lang="en-US" sz="4000" b="0" kern="1200" cap="none" spc="0" baseline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SutonnyMJ" pitchFamily="2" charset="0"/>
          </a:endParaRPr>
        </a:p>
      </dsp:txBody>
      <dsp:txXfrm rot="-10800000">
        <a:off x="1718310" y="1016000"/>
        <a:ext cx="3268980" cy="1016000"/>
      </dsp:txXfrm>
    </dsp:sp>
    <dsp:sp modelId="{D97AEA16-EC33-4F49-A7F0-87C9DBA13AE9}">
      <dsp:nvSpPr>
        <dsp:cNvPr id="0" name=""/>
        <dsp:cNvSpPr/>
      </dsp:nvSpPr>
      <dsp:spPr>
        <a:xfrm rot="10800000">
          <a:off x="0" y="2032000"/>
          <a:ext cx="6705600" cy="1016000"/>
        </a:xfrm>
        <a:prstGeom prst="trapezoid">
          <a:avLst>
            <a:gd name="adj" fmla="val 825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baseline="0" dirty="0" err="1" smtClean="0">
              <a:latin typeface="SutonnyMJ" pitchFamily="2" charset="0"/>
            </a:rPr>
            <a:t>খেওড়া</a:t>
          </a:r>
          <a:r>
            <a:rPr lang="en-US" sz="3600" kern="1200" baseline="0" dirty="0" smtClean="0">
              <a:latin typeface="SutonnyMJ" pitchFamily="2" charset="0"/>
            </a:rPr>
            <a:t> </a:t>
          </a:r>
          <a:r>
            <a:rPr lang="en-US" sz="3600" kern="1200" baseline="0" dirty="0" err="1" smtClean="0">
              <a:latin typeface="SutonnyMJ" pitchFamily="2" charset="0"/>
            </a:rPr>
            <a:t>আনন্দময়ী</a:t>
          </a:r>
          <a:r>
            <a:rPr lang="en-US" sz="3600" kern="1200" baseline="0" dirty="0" smtClean="0">
              <a:latin typeface="SutonnyMJ" pitchFamily="2" charset="0"/>
            </a:rPr>
            <a:t> </a:t>
          </a:r>
          <a:r>
            <a:rPr lang="en-US" sz="3600" kern="1200" baseline="0" dirty="0" err="1" smtClean="0">
              <a:latin typeface="SutonnyMJ" pitchFamily="2" charset="0"/>
            </a:rPr>
            <a:t>উচ্চ</a:t>
          </a:r>
          <a:r>
            <a:rPr lang="en-US" sz="3600" kern="1200" baseline="0" dirty="0" smtClean="0">
              <a:latin typeface="SutonnyMJ" pitchFamily="2" charset="0"/>
            </a:rPr>
            <a:t> </a:t>
          </a:r>
          <a:r>
            <a:rPr lang="en-US" sz="3600" kern="1200" baseline="0" dirty="0" err="1" smtClean="0">
              <a:latin typeface="SutonnyMJ" pitchFamily="2" charset="0"/>
            </a:rPr>
            <a:t>বিদ্যালয়</a:t>
          </a:r>
          <a:endParaRPr lang="en-US" sz="3600" kern="1200" baseline="0" dirty="0">
            <a:latin typeface="SutonnyMJ" pitchFamily="2" charset="0"/>
          </a:endParaRPr>
        </a:p>
      </dsp:txBody>
      <dsp:txXfrm rot="-10800000">
        <a:off x="1173479" y="2032000"/>
        <a:ext cx="4358640" cy="1016000"/>
      </dsp:txXfrm>
    </dsp:sp>
    <dsp:sp modelId="{6A2691BF-ECB5-4663-AB8D-7C599BAB2231}">
      <dsp:nvSpPr>
        <dsp:cNvPr id="0" name=""/>
        <dsp:cNvSpPr/>
      </dsp:nvSpPr>
      <dsp:spPr>
        <a:xfrm rot="10800000">
          <a:off x="1173479" y="3047999"/>
          <a:ext cx="4358640" cy="1016000"/>
        </a:xfrm>
        <a:prstGeom prst="trapezoid">
          <a:avLst>
            <a:gd name="adj" fmla="val 82500"/>
          </a:avLst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baseline="0" dirty="0" err="1" smtClean="0">
              <a:latin typeface="NikoshBAN" pitchFamily="2" charset="0"/>
              <a:cs typeface="NikoshBAN" pitchFamily="2" charset="0"/>
            </a:rPr>
            <a:t>কসবা,ব্রাহ্মণবাড়িয়া</a:t>
          </a:r>
          <a:r>
            <a:rPr lang="bn-BD" sz="4000" kern="1200" baseline="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kern="1200" baseline="0" dirty="0">
            <a:latin typeface="NikoshBAN" pitchFamily="2" charset="0"/>
            <a:cs typeface="NikoshBAN" pitchFamily="2" charset="0"/>
          </a:endParaRPr>
        </a:p>
      </dsp:txBody>
      <dsp:txXfrm rot="-10800000">
        <a:off x="1173479" y="3047999"/>
        <a:ext cx="435864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029B6-3BDF-4995-988D-E2F42CCDFADB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E5334-4D17-402A-8C35-D07AEDD7C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2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5334-4D17-402A-8C35-D07AEDD7C3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9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7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1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02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06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8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2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7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3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4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9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7769C25-9DDC-4480-A470-081BD635378E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946F8A-4202-4883-A309-3386054C205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-76200" y="-152400"/>
            <a:ext cx="9144000" cy="2895600"/>
          </a:xfrm>
          <a:prstGeom prst="horizontalScroll">
            <a:avLst>
              <a:gd name="adj" fmla="val 1058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হিসাব বিজ্ঞান ক্লাসে</a:t>
            </a:r>
            <a:r>
              <a:rPr lang="en-US" sz="72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bn-BD" sz="72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স্বাগতম</a:t>
            </a:r>
            <a:r>
              <a:rPr lang="en-US" sz="72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" y="2438400"/>
            <a:ext cx="9144000" cy="434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635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69342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/>
              <a:t>A =  L  +  E</a:t>
            </a:r>
            <a:endParaRPr lang="en-US" sz="9600" dirty="0"/>
          </a:p>
        </p:txBody>
      </p:sp>
      <p:sp>
        <p:nvSpPr>
          <p:cNvPr id="3" name="Down Arrow 2"/>
          <p:cNvSpPr/>
          <p:nvPr/>
        </p:nvSpPr>
        <p:spPr>
          <a:xfrm>
            <a:off x="1039761" y="1929581"/>
            <a:ext cx="457200" cy="1143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" y="3154977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200" dirty="0" smtClean="0">
                <a:ln w="29210">
                  <a:solidFill>
                    <a:srgbClr val="00206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Assets</a:t>
            </a:r>
            <a:endParaRPr lang="en-US" sz="3600" b="1" spc="200" dirty="0">
              <a:ln w="29210">
                <a:solidFill>
                  <a:srgbClr val="002060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413" y="3124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200" dirty="0" smtClean="0">
                <a:ln w="29210">
                  <a:solidFill>
                    <a:srgbClr val="00206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Liabilities</a:t>
            </a:r>
            <a:endParaRPr lang="en-US" b="1" spc="200" dirty="0">
              <a:ln w="29210">
                <a:solidFill>
                  <a:srgbClr val="002060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3636" y="3111303"/>
            <a:ext cx="240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200" dirty="0" smtClean="0">
                <a:ln w="29210">
                  <a:solidFill>
                    <a:srgbClr val="00206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Equity</a:t>
            </a:r>
            <a:endParaRPr lang="en-US" sz="3600" b="1" spc="200" dirty="0">
              <a:ln w="29210">
                <a:solidFill>
                  <a:srgbClr val="002060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477000" y="3886200"/>
            <a:ext cx="457200" cy="1143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092610" y="3658082"/>
            <a:ext cx="457200" cy="1143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8319" y="4953000"/>
            <a:ext cx="2362200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>
              <a:ln w="1143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5181600"/>
            <a:ext cx="2362200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দায়</a:t>
            </a:r>
            <a:endParaRPr lang="en-US" sz="3600" dirty="0">
              <a:ln w="1143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5090963"/>
            <a:ext cx="2514600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60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মালিকানা</a:t>
            </a:r>
            <a:endParaRPr lang="en-US" sz="3600" dirty="0">
              <a:ln w="11430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SutonnyMJ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463413" y="1981200"/>
            <a:ext cx="457200" cy="1143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248400" y="1903771"/>
            <a:ext cx="457200" cy="1143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747318" y="3801308"/>
            <a:ext cx="481781" cy="115169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066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 animBg="1"/>
      <p:bldP spid="10" grpId="0" animBg="1"/>
      <p:bldP spid="12" grpId="0"/>
      <p:bldP spid="13" grpId="0"/>
      <p:bldP spid="14" grpId="0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1" y="304800"/>
            <a:ext cx="7799438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E=C+R-E-D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173575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</a:t>
            </a:r>
          </a:p>
          <a:p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R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57800" y="32766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334000" y="41148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334000" y="49530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105400" y="2376085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28800" y="212913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Capital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1639" y="2110203"/>
            <a:ext cx="1877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2929235"/>
            <a:ext cx="3301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Revenue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7278" y="3023701"/>
            <a:ext cx="1877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আয়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1704" y="3844413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Expenses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6885" y="3881735"/>
            <a:ext cx="1247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ব্যয়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4605635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Drawing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04653" y="4602958"/>
            <a:ext cx="1980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1499419"/>
            <a:ext cx="3581400" cy="27432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মালিকানা স্বত্ব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0" y="1582993"/>
            <a:ext cx="2895600" cy="1371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মূলধন বিনিয়োগ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247035" y="3365090"/>
            <a:ext cx="2362200" cy="1028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152535" y="3252019"/>
            <a:ext cx="2362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19800" y="1741538"/>
            <a:ext cx="2906662" cy="1054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4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3104535" y="1305818"/>
            <a:ext cx="3200400" cy="4038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Extract 2"/>
          <p:cNvSpPr/>
          <p:nvPr/>
        </p:nvSpPr>
        <p:spPr>
          <a:xfrm>
            <a:off x="533400" y="1981200"/>
            <a:ext cx="1981200" cy="1714500"/>
          </a:xfrm>
          <a:prstGeom prst="flowChartExtra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bn-BD" sz="2000" dirty="0"/>
              <a:t> </a:t>
            </a:r>
            <a:endParaRPr lang="en-US" sz="2000" dirty="0"/>
          </a:p>
        </p:txBody>
      </p:sp>
      <p:sp>
        <p:nvSpPr>
          <p:cNvPr id="4" name="Flowchart: Extract 3"/>
          <p:cNvSpPr/>
          <p:nvPr/>
        </p:nvSpPr>
        <p:spPr>
          <a:xfrm>
            <a:off x="685800" y="4000500"/>
            <a:ext cx="1981200" cy="1714500"/>
          </a:xfrm>
          <a:prstGeom prst="flowChartExtra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আয়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Extract 4"/>
          <p:cNvSpPr/>
          <p:nvPr/>
        </p:nvSpPr>
        <p:spPr>
          <a:xfrm flipV="1">
            <a:off x="6629400" y="1812823"/>
            <a:ext cx="1981200" cy="1882877"/>
          </a:xfrm>
          <a:prstGeom prst="flowChartExtra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Extract 5"/>
          <p:cNvSpPr/>
          <p:nvPr/>
        </p:nvSpPr>
        <p:spPr>
          <a:xfrm flipV="1">
            <a:off x="6629400" y="4007874"/>
            <a:ext cx="1981200" cy="1882877"/>
          </a:xfrm>
          <a:prstGeom prst="flowChartExtra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34980" y="2057400"/>
            <a:ext cx="1423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34980" y="4191000"/>
            <a:ext cx="11700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ব্যয়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5344418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মালিকানা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স্বত্ব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8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75 L 0.12916 0.075 C 0.19444 0.075 0.275 0.05347 0.275 0.03611 L 0.275 -0.0027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2917 -3.33333E-6 C 0.18698 -3.33333E-6 0.25834 -0.0331 0.25834 -0.05972 L 0.25834 -0.11944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28 -0.0618 L -0.11823 -0.0618 C -0.06528 -0.0618 1.11022E-16 -0.04491 1.11022E-16 -0.03102 L 1.11022E-16 -2.22222E-6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28 -0.06181 L -0.11822 -0.06181 C -0.06527 -0.06181 -4.72222E-6 -0.04491 -4.72222E-6 -0.03102 L -4.72222E-6 4.07407E-6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-0.23333 L -0.12083 -0.23333 C -0.06667 -0.23333 0 -0.16898 0 -0.11666 L 0 -4.44444E-6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16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19004 L -0.125 -0.19004 C -0.06892 -0.19004 -3.33333E-6 -0.13773 -3.33333E-6 -0.09514 L -3.33333E-6 -3.33333E-6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42452"/>
            <a:ext cx="396240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tx1"/>
                </a:solidFill>
              </a:rPr>
              <a:t>মূল্যায়ন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133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মৌখিক মুল্যায়ন</a:t>
            </a:r>
            <a:endParaRPr lang="en-US" sz="3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2971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৫০,০০০ টাকা নিয়ে ব্যবসায় আরম্ভ করায় হিসাব সমীকরণের কোন উপাদানের প্রভাব পড়বে?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23368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ক. সম্পদে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 দায়ে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4800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ঘ. সম্পদ ও দায়ে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854364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গ. সম্পদ ও মালিকানা স্বত্বে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88001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" y="4807803"/>
            <a:ext cx="650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ym typeface="Wingdings 2"/>
              </a:rPr>
              <a:t>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087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1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0" y="674768"/>
            <a:ext cx="1676399" cy="1411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826532"/>
            <a:ext cx="4953000" cy="1446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530" y="2819400"/>
            <a:ext cx="803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হিসাব সমীকরণের বর্ধিত রূপটি লিখ?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5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381000"/>
            <a:ext cx="4953000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</a:rPr>
              <a:t> </a:t>
            </a:r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133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যে কোন তিনটি লেনদেনের উপর সমীকরণের উপাদানের প্রভাব দেখাও?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3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2860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504735"/>
            <a:ext cx="3810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622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“প্রত্যেক লেনদেন ঘটনা, প্রত্যেক ঘটনা লেনদেন নয়” ব্যাখ্যা কর?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1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81000"/>
            <a:ext cx="54102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 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88806_300366809997513_209346638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3200"/>
            <a:ext cx="8001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03535370"/>
              </p:ext>
            </p:extLst>
          </p:nvPr>
        </p:nvGraphicFramePr>
        <p:xfrm>
          <a:off x="228600" y="1422400"/>
          <a:ext cx="6705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Ribbon 4"/>
          <p:cNvSpPr/>
          <p:nvPr/>
        </p:nvSpPr>
        <p:spPr>
          <a:xfrm>
            <a:off x="0" y="143182"/>
            <a:ext cx="7620000" cy="1219200"/>
          </a:xfrm>
          <a:prstGeom prst="ribb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76400"/>
            <a:ext cx="2971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3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62271"/>
            <a:ext cx="9144000" cy="688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4665" y="2895600"/>
            <a:ext cx="670560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বিষয়ঃহিসাববিজ্ঞান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অধ্যায়ঃদ্বিতীয়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7601021">
            <a:off x="-1241061" y="1711022"/>
            <a:ext cx="5213595" cy="15031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numCol="1"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 পরচিতি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7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784962"/>
            <a:ext cx="2819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23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949" y="1873861"/>
            <a:ext cx="22860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3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2143" y="1784963"/>
            <a:ext cx="2362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en-US" sz="23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517194" cy="92333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bn-BD" sz="5400" dirty="0" smtClean="0">
                <a:solidFill>
                  <a:srgbClr val="008000"/>
                </a:solidFill>
              </a:rPr>
              <a:t>নিচের অক্ষরগুলো লক্ষ্য  করি</a:t>
            </a:r>
            <a:endParaRPr lang="en-US" sz="5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57200"/>
            <a:ext cx="7315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লাইনগুলো লক্ষ্য কর এবং উত্তর  দেয়ার চেষ্টা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4559708" y="1618020"/>
            <a:ext cx="4572000" cy="3698158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 flipH="1">
            <a:off x="152399" y="1600200"/>
            <a:ext cx="4395019" cy="373380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844" y="3657600"/>
            <a:ext cx="3276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2A+3=A+7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138804" y="2559159"/>
            <a:ext cx="32431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solidFill>
                  <a:schemeClr val="bg2">
                    <a:lumMod val="10000"/>
                  </a:schemeClr>
                </a:solidFill>
              </a:rPr>
              <a:t>A=L+E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0308" y="5334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হিসাব সমীকরণ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607" y="2795706"/>
            <a:ext cx="3276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A=3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39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0"/>
            <a:ext cx="69342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/>
              <a:t>A =  L  +  E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6096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হিসাব সমীকরণ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133600"/>
            <a:ext cx="670560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হিসাব সমীকরণ ও সমীকরনের বিভিন্ন উপাদানের প্রভাব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 rot="17601021">
            <a:off x="-1224475" y="1650016"/>
            <a:ext cx="5080698" cy="15031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numCol="1"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 বিষয়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2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258" y="1676400"/>
            <a:ext cx="6705600" cy="26468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4313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1555" y="8382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bn-BD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এই পাঠ থেকে শিক্ষার্থীরা</a:t>
            </a:r>
            <a:endParaRPr lang="en-US" sz="6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81000" y="2590800"/>
            <a:ext cx="8686800" cy="2895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লেনদেনের প্রকৃতি শনাক্ত করতে পারবে;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 হিসাব সমীকরণ বিশ্লেষণ করতে পারবে;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3. হিসাব সমীকরণে ব্যবসায়িক লেনদেনের প্রভাব ব্যাখ্যা করতে পারবে।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873</TotalTime>
  <Words>207</Words>
  <Application>Microsoft Office PowerPoint</Application>
  <PresentationFormat>On-screen Show (4:3)</PresentationFormat>
  <Paragraphs>75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Book Antiqua</vt:lpstr>
      <vt:lpstr>Calibri</vt:lpstr>
      <vt:lpstr>Century Gothic</vt:lpstr>
      <vt:lpstr>Georgia</vt:lpstr>
      <vt:lpstr>NikoshBAN</vt:lpstr>
      <vt:lpstr>SutonnyMJ</vt:lpstr>
      <vt:lpstr>Vrinda</vt:lpstr>
      <vt:lpstr>Wingdings</vt:lpstr>
      <vt:lpstr>Wingdings 2</vt:lpstr>
      <vt:lpstr>Office Theme</vt:lpstr>
      <vt:lpstr>Apothecary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</cp:lastModifiedBy>
  <cp:revision>87</cp:revision>
  <dcterms:created xsi:type="dcterms:W3CDTF">2013-07-01T03:47:24Z</dcterms:created>
  <dcterms:modified xsi:type="dcterms:W3CDTF">2019-12-31T07:15:49Z</dcterms:modified>
</cp:coreProperties>
</file>