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6" r:id="rId6"/>
    <p:sldId id="263" r:id="rId7"/>
    <p:sldId id="264" r:id="rId8"/>
    <p:sldId id="265" r:id="rId9"/>
    <p:sldId id="259" r:id="rId10"/>
    <p:sldId id="260" r:id="rId11"/>
    <p:sldId id="278" r:id="rId12"/>
    <p:sldId id="261" r:id="rId13"/>
    <p:sldId id="262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0401-9D48-4635-971B-D508C221998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E172D-0398-4062-A0D9-2CFB9B7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FEEBCF-0478-415A-A971-91B836815CC6}"/>
              </a:ext>
            </a:extLst>
          </p:cNvPr>
          <p:cNvSpPr/>
          <p:nvPr/>
        </p:nvSpPr>
        <p:spPr>
          <a:xfrm>
            <a:off x="1454727" y="1559111"/>
            <a:ext cx="9587345" cy="53062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21A99-BDDA-4DAC-9E04-F002F26A579A}"/>
              </a:ext>
            </a:extLst>
          </p:cNvPr>
          <p:cNvSpPr txBox="1"/>
          <p:nvPr/>
        </p:nvSpPr>
        <p:spPr>
          <a:xfrm>
            <a:off x="1711035" y="398352"/>
            <a:ext cx="848591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class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26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2323" y="1277859"/>
            <a:ext cx="2106318" cy="706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38622"/>
              </p:ext>
            </p:extLst>
          </p:nvPr>
        </p:nvGraphicFramePr>
        <p:xfrm>
          <a:off x="443346" y="254284"/>
          <a:ext cx="1130530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9127">
                  <a:extLst>
                    <a:ext uri="{9D8B030D-6E8A-4147-A177-3AD203B41FA5}">
                      <a16:colId xmlns:a16="http://schemas.microsoft.com/office/drawing/2014/main" val="3218041741"/>
                    </a:ext>
                  </a:extLst>
                </a:gridCol>
                <a:gridCol w="5597236">
                  <a:extLst>
                    <a:ext uri="{9D8B030D-6E8A-4147-A177-3AD203B41FA5}">
                      <a16:colId xmlns:a16="http://schemas.microsoft.com/office/drawing/2014/main" val="4157533614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val="305123519"/>
                    </a:ext>
                  </a:extLst>
                </a:gridCol>
              </a:tblGrid>
              <a:tr h="3102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Imag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3703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52F6D76-403B-4F63-83B5-7D760FC3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7" y="912889"/>
            <a:ext cx="3465783" cy="21431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8040148" y="1564052"/>
            <a:ext cx="3708506" cy="84077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 the price of things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62323" y="4511014"/>
            <a:ext cx="2106318" cy="706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Haggle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E5715-3918-4855-BB74-31819E32B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3"/>
          <a:stretch/>
        </p:blipFill>
        <p:spPr>
          <a:xfrm>
            <a:off x="3318448" y="3573799"/>
            <a:ext cx="485796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090892"/>
            <a:ext cx="898467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uyers buy things bargaining with sellers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425929" y="4275110"/>
            <a:ext cx="3322725" cy="84077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18" y="5886328"/>
            <a:ext cx="1060565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uyers usually haggle with sellers while shopping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4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2323" y="1277859"/>
            <a:ext cx="2106318" cy="706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04359"/>
              </p:ext>
            </p:extLst>
          </p:nvPr>
        </p:nvGraphicFramePr>
        <p:xfrm>
          <a:off x="443346" y="254284"/>
          <a:ext cx="1130530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696">
                  <a:extLst>
                    <a:ext uri="{9D8B030D-6E8A-4147-A177-3AD203B41FA5}">
                      <a16:colId xmlns:a16="http://schemas.microsoft.com/office/drawing/2014/main" val="3218041741"/>
                    </a:ext>
                  </a:extLst>
                </a:gridCol>
                <a:gridCol w="5422667">
                  <a:extLst>
                    <a:ext uri="{9D8B030D-6E8A-4147-A177-3AD203B41FA5}">
                      <a16:colId xmlns:a16="http://schemas.microsoft.com/office/drawing/2014/main" val="4157533614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val="305123519"/>
                    </a:ext>
                  </a:extLst>
                </a:gridCol>
              </a:tblGrid>
              <a:tr h="3102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Image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37033"/>
                  </a:ext>
                </a:extLst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8247966" y="1399733"/>
            <a:ext cx="3322725" cy="84077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Propose/suggest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62323" y="4511014"/>
            <a:ext cx="2106318" cy="706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545" y="2537256"/>
            <a:ext cx="1037491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Sometimes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Grameen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phone company offers weaver for their customers.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425929" y="4275110"/>
            <a:ext cx="3322725" cy="84077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172" y="5809337"/>
            <a:ext cx="1060565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After bargaining customers agree to buy goods.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2E81FA-3F5D-4373-9EE2-92A3043C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6" y="851003"/>
            <a:ext cx="3837708" cy="1645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155"/>
          <a:stretch/>
        </p:blipFill>
        <p:spPr>
          <a:xfrm>
            <a:off x="4142509" y="3532038"/>
            <a:ext cx="3337811" cy="22772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6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56521" y="540328"/>
            <a:ext cx="5247152" cy="1925781"/>
          </a:xfrm>
          <a:prstGeom prst="downArrow">
            <a:avLst>
              <a:gd name="adj1" fmla="val 69596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Loud/silent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288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418" y="2643311"/>
            <a:ext cx="7509164" cy="4116215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023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F2A7F-E5BA-4653-83F4-2FECFC88ABD3}"/>
              </a:ext>
            </a:extLst>
          </p:cNvPr>
          <p:cNvSpPr/>
          <p:nvPr/>
        </p:nvSpPr>
        <p:spPr>
          <a:xfrm>
            <a:off x="3740728" y="179438"/>
            <a:ext cx="7107382" cy="10059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words in column A with the words nearest the meaning from column B.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00576"/>
              </p:ext>
            </p:extLst>
          </p:nvPr>
        </p:nvGraphicFramePr>
        <p:xfrm>
          <a:off x="318655" y="1207572"/>
          <a:ext cx="10737272" cy="4513748"/>
        </p:xfrm>
        <a:graphic>
          <a:graphicData uri="http://schemas.openxmlformats.org/drawingml/2006/table">
            <a:tbl>
              <a:tblPr firstRow="1" bandRow="1"/>
              <a:tblGrid>
                <a:gridCol w="2487747">
                  <a:extLst>
                    <a:ext uri="{9D8B030D-6E8A-4147-A177-3AD203B41FA5}">
                      <a16:colId xmlns:a16="http://schemas.microsoft.com/office/drawing/2014/main" val="847180185"/>
                    </a:ext>
                  </a:extLst>
                </a:gridCol>
                <a:gridCol w="8249525">
                  <a:extLst>
                    <a:ext uri="{9D8B030D-6E8A-4147-A177-3AD203B41FA5}">
                      <a16:colId xmlns:a16="http://schemas.microsoft.com/office/drawing/2014/main" val="3191623319"/>
                    </a:ext>
                  </a:extLst>
                </a:gridCol>
              </a:tblGrid>
              <a:tr h="69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3600" dirty="0">
                          <a:latin typeface="Book Antiqua" panose="02040602050305030304" pitchFamily="18" charset="0"/>
                        </a:rPr>
                        <a:t>     </a:t>
                      </a: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Column </a:t>
                      </a:r>
                      <a:r>
                        <a:rPr lang="en-US" sz="2800" dirty="0"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3600" dirty="0">
                          <a:latin typeface="Book Antiqua" panose="02040602050305030304" pitchFamily="18" charset="0"/>
                        </a:rPr>
                        <a:t>              </a:t>
                      </a:r>
                      <a:r>
                        <a:rPr lang="en-US" sz="2800" dirty="0">
                          <a:latin typeface="Book Antiqua" panose="02040602050305030304" pitchFamily="18" charset="0"/>
                        </a:rPr>
                        <a:t>Column B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70815"/>
                  </a:ext>
                </a:extLst>
              </a:tr>
              <a:tr h="90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342900" indent="-342900">
                        <a:buAutoNum type="alphaLcParenBoth"/>
                      </a:pPr>
                      <a:r>
                        <a:rPr lang="en-US" sz="2800" dirty="0">
                          <a:latin typeface="Book Antiqua" panose="02040602050305030304" pitchFamily="18" charset="0"/>
                        </a:rPr>
                        <a:t>Stationary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Book Antiqua" panose="02040602050305030304" pitchFamily="18" charset="0"/>
                        </a:rPr>
                        <a:t>i</a:t>
                      </a:r>
                      <a:r>
                        <a:rPr lang="en-US" sz="2800" dirty="0">
                          <a:latin typeface="Book Antiqua" panose="02040602050305030304" pitchFamily="18" charset="0"/>
                        </a:rPr>
                        <a:t>)  Customers and shopkeepers agree to deal with each another by setting prices.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626463"/>
                  </a:ext>
                </a:extLst>
              </a:tr>
              <a:tr h="905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(b) Bargain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(ii) With shopkeeper the customer is negotiating the price of goods.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978068"/>
                  </a:ext>
                </a:extLst>
              </a:tr>
              <a:tr h="6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(c) Haggle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(iii) Verity store.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089546"/>
                  </a:ext>
                </a:extLst>
              </a:tr>
              <a:tr h="665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(d) Offer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(iv) Price fluctuates with each other.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598945"/>
                  </a:ext>
                </a:extLst>
              </a:tr>
              <a:tr h="648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(e) Agree on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r>
                        <a:rPr lang="en-US" sz="2800" dirty="0">
                          <a:latin typeface="Book Antiqua" panose="02040602050305030304" pitchFamily="18" charset="0"/>
                        </a:rPr>
                        <a:t>(v) To offer something to another.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044650"/>
                  </a:ext>
                </a:extLst>
              </a:tr>
            </a:tbl>
          </a:graphicData>
        </a:graphic>
      </p:graphicFrame>
      <p:sp>
        <p:nvSpPr>
          <p:cNvPr id="5" name="Diagonal Stripe 4"/>
          <p:cNvSpPr/>
          <p:nvPr/>
        </p:nvSpPr>
        <p:spPr>
          <a:xfrm rot="4660634">
            <a:off x="2357570" y="2318610"/>
            <a:ext cx="2584165" cy="2202914"/>
          </a:xfrm>
          <a:prstGeom prst="diagStripe">
            <a:avLst>
              <a:gd name="adj" fmla="val 96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95" y="246293"/>
            <a:ext cx="28392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work-1 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4660634">
            <a:off x="2111725" y="2891991"/>
            <a:ext cx="2270368" cy="2330163"/>
          </a:xfrm>
          <a:prstGeom prst="diagStripe">
            <a:avLst>
              <a:gd name="adj" fmla="val 96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4660634" flipH="1">
            <a:off x="3016800" y="2294661"/>
            <a:ext cx="657183" cy="2699255"/>
          </a:xfrm>
          <a:prstGeom prst="diagStripe">
            <a:avLst>
              <a:gd name="adj" fmla="val 900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4660634">
            <a:off x="2765845" y="3569051"/>
            <a:ext cx="1639383" cy="2951691"/>
          </a:xfrm>
          <a:prstGeom prst="diagStripe">
            <a:avLst>
              <a:gd name="adj" fmla="val 96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4660634" flipH="1">
            <a:off x="2201783" y="1973571"/>
            <a:ext cx="2199600" cy="3620146"/>
          </a:xfrm>
          <a:prstGeom prst="diagStripe">
            <a:avLst>
              <a:gd name="adj" fmla="val 96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40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DD11452-6E74-40ED-BFA1-D2AEFC3B1C20}"/>
              </a:ext>
            </a:extLst>
          </p:cNvPr>
          <p:cNvSpPr txBox="1"/>
          <p:nvPr/>
        </p:nvSpPr>
        <p:spPr>
          <a:xfrm>
            <a:off x="1634446" y="3155493"/>
            <a:ext cx="806373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know about a Fixed-price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shop?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located?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3.What are  sold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0040" y="456356"/>
            <a:ext cx="28392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work-2 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057" y="1650513"/>
            <a:ext cx="88793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following questions to your partner. 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908847"/>
            <a:ext cx="6096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en-US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F1AFFC9-E367-45C5-B873-BBDC60AB0097}"/>
              </a:ext>
            </a:extLst>
          </p:cNvPr>
          <p:cNvSpPr txBox="1"/>
          <p:nvPr/>
        </p:nvSpPr>
        <p:spPr>
          <a:xfrm>
            <a:off x="2202874" y="2158327"/>
            <a:ext cx="8091054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shop?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buy things?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you bargain?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 do you do that?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5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F8AC018-D026-4961-9BCF-BEA85EB5DEC0}"/>
              </a:ext>
            </a:extLst>
          </p:cNvPr>
          <p:cNvSpPr txBox="1"/>
          <p:nvPr/>
        </p:nvSpPr>
        <p:spPr>
          <a:xfrm>
            <a:off x="408709" y="4919513"/>
            <a:ext cx="1137458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What are the advantages of marketing at a fixed price store?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664FD-E04D-4721-82F3-0865CCB8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40" y="2398122"/>
            <a:ext cx="5548392" cy="2215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960418" y="467093"/>
            <a:ext cx="7273636" cy="1223297"/>
          </a:xfrm>
          <a:prstGeom prst="rect">
            <a:avLst/>
          </a:prstGeom>
          <a:solidFill>
            <a:srgbClr val="3BF5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8560F46-CC73-4C74-BE4F-15A605B729E6}"/>
              </a:ext>
            </a:extLst>
          </p:cNvPr>
          <p:cNvSpPr txBox="1"/>
          <p:nvPr/>
        </p:nvSpPr>
        <p:spPr>
          <a:xfrm rot="20077921">
            <a:off x="6095638" y="5324928"/>
            <a:ext cx="743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F487EC-4928-4759-A5D0-0758F9BCDA21}"/>
              </a:ext>
            </a:extLst>
          </p:cNvPr>
          <p:cNvSpPr/>
          <p:nvPr/>
        </p:nvSpPr>
        <p:spPr>
          <a:xfrm>
            <a:off x="2770781" y="238298"/>
            <a:ext cx="7152426" cy="520930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D9075E2-FAF3-4CB4-86A6-E6C9DC85FDB8}"/>
              </a:ext>
            </a:extLst>
          </p:cNvPr>
          <p:cNvSpPr txBox="1"/>
          <p:nvPr/>
        </p:nvSpPr>
        <p:spPr>
          <a:xfrm rot="19866210">
            <a:off x="249383" y="889666"/>
            <a:ext cx="385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7262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EC7D1-6CC1-4499-AC62-7933CE739B7D}"/>
              </a:ext>
            </a:extLst>
          </p:cNvPr>
          <p:cNvSpPr txBox="1"/>
          <p:nvPr/>
        </p:nvSpPr>
        <p:spPr>
          <a:xfrm>
            <a:off x="2528942" y="642584"/>
            <a:ext cx="520306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AC5E4-B4C8-41E6-B802-333AE28D088A}"/>
              </a:ext>
            </a:extLst>
          </p:cNvPr>
          <p:cNvSpPr txBox="1"/>
          <p:nvPr/>
        </p:nvSpPr>
        <p:spPr>
          <a:xfrm>
            <a:off x="775564" y="2139089"/>
            <a:ext cx="5583674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Saidul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oque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Enayetpur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Senbag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Noakhali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Contact-01872295453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Email-saidul305844@gmail.com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36B13-236F-4B79-BFFB-857FE4F13C09}"/>
              </a:ext>
            </a:extLst>
          </p:cNvPr>
          <p:cNvSpPr txBox="1"/>
          <p:nvPr/>
        </p:nvSpPr>
        <p:spPr>
          <a:xfrm>
            <a:off x="6747164" y="3130042"/>
            <a:ext cx="505691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Dhakhil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Subject: English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Time:   45 minute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Date:   03-12-2019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EE753-5970-4005-A013-2BA8254A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928254" y="1231664"/>
            <a:ext cx="9199417" cy="4588181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4B38-D130-424B-8D4F-1DBA6971E8A7}"/>
              </a:ext>
            </a:extLst>
          </p:cNvPr>
          <p:cNvSpPr txBox="1"/>
          <p:nvPr/>
        </p:nvSpPr>
        <p:spPr>
          <a:xfrm>
            <a:off x="332509" y="306875"/>
            <a:ext cx="342207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4AD63-8DDB-4B82-8B99-0A432D6D9FD0}"/>
              </a:ext>
            </a:extLst>
          </p:cNvPr>
          <p:cNvSpPr txBox="1"/>
          <p:nvPr/>
        </p:nvSpPr>
        <p:spPr>
          <a:xfrm>
            <a:off x="2703012" y="5973962"/>
            <a:ext cx="518289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fixed-price shop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8254" y="354493"/>
            <a:ext cx="62953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about the picture?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830" y="299430"/>
            <a:ext cx="399500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sales man?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399" y="306875"/>
            <a:ext cx="411843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shop is it?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7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90EAA4-C418-4368-BEFD-64FF3FDFF5BB}"/>
              </a:ext>
            </a:extLst>
          </p:cNvPr>
          <p:cNvSpPr/>
          <p:nvPr/>
        </p:nvSpPr>
        <p:spPr>
          <a:xfrm>
            <a:off x="2305317" y="335625"/>
            <a:ext cx="7173532" cy="505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dear, Our today’s lesson is-----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EE753-5970-4005-A013-2BA8254A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4775360" y="951598"/>
            <a:ext cx="6766560" cy="504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ight Arrow 2"/>
          <p:cNvSpPr/>
          <p:nvPr/>
        </p:nvSpPr>
        <p:spPr>
          <a:xfrm>
            <a:off x="159976" y="2793206"/>
            <a:ext cx="4455410" cy="1271587"/>
          </a:xfrm>
          <a:prstGeom prst="rightArrow">
            <a:avLst>
              <a:gd name="adj1" fmla="val 100000"/>
              <a:gd name="adj2" fmla="val 300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Fixed-price shop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0020" y="4783121"/>
            <a:ext cx="21369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Unit-Four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Lesson-4</a:t>
            </a:r>
          </a:p>
        </p:txBody>
      </p:sp>
    </p:spTree>
    <p:extLst>
      <p:ext uri="{BB962C8B-B14F-4D97-AF65-F5344CB8AC3E}">
        <p14:creationId xmlns:p14="http://schemas.microsoft.com/office/powerpoint/2010/main" val="3914700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42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5319" y="570089"/>
            <a:ext cx="37498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49035" y="2193291"/>
            <a:ext cx="9746673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 students will be 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to-----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about a fixed price shop,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difficulty of bidder shopping,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pecify the conveniences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store of fixed price.  </a:t>
            </a:r>
            <a:endParaRPr lang="en-US" sz="3200" dirty="0"/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0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ADBEA9-97A6-4EF6-9E51-BA3F2775F7FE}"/>
              </a:ext>
            </a:extLst>
          </p:cNvPr>
          <p:cNvSpPr/>
          <p:nvPr/>
        </p:nvSpPr>
        <p:spPr>
          <a:xfrm>
            <a:off x="5743504" y="521013"/>
            <a:ext cx="5162475" cy="35805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Oval 3">
            <a:extLst>
              <a:ext uri="{FF2B5EF4-FFF2-40B4-BE49-F238E27FC236}">
                <a16:creationId xmlns:a16="http://schemas.microsoft.com/office/drawing/2014/main" id="{071732C4-ACC1-4F75-971B-378BFED64108}"/>
              </a:ext>
            </a:extLst>
          </p:cNvPr>
          <p:cNvSpPr/>
          <p:nvPr/>
        </p:nvSpPr>
        <p:spPr>
          <a:xfrm>
            <a:off x="872340" y="2873474"/>
            <a:ext cx="5026016" cy="3555035"/>
          </a:xfrm>
          <a:prstGeom prst="wedgeEllipseCallout">
            <a:avLst>
              <a:gd name="adj1" fmla="val 61864"/>
              <a:gd name="adj2" fmla="val -2158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902" y="518857"/>
            <a:ext cx="40246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7239" y="1715320"/>
            <a:ext cx="4350621" cy="795856"/>
          </a:xfrm>
          <a:prstGeom prst="rightArrow">
            <a:avLst>
              <a:gd name="adj1" fmla="val 100000"/>
              <a:gd name="adj2" fmla="val 341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6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shop?</a:t>
            </a:r>
          </a:p>
        </p:txBody>
      </p:sp>
      <p:sp>
        <p:nvSpPr>
          <p:cNvPr id="3" name="Left Arrow 2"/>
          <p:cNvSpPr/>
          <p:nvPr/>
        </p:nvSpPr>
        <p:spPr>
          <a:xfrm>
            <a:off x="6980850" y="4834795"/>
            <a:ext cx="4128656" cy="1191491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shop is near </a:t>
            </a:r>
          </a:p>
          <a:p>
            <a:pPr lvl="0" algn="ctr">
              <a:defRPr/>
            </a:pPr>
            <a:r>
              <a:rPr lang="en-US" sz="3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house.</a:t>
            </a:r>
            <a:endParaRPr lang="en-US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0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1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5356EB-8F7B-4FD0-9FA7-B21220A30BFF}"/>
              </a:ext>
            </a:extLst>
          </p:cNvPr>
          <p:cNvSpPr/>
          <p:nvPr/>
        </p:nvSpPr>
        <p:spPr>
          <a:xfrm>
            <a:off x="5076032" y="291685"/>
            <a:ext cx="6605984" cy="42789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284"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52BC9-6550-43AF-82CB-41234F356B18}"/>
              </a:ext>
            </a:extLst>
          </p:cNvPr>
          <p:cNvSpPr/>
          <p:nvPr/>
        </p:nvSpPr>
        <p:spPr>
          <a:xfrm>
            <a:off x="287628" y="5123992"/>
            <a:ext cx="11616744" cy="1378039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buying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stationary, soap, confectionary, cloths, sweet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from the shop.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112" y="499503"/>
            <a:ext cx="352737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8929" y="2458881"/>
            <a:ext cx="4343741" cy="789708"/>
          </a:xfrm>
          <a:prstGeom prst="rightArrow">
            <a:avLst>
              <a:gd name="adj1" fmla="val 100000"/>
              <a:gd name="adj2" fmla="val 4019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110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5356EB-8F7B-4FD0-9FA7-B21220A30BFF}"/>
              </a:ext>
            </a:extLst>
          </p:cNvPr>
          <p:cNvSpPr/>
          <p:nvPr/>
        </p:nvSpPr>
        <p:spPr>
          <a:xfrm>
            <a:off x="2339270" y="480773"/>
            <a:ext cx="6605984" cy="334904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284"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2634" y="4011171"/>
            <a:ext cx="511925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088" y="4985909"/>
            <a:ext cx="653242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in your own words about a fixed price shop.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7034"/>
            <a:ext cx="12192000" cy="6752492"/>
          </a:xfrm>
          <a:prstGeom prst="frame">
            <a:avLst>
              <a:gd name="adj1" fmla="val 14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2978" y="445763"/>
            <a:ext cx="68931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and sentence making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9AE69-9486-4662-805F-882539FF4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41" y="2146463"/>
            <a:ext cx="4890654" cy="32021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8032" y="2382236"/>
            <a:ext cx="2964873" cy="1001044"/>
          </a:xfrm>
          <a:prstGeom prst="rightArrow">
            <a:avLst>
              <a:gd name="adj1" fmla="val 100000"/>
              <a:gd name="adj2" fmla="val 268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594232" y="2882758"/>
            <a:ext cx="3322725" cy="77315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55707"/>
              </p:ext>
            </p:extLst>
          </p:nvPr>
        </p:nvGraphicFramePr>
        <p:xfrm>
          <a:off x="512619" y="1330036"/>
          <a:ext cx="1130530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696">
                  <a:extLst>
                    <a:ext uri="{9D8B030D-6E8A-4147-A177-3AD203B41FA5}">
                      <a16:colId xmlns:a16="http://schemas.microsoft.com/office/drawing/2014/main" val="3218041741"/>
                    </a:ext>
                  </a:extLst>
                </a:gridCol>
                <a:gridCol w="5422667">
                  <a:extLst>
                    <a:ext uri="{9D8B030D-6E8A-4147-A177-3AD203B41FA5}">
                      <a16:colId xmlns:a16="http://schemas.microsoft.com/office/drawing/2014/main" val="4157533614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val="305123519"/>
                    </a:ext>
                  </a:extLst>
                </a:gridCol>
              </a:tblGrid>
              <a:tr h="3102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370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2619" y="5585929"/>
            <a:ext cx="1057101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Students buy necessary things from stationary shop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435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2019-12-03T17:38:57Z</dcterms:created>
  <dcterms:modified xsi:type="dcterms:W3CDTF">2019-12-04T16:40:45Z</dcterms:modified>
</cp:coreProperties>
</file>