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69" r:id="rId2"/>
    <p:sldId id="271" r:id="rId3"/>
    <p:sldId id="270" r:id="rId4"/>
    <p:sldId id="272" r:id="rId5"/>
    <p:sldId id="256" r:id="rId6"/>
    <p:sldId id="257" r:id="rId7"/>
    <p:sldId id="259" r:id="rId8"/>
    <p:sldId id="258" r:id="rId9"/>
    <p:sldId id="260" r:id="rId10"/>
    <p:sldId id="262" r:id="rId11"/>
    <p:sldId id="263" r:id="rId12"/>
    <p:sldId id="264" r:id="rId13"/>
    <p:sldId id="261" r:id="rId14"/>
    <p:sldId id="273" r:id="rId15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C1E0"/>
    <a:srgbClr val="33CC33"/>
    <a:srgbClr val="FF6600"/>
    <a:srgbClr val="FF99FF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30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2D38B-1308-425A-A52F-CB921F20A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F5411-E65F-4013-9F96-DF0BD20EC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55F67-C7E9-40D3-A676-4DA7D1284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E62C-A33C-45C9-9B16-8197EEB040FA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A8837-CF40-4EEA-9536-5CBDD7FE7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CCEAF-CB57-4DB1-8AD4-E4EFE868E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7300-0B6A-48A4-8BCF-6F6924D5D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7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9AA1-993D-4ECC-8B38-7A7020A96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AB42F0-3B36-4FBF-9A2A-4C00B9E5B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6E5FE-5E10-4E81-9374-D4FB03FF4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E62C-A33C-45C9-9B16-8197EEB040FA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E23E0-1553-479F-80C1-027838645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13980-41F2-4BFF-B9A6-60F652C4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7300-0B6A-48A4-8BCF-6F6924D5D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9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8B346E-E933-4F2E-ACE7-C2C597C48F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7945E0-D90F-423D-92A3-3EC01D707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E9728-5407-4E6B-BC0A-75C3864B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E62C-A33C-45C9-9B16-8197EEB040FA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66ECA-A5C8-4FA0-B100-F82E3AFEE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B869E-D8D4-4641-8DE4-FD496C87F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7300-0B6A-48A4-8BCF-6F6924D5D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4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6472-0DAC-4C21-8D2F-98DED57FC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A71D2-32D1-4F9C-8CEB-8B1DA6321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2A11B-5CE6-44C5-BDF5-3D397500C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E62C-A33C-45C9-9B16-8197EEB040FA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5CC02-B48B-4182-A0AF-A214D741D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035D3-3F68-4E37-B746-74580D36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7300-0B6A-48A4-8BCF-6F6924D5D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6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CFCAB-D676-4F87-926E-4BBED89ED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A4EFE-38DB-471A-A477-7B45E2E45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31951-5DA3-42C8-B831-E3922D273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E62C-A33C-45C9-9B16-8197EEB040FA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4367D-0E6B-4CD7-BC24-0A7E219F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1F75F-BFFE-48F5-B12D-A0407F2C7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7300-0B6A-48A4-8BCF-6F6924D5D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3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53346-3944-4D42-BE5E-5FC61316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8453E-3FDF-407D-8BE2-DAE379581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12282-F753-4E75-832D-040BA8CBE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5309A-5E73-4E87-AC03-3168AC2DF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E62C-A33C-45C9-9B16-8197EEB040FA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73159-5B77-4436-8E07-E0F1DF332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A9FE8-83AE-4966-8B14-3CFB9CC08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7300-0B6A-48A4-8BCF-6F6924D5D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7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1BCFF-E263-4974-8875-2D37535CF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0D826-84FD-4F64-A322-BA939A1CC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DF0D7-26B6-4B11-915D-3C0B74121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71F07F-F53C-40D4-B295-19BCBA0AF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80C014-8E3D-4541-A71E-F75224911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40FCA1-0F97-4800-A646-68B2BB177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E62C-A33C-45C9-9B16-8197EEB040FA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E3314-3DB5-4A49-98C6-07A3E330E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8DF51B-F652-4335-A7FA-07D90714B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7300-0B6A-48A4-8BCF-6F6924D5D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3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898D4-39B9-4CE7-9C7C-9CAACD0E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011EB-8D46-4C77-93E0-95D0DFCE5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E62C-A33C-45C9-9B16-8197EEB040FA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C764D-FE08-4DDE-836E-ACABAA448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94533-2D3C-4774-BF23-151708986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7300-0B6A-48A4-8BCF-6F6924D5D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7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4C340E-7154-43DA-A02C-BFB79586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E62C-A33C-45C9-9B16-8197EEB040FA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87A159-07E8-48F9-BE4C-53E85FDB8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4B761-9969-423B-B027-68CD7C6F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7300-0B6A-48A4-8BCF-6F6924D5D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2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4EF8F-12EA-498A-8B6E-43A79EC8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21B62-73E9-44E3-BF87-74C548A45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42B2CB-80CE-4056-9DAF-36DD52A2E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A5DEE-A024-41BC-952C-49C41D87B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E62C-A33C-45C9-9B16-8197EEB040FA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3E003-46B1-4609-B5C9-7D19B2226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F6C9B-2919-48FE-831A-CD7C6E606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7300-0B6A-48A4-8BCF-6F6924D5D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1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5489-41D5-4334-AC08-05D9FB3B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DEA319-A5C5-4376-97E0-D82D57D05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B3B9ED-609A-4EB1-BC39-81BB4C505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0A9D2-BB0B-41F9-884D-99E74B5BD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E62C-A33C-45C9-9B16-8197EEB040FA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13D06-E311-4DB2-BCD4-70548BA62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F5544-11AC-4CD8-A6B7-D47158A2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7300-0B6A-48A4-8BCF-6F6924D5D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5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7C2ECB-D942-4E79-B3DF-B2A998516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07E8C-5100-4C85-9747-314A58734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79EF1-AA3C-437E-BC5C-CDF8299113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1E62C-A33C-45C9-9B16-8197EEB040FA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3282F-7810-48C8-8161-7AB3534F0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00545-A4C0-40CE-A372-AAC236214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27300-0B6A-48A4-8BCF-6F6924D5D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8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0.pn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microsoft.com/office/2007/relationships/hdphoto" Target="../media/hdphoto1.wdp"/><Relationship Id="rId10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11" Type="http://schemas.openxmlformats.org/officeDocument/2006/relationships/image" Target="../media/image37.png"/><Relationship Id="rId5" Type="http://schemas.openxmlformats.org/officeDocument/2006/relationships/image" Target="../media/image320.png"/><Relationship Id="rId10" Type="http://schemas.openxmlformats.org/officeDocument/2006/relationships/image" Target="../media/image36.png"/><Relationship Id="rId4" Type="http://schemas.openxmlformats.org/officeDocument/2006/relationships/image" Target="../media/image22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653614F-43B4-4B8D-A4B7-195F87BEB6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384" y="233120"/>
            <a:ext cx="11547232" cy="636164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02063D3-5BD3-4991-B9BE-E4FD6D58A5C5}"/>
              </a:ext>
            </a:extLst>
          </p:cNvPr>
          <p:cNvGrpSpPr/>
          <p:nvPr/>
        </p:nvGrpSpPr>
        <p:grpSpPr>
          <a:xfrm>
            <a:off x="-228601" y="1561160"/>
            <a:ext cx="12649202" cy="3735680"/>
            <a:chOff x="136332" y="2417380"/>
            <a:chExt cx="13443335" cy="3735680"/>
          </a:xfrm>
          <a:scene3d>
            <a:camera prst="isometricOffAxis1Right"/>
            <a:lightRig rig="threePt" dir="t"/>
          </a:scene3d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BA448F4-2F7C-4F6D-9C5F-59966D30D064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0DCF75-5D0C-4859-A821-F27C3B8F10BB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67C5661-7311-4F70-AF09-4181CC8D3262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39F22DB-72E2-46F8-B264-7953B3576761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07056BD-CCE7-48F9-9EAB-9A6605FF6317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88FD6CB-C20B-442D-8FC1-E56C28323A45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5F10E9D-6D30-4842-B22C-A1DA537640F2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502B4D8-EAA8-4222-8188-33D1218FD8F6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6D4E103-3EF7-4E2D-A3A3-D3B2349D0F79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0310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BDA4E97-5278-46F2-AE83-17EE78A8D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8213" y="2383930"/>
            <a:ext cx="4415724" cy="2308875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E3D7452D-9619-40EC-9C1B-72AFB68F0BBE}"/>
              </a:ext>
            </a:extLst>
          </p:cNvPr>
          <p:cNvSpPr/>
          <p:nvPr/>
        </p:nvSpPr>
        <p:spPr>
          <a:xfrm>
            <a:off x="858982" y="2078759"/>
            <a:ext cx="2892160" cy="2493241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762E5DE-237E-4A1E-8E02-40F4CDF48F4D}"/>
              </a:ext>
            </a:extLst>
          </p:cNvPr>
          <p:cNvSpPr/>
          <p:nvPr/>
        </p:nvSpPr>
        <p:spPr>
          <a:xfrm>
            <a:off x="4959928" y="1967345"/>
            <a:ext cx="2098097" cy="2604655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EC23F17-2243-471E-BD7D-DE7DE092B9D4}"/>
              </a:ext>
            </a:extLst>
          </p:cNvPr>
          <p:cNvSpPr/>
          <p:nvPr/>
        </p:nvSpPr>
        <p:spPr>
          <a:xfrm>
            <a:off x="8159218" y="1967345"/>
            <a:ext cx="3054882" cy="2604655"/>
          </a:xfrm>
          <a:prstGeom prst="triangle">
            <a:avLst>
              <a:gd name="adj" fmla="val 1559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965E07-F1D9-46FE-9172-27D0EAD75115}"/>
              </a:ext>
            </a:extLst>
          </p:cNvPr>
          <p:cNvSpPr/>
          <p:nvPr/>
        </p:nvSpPr>
        <p:spPr>
          <a:xfrm>
            <a:off x="2133600" y="3526559"/>
            <a:ext cx="450850" cy="45085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0CB786-F6B3-433F-B67D-D56AA008502B}"/>
              </a:ext>
            </a:extLst>
          </p:cNvPr>
          <p:cNvSpPr/>
          <p:nvPr/>
        </p:nvSpPr>
        <p:spPr>
          <a:xfrm>
            <a:off x="5870575" y="3526559"/>
            <a:ext cx="450850" cy="45085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9266FD-BAB0-497B-A543-2198533095BD}"/>
              </a:ext>
            </a:extLst>
          </p:cNvPr>
          <p:cNvSpPr txBox="1"/>
          <p:nvPr/>
        </p:nvSpPr>
        <p:spPr>
          <a:xfrm>
            <a:off x="642741" y="287432"/>
            <a:ext cx="1099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এবার সমবাহু, সমদ্বিবাহু ও বিষমবাহু ত্রিভুজের কোণগুলো পরিমাপ করিঃ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B80EDA-657C-49E8-9BC3-B842A14F22A1}"/>
              </a:ext>
            </a:extLst>
          </p:cNvPr>
          <p:cNvSpPr/>
          <p:nvPr/>
        </p:nvSpPr>
        <p:spPr>
          <a:xfrm>
            <a:off x="9072953" y="3497531"/>
            <a:ext cx="450850" cy="45085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64F41C-888D-473E-BA60-49CC261AF87D}"/>
              </a:ext>
            </a:extLst>
          </p:cNvPr>
          <p:cNvSpPr txBox="1"/>
          <p:nvPr/>
        </p:nvSpPr>
        <p:spPr>
          <a:xfrm>
            <a:off x="1870797" y="4555211"/>
            <a:ext cx="128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8E2C16-BCD2-4920-B856-8DAFD2C5458D}"/>
              </a:ext>
            </a:extLst>
          </p:cNvPr>
          <p:cNvSpPr txBox="1"/>
          <p:nvPr/>
        </p:nvSpPr>
        <p:spPr>
          <a:xfrm>
            <a:off x="5462435" y="4563163"/>
            <a:ext cx="128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5E968D-8E6C-4429-B24B-0EAB5B8B2460}"/>
              </a:ext>
            </a:extLst>
          </p:cNvPr>
          <p:cNvSpPr txBox="1"/>
          <p:nvPr/>
        </p:nvSpPr>
        <p:spPr>
          <a:xfrm>
            <a:off x="8832074" y="4572000"/>
            <a:ext cx="164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৭.৫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D46DED-7924-4B86-A78A-89AED7C32380}"/>
              </a:ext>
            </a:extLst>
          </p:cNvPr>
          <p:cNvSpPr txBox="1"/>
          <p:nvPr/>
        </p:nvSpPr>
        <p:spPr>
          <a:xfrm rot="18412058">
            <a:off x="713068" y="2773171"/>
            <a:ext cx="128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A5CC69-FB4D-407F-8225-D439A166AD1B}"/>
              </a:ext>
            </a:extLst>
          </p:cNvPr>
          <p:cNvSpPr txBox="1"/>
          <p:nvPr/>
        </p:nvSpPr>
        <p:spPr>
          <a:xfrm rot="17563699">
            <a:off x="4247533" y="2900965"/>
            <a:ext cx="169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৬.৮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547E20-BB7E-47E5-A359-AAB8E5723768}"/>
              </a:ext>
            </a:extLst>
          </p:cNvPr>
          <p:cNvSpPr txBox="1"/>
          <p:nvPr/>
        </p:nvSpPr>
        <p:spPr>
          <a:xfrm rot="4071066">
            <a:off x="6019483" y="2986897"/>
            <a:ext cx="169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৬.৮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DB0CAD-2912-4498-953A-C26EE036AB0F}"/>
              </a:ext>
            </a:extLst>
          </p:cNvPr>
          <p:cNvSpPr txBox="1"/>
          <p:nvPr/>
        </p:nvSpPr>
        <p:spPr>
          <a:xfrm rot="16909803">
            <a:off x="7206347" y="2960379"/>
            <a:ext cx="169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৬.৪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8DEB61-47CF-4D04-AEDF-A50899E3A3FE}"/>
              </a:ext>
            </a:extLst>
          </p:cNvPr>
          <p:cNvSpPr txBox="1"/>
          <p:nvPr/>
        </p:nvSpPr>
        <p:spPr>
          <a:xfrm rot="2893540">
            <a:off x="9362118" y="2749259"/>
            <a:ext cx="169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৮.৯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201038-1169-4766-87FB-9F06B24C60B6}"/>
              </a:ext>
            </a:extLst>
          </p:cNvPr>
          <p:cNvSpPr txBox="1"/>
          <p:nvPr/>
        </p:nvSpPr>
        <p:spPr>
          <a:xfrm rot="3471820">
            <a:off x="2756789" y="2796769"/>
            <a:ext cx="128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15792E50-85C5-4671-A85A-3F3AE2E8E9C4}"/>
              </a:ext>
            </a:extLst>
          </p:cNvPr>
          <p:cNvSpPr/>
          <p:nvPr/>
        </p:nvSpPr>
        <p:spPr>
          <a:xfrm>
            <a:off x="804309" y="4305300"/>
            <a:ext cx="387505" cy="387505"/>
          </a:xfrm>
          <a:prstGeom prst="arc">
            <a:avLst>
              <a:gd name="adj1" fmla="val 16200000"/>
              <a:gd name="adj2" fmla="val 144029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C965DE-5002-4023-B79E-DAD3AE068D2F}"/>
                  </a:ext>
                </a:extLst>
              </p:cNvPr>
              <p:cNvSpPr txBox="1"/>
              <p:nvPr/>
            </p:nvSpPr>
            <p:spPr>
              <a:xfrm>
                <a:off x="1137534" y="4036471"/>
                <a:ext cx="38750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৬০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C965DE-5002-4023-B79E-DAD3AE068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534" y="4036471"/>
                <a:ext cx="387505" cy="595932"/>
              </a:xfrm>
              <a:prstGeom prst="rect">
                <a:avLst/>
              </a:prstGeom>
              <a:blipFill>
                <a:blip r:embed="rId4"/>
                <a:stretch>
                  <a:fillRect r="-1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>
            <a:extLst>
              <a:ext uri="{FF2B5EF4-FFF2-40B4-BE49-F238E27FC236}">
                <a16:creationId xmlns:a16="http://schemas.microsoft.com/office/drawing/2014/main" id="{8850E56E-B7B9-4AEF-B391-99D054095BC4}"/>
              </a:ext>
            </a:extLst>
          </p:cNvPr>
          <p:cNvSpPr/>
          <p:nvPr/>
        </p:nvSpPr>
        <p:spPr>
          <a:xfrm rot="7813754">
            <a:off x="2132369" y="2191960"/>
            <a:ext cx="387505" cy="387505"/>
          </a:xfrm>
          <a:prstGeom prst="arc">
            <a:avLst>
              <a:gd name="adj1" fmla="val 13688733"/>
              <a:gd name="adj2" fmla="val 253060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D80AF221-B362-44A0-AF45-F55F430F3A52}"/>
              </a:ext>
            </a:extLst>
          </p:cNvPr>
          <p:cNvSpPr/>
          <p:nvPr/>
        </p:nvSpPr>
        <p:spPr>
          <a:xfrm rot="15019789">
            <a:off x="3272074" y="4201639"/>
            <a:ext cx="387505" cy="387505"/>
          </a:xfrm>
          <a:prstGeom prst="arc">
            <a:avLst>
              <a:gd name="adj1" fmla="val 13688733"/>
              <a:gd name="adj2" fmla="val 253060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DE4D3C73-1E90-4098-BE97-A22A73B2946B}"/>
              </a:ext>
            </a:extLst>
          </p:cNvPr>
          <p:cNvSpPr/>
          <p:nvPr/>
        </p:nvSpPr>
        <p:spPr>
          <a:xfrm rot="7813754">
            <a:off x="5807771" y="2171920"/>
            <a:ext cx="387505" cy="387505"/>
          </a:xfrm>
          <a:prstGeom prst="arc">
            <a:avLst>
              <a:gd name="adj1" fmla="val 13688733"/>
              <a:gd name="adj2" fmla="val 253060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D7F94D7-0EE9-4AB2-BD74-4812B4F6FDD9}"/>
              </a:ext>
            </a:extLst>
          </p:cNvPr>
          <p:cNvSpPr/>
          <p:nvPr/>
        </p:nvSpPr>
        <p:spPr>
          <a:xfrm rot="15019789">
            <a:off x="6659649" y="4202806"/>
            <a:ext cx="387505" cy="387505"/>
          </a:xfrm>
          <a:prstGeom prst="arc">
            <a:avLst>
              <a:gd name="adj1" fmla="val 13688733"/>
              <a:gd name="adj2" fmla="val 253060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65840EA6-4743-44C3-B881-4BD23575A1C8}"/>
              </a:ext>
            </a:extLst>
          </p:cNvPr>
          <p:cNvSpPr/>
          <p:nvPr/>
        </p:nvSpPr>
        <p:spPr>
          <a:xfrm rot="7813754">
            <a:off x="8575305" y="2095837"/>
            <a:ext cx="387505" cy="387505"/>
          </a:xfrm>
          <a:prstGeom prst="arc">
            <a:avLst>
              <a:gd name="adj1" fmla="val 13688733"/>
              <a:gd name="adj2" fmla="val 253060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432D00AA-A7BB-4C5D-BA82-6457B0FAF13D}"/>
              </a:ext>
            </a:extLst>
          </p:cNvPr>
          <p:cNvSpPr/>
          <p:nvPr/>
        </p:nvSpPr>
        <p:spPr>
          <a:xfrm>
            <a:off x="4987637" y="4236241"/>
            <a:ext cx="387505" cy="387505"/>
          </a:xfrm>
          <a:prstGeom prst="arc">
            <a:avLst>
              <a:gd name="adj1" fmla="val 14234176"/>
              <a:gd name="adj2" fmla="val 254749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DE98C645-4BEA-46D5-B694-D20761B44661}"/>
              </a:ext>
            </a:extLst>
          </p:cNvPr>
          <p:cNvSpPr/>
          <p:nvPr/>
        </p:nvSpPr>
        <p:spPr>
          <a:xfrm>
            <a:off x="8142480" y="4241696"/>
            <a:ext cx="387505" cy="387505"/>
          </a:xfrm>
          <a:prstGeom prst="arc">
            <a:avLst>
              <a:gd name="adj1" fmla="val 14234176"/>
              <a:gd name="adj2" fmla="val 254749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712919B8-A3EF-45AD-98F3-A2097E19F4BA}"/>
              </a:ext>
            </a:extLst>
          </p:cNvPr>
          <p:cNvSpPr/>
          <p:nvPr/>
        </p:nvSpPr>
        <p:spPr>
          <a:xfrm rot="15019789">
            <a:off x="10609646" y="4182329"/>
            <a:ext cx="387505" cy="387505"/>
          </a:xfrm>
          <a:prstGeom prst="arc">
            <a:avLst>
              <a:gd name="adj1" fmla="val 13688733"/>
              <a:gd name="adj2" fmla="val 253060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6CE780-80E6-4E83-B444-2D623B33B1F7}"/>
                  </a:ext>
                </a:extLst>
              </p:cNvPr>
              <p:cNvSpPr txBox="1"/>
              <p:nvPr/>
            </p:nvSpPr>
            <p:spPr>
              <a:xfrm>
                <a:off x="2572838" y="3906478"/>
                <a:ext cx="38750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৬০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6CE780-80E6-4E83-B444-2D623B33B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838" y="3906478"/>
                <a:ext cx="387505" cy="595932"/>
              </a:xfrm>
              <a:prstGeom prst="rect">
                <a:avLst/>
              </a:prstGeom>
              <a:blipFill>
                <a:blip r:embed="rId5"/>
                <a:stretch>
                  <a:fillRect r="-10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BC7CC36-7A30-457F-9E6B-61F563B8DC37}"/>
                  </a:ext>
                </a:extLst>
              </p:cNvPr>
              <p:cNvSpPr txBox="1"/>
              <p:nvPr/>
            </p:nvSpPr>
            <p:spPr>
              <a:xfrm>
                <a:off x="5268682" y="3965112"/>
                <a:ext cx="38750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৬৯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BC7CC36-7A30-457F-9E6B-61F563B8D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682" y="3965112"/>
                <a:ext cx="387505" cy="595932"/>
              </a:xfrm>
              <a:prstGeom prst="rect">
                <a:avLst/>
              </a:prstGeom>
              <a:blipFill>
                <a:blip r:embed="rId6"/>
                <a:stretch>
                  <a:fillRect r="-1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686F53-BCD9-4DB1-88E4-29C25B05C63C}"/>
                  </a:ext>
                </a:extLst>
              </p:cNvPr>
              <p:cNvSpPr txBox="1"/>
              <p:nvPr/>
            </p:nvSpPr>
            <p:spPr>
              <a:xfrm>
                <a:off x="6014402" y="3958301"/>
                <a:ext cx="38750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৬৯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686F53-BCD9-4DB1-88E4-29C25B05C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402" y="3958301"/>
                <a:ext cx="387505" cy="595932"/>
              </a:xfrm>
              <a:prstGeom prst="rect">
                <a:avLst/>
              </a:prstGeom>
              <a:blipFill>
                <a:blip r:embed="rId7"/>
                <a:stretch>
                  <a:fillRect r="-1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7D35A27-8044-425F-9F1A-8E8A5220734F}"/>
                  </a:ext>
                </a:extLst>
              </p:cNvPr>
              <p:cNvSpPr txBox="1"/>
              <p:nvPr/>
            </p:nvSpPr>
            <p:spPr>
              <a:xfrm>
                <a:off x="8456217" y="3971998"/>
                <a:ext cx="38750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৮০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7D35A27-8044-425F-9F1A-8E8A52207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217" y="3971998"/>
                <a:ext cx="387505" cy="595932"/>
              </a:xfrm>
              <a:prstGeom prst="rect">
                <a:avLst/>
              </a:prstGeom>
              <a:blipFill>
                <a:blip r:embed="rId8"/>
                <a:stretch>
                  <a:fillRect r="-1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28AE50A-D2BD-4FDB-9172-F37E5C23D255}"/>
                  </a:ext>
                </a:extLst>
              </p:cNvPr>
              <p:cNvSpPr txBox="1"/>
              <p:nvPr/>
            </p:nvSpPr>
            <p:spPr>
              <a:xfrm>
                <a:off x="9825916" y="3958301"/>
                <a:ext cx="38750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৪৫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28AE50A-D2BD-4FDB-9172-F37E5C23D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916" y="3958301"/>
                <a:ext cx="387505" cy="595932"/>
              </a:xfrm>
              <a:prstGeom prst="rect">
                <a:avLst/>
              </a:prstGeom>
              <a:blipFill>
                <a:blip r:embed="rId9"/>
                <a:stretch>
                  <a:fillRect r="-92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2DD641A-8F05-4F32-B115-6A48655DAA11}"/>
                  </a:ext>
                </a:extLst>
              </p:cNvPr>
              <p:cNvSpPr txBox="1"/>
              <p:nvPr/>
            </p:nvSpPr>
            <p:spPr>
              <a:xfrm>
                <a:off x="8561001" y="2587847"/>
                <a:ext cx="38750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৫৫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2DD641A-8F05-4F32-B115-6A48655DA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001" y="2587847"/>
                <a:ext cx="387505" cy="595932"/>
              </a:xfrm>
              <a:prstGeom prst="rect">
                <a:avLst/>
              </a:prstGeom>
              <a:blipFill>
                <a:blip r:embed="rId10"/>
                <a:stretch>
                  <a:fillRect r="-9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FD2F5B4-DDAE-4855-BAA7-6B8965779DD7}"/>
                  </a:ext>
                </a:extLst>
              </p:cNvPr>
              <p:cNvSpPr txBox="1"/>
              <p:nvPr/>
            </p:nvSpPr>
            <p:spPr>
              <a:xfrm>
                <a:off x="5669952" y="2536825"/>
                <a:ext cx="38750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৪২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FD2F5B4-DDAE-4855-BAA7-6B8965779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952" y="2536825"/>
                <a:ext cx="387505" cy="595932"/>
              </a:xfrm>
              <a:prstGeom prst="rect">
                <a:avLst/>
              </a:prstGeom>
              <a:blipFill>
                <a:blip r:embed="rId11"/>
                <a:stretch>
                  <a:fillRect r="-8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C56CDD3-1080-4732-BF54-9533A4D248C0}"/>
                  </a:ext>
                </a:extLst>
              </p:cNvPr>
              <p:cNvSpPr txBox="1"/>
              <p:nvPr/>
            </p:nvSpPr>
            <p:spPr>
              <a:xfrm>
                <a:off x="1830940" y="2519869"/>
                <a:ext cx="38750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৬০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C56CDD3-1080-4732-BF54-9533A4D24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940" y="2519869"/>
                <a:ext cx="387505" cy="595932"/>
              </a:xfrm>
              <a:prstGeom prst="rect">
                <a:avLst/>
              </a:prstGeom>
              <a:blipFill>
                <a:blip r:embed="rId12"/>
                <a:stretch>
                  <a:fillRect r="-10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6D24E4BB-68E5-4C90-B328-C68C01ADD17A}"/>
              </a:ext>
            </a:extLst>
          </p:cNvPr>
          <p:cNvSpPr txBox="1"/>
          <p:nvPr/>
        </p:nvSpPr>
        <p:spPr>
          <a:xfrm>
            <a:off x="1328450" y="5284073"/>
            <a:ext cx="212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সমবাহু ত্রিভুজ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B75426-D336-4612-85F7-4BA74F869E61}"/>
              </a:ext>
            </a:extLst>
          </p:cNvPr>
          <p:cNvSpPr txBox="1"/>
          <p:nvPr/>
        </p:nvSpPr>
        <p:spPr>
          <a:xfrm>
            <a:off x="4743451" y="5284073"/>
            <a:ext cx="252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323153F-A4C9-4DF2-873D-3E3D36E9A017}"/>
              </a:ext>
            </a:extLst>
          </p:cNvPr>
          <p:cNvSpPr txBox="1"/>
          <p:nvPr/>
        </p:nvSpPr>
        <p:spPr>
          <a:xfrm>
            <a:off x="8173684" y="5284073"/>
            <a:ext cx="252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বিষমবাহু ত্রিভুজ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5137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0.23971 -2.22222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971 -2.22222E-6 L 0.3388 -0.00185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8 -0.00185 L 0.50911 -0.00092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911 -0.00092 L 0.6013 -0.00092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13 -0.00092 L 0.85182 -0.00092 " pathEditMode="relative" rAng="0" ptsTypes="AA">
                                      <p:cBhvr>
                                        <p:cTn id="7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5182 -0.00092 L 0.72318 -0.2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2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318 -0.2 L 0.50911 -0.1743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20000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911 -0.1743 L 0.19752 -0.12986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3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E3D7452D-9619-40EC-9C1B-72AFB68F0BBE}"/>
              </a:ext>
            </a:extLst>
          </p:cNvPr>
          <p:cNvSpPr/>
          <p:nvPr/>
        </p:nvSpPr>
        <p:spPr>
          <a:xfrm>
            <a:off x="858982" y="1219749"/>
            <a:ext cx="2892160" cy="2493241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762E5DE-237E-4A1E-8E02-40F4CDF48F4D}"/>
              </a:ext>
            </a:extLst>
          </p:cNvPr>
          <p:cNvSpPr/>
          <p:nvPr/>
        </p:nvSpPr>
        <p:spPr>
          <a:xfrm>
            <a:off x="4959928" y="1108335"/>
            <a:ext cx="2098097" cy="2604655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EC23F17-2243-471E-BD7D-DE7DE092B9D4}"/>
              </a:ext>
            </a:extLst>
          </p:cNvPr>
          <p:cNvSpPr/>
          <p:nvPr/>
        </p:nvSpPr>
        <p:spPr>
          <a:xfrm>
            <a:off x="8159218" y="1108335"/>
            <a:ext cx="3054882" cy="2604655"/>
          </a:xfrm>
          <a:prstGeom prst="triangle">
            <a:avLst>
              <a:gd name="adj" fmla="val 1559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965E07-F1D9-46FE-9172-27D0EAD75115}"/>
              </a:ext>
            </a:extLst>
          </p:cNvPr>
          <p:cNvSpPr/>
          <p:nvPr/>
        </p:nvSpPr>
        <p:spPr>
          <a:xfrm>
            <a:off x="2133600" y="2667549"/>
            <a:ext cx="450850" cy="45085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0CB786-F6B3-433F-B67D-D56AA008502B}"/>
              </a:ext>
            </a:extLst>
          </p:cNvPr>
          <p:cNvSpPr/>
          <p:nvPr/>
        </p:nvSpPr>
        <p:spPr>
          <a:xfrm>
            <a:off x="5870575" y="2667549"/>
            <a:ext cx="450850" cy="45085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9266FD-BAB0-497B-A543-2198533095BD}"/>
              </a:ext>
            </a:extLst>
          </p:cNvPr>
          <p:cNvSpPr txBox="1"/>
          <p:nvPr/>
        </p:nvSpPr>
        <p:spPr>
          <a:xfrm>
            <a:off x="2671569" y="287432"/>
            <a:ext cx="692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কোণ পরিমাপের পর আমরা কী দেখতে পেলাম?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B80EDA-657C-49E8-9BC3-B842A14F22A1}"/>
              </a:ext>
            </a:extLst>
          </p:cNvPr>
          <p:cNvSpPr/>
          <p:nvPr/>
        </p:nvSpPr>
        <p:spPr>
          <a:xfrm>
            <a:off x="9072953" y="2638521"/>
            <a:ext cx="450850" cy="45085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64F41C-888D-473E-BA60-49CC261AF87D}"/>
              </a:ext>
            </a:extLst>
          </p:cNvPr>
          <p:cNvSpPr txBox="1"/>
          <p:nvPr/>
        </p:nvSpPr>
        <p:spPr>
          <a:xfrm>
            <a:off x="1870797" y="3696201"/>
            <a:ext cx="128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8E2C16-BCD2-4920-B856-8DAFD2C5458D}"/>
              </a:ext>
            </a:extLst>
          </p:cNvPr>
          <p:cNvSpPr txBox="1"/>
          <p:nvPr/>
        </p:nvSpPr>
        <p:spPr>
          <a:xfrm>
            <a:off x="5462435" y="3704153"/>
            <a:ext cx="128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5E968D-8E6C-4429-B24B-0EAB5B8B2460}"/>
              </a:ext>
            </a:extLst>
          </p:cNvPr>
          <p:cNvSpPr txBox="1"/>
          <p:nvPr/>
        </p:nvSpPr>
        <p:spPr>
          <a:xfrm>
            <a:off x="8832074" y="3712990"/>
            <a:ext cx="164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৭.৫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D46DED-7924-4B86-A78A-89AED7C32380}"/>
              </a:ext>
            </a:extLst>
          </p:cNvPr>
          <p:cNvSpPr txBox="1"/>
          <p:nvPr/>
        </p:nvSpPr>
        <p:spPr>
          <a:xfrm rot="18412058">
            <a:off x="713068" y="1914161"/>
            <a:ext cx="128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A5CC69-FB4D-407F-8225-D439A166AD1B}"/>
              </a:ext>
            </a:extLst>
          </p:cNvPr>
          <p:cNvSpPr txBox="1"/>
          <p:nvPr/>
        </p:nvSpPr>
        <p:spPr>
          <a:xfrm rot="17563699">
            <a:off x="4247533" y="2041955"/>
            <a:ext cx="169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৬.৮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547E20-BB7E-47E5-A359-AAB8E5723768}"/>
              </a:ext>
            </a:extLst>
          </p:cNvPr>
          <p:cNvSpPr txBox="1"/>
          <p:nvPr/>
        </p:nvSpPr>
        <p:spPr>
          <a:xfrm rot="4071066">
            <a:off x="6019483" y="2127887"/>
            <a:ext cx="169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৬.৮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DB0CAD-2912-4498-953A-C26EE036AB0F}"/>
              </a:ext>
            </a:extLst>
          </p:cNvPr>
          <p:cNvSpPr txBox="1"/>
          <p:nvPr/>
        </p:nvSpPr>
        <p:spPr>
          <a:xfrm rot="16909803">
            <a:off x="7206347" y="2101369"/>
            <a:ext cx="169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৬.৪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8DEB61-47CF-4D04-AEDF-A50899E3A3FE}"/>
              </a:ext>
            </a:extLst>
          </p:cNvPr>
          <p:cNvSpPr txBox="1"/>
          <p:nvPr/>
        </p:nvSpPr>
        <p:spPr>
          <a:xfrm rot="2893540">
            <a:off x="9362118" y="1890249"/>
            <a:ext cx="169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৮.৯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201038-1169-4766-87FB-9F06B24C60B6}"/>
              </a:ext>
            </a:extLst>
          </p:cNvPr>
          <p:cNvSpPr txBox="1"/>
          <p:nvPr/>
        </p:nvSpPr>
        <p:spPr>
          <a:xfrm rot="3471820">
            <a:off x="2756789" y="1937759"/>
            <a:ext cx="128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15792E50-85C5-4671-A85A-3F3AE2E8E9C4}"/>
              </a:ext>
            </a:extLst>
          </p:cNvPr>
          <p:cNvSpPr/>
          <p:nvPr/>
        </p:nvSpPr>
        <p:spPr>
          <a:xfrm>
            <a:off x="804309" y="3446290"/>
            <a:ext cx="387505" cy="387505"/>
          </a:xfrm>
          <a:prstGeom prst="arc">
            <a:avLst>
              <a:gd name="adj1" fmla="val 16200000"/>
              <a:gd name="adj2" fmla="val 144029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C965DE-5002-4023-B79E-DAD3AE068D2F}"/>
                  </a:ext>
                </a:extLst>
              </p:cNvPr>
              <p:cNvSpPr txBox="1"/>
              <p:nvPr/>
            </p:nvSpPr>
            <p:spPr>
              <a:xfrm>
                <a:off x="1137534" y="3177461"/>
                <a:ext cx="38750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৬০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C965DE-5002-4023-B79E-DAD3AE068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534" y="3177461"/>
                <a:ext cx="387505" cy="595932"/>
              </a:xfrm>
              <a:prstGeom prst="rect">
                <a:avLst/>
              </a:prstGeom>
              <a:blipFill>
                <a:blip r:embed="rId2"/>
                <a:stretch>
                  <a:fillRect r="-1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>
            <a:extLst>
              <a:ext uri="{FF2B5EF4-FFF2-40B4-BE49-F238E27FC236}">
                <a16:creationId xmlns:a16="http://schemas.microsoft.com/office/drawing/2014/main" id="{8850E56E-B7B9-4AEF-B391-99D054095BC4}"/>
              </a:ext>
            </a:extLst>
          </p:cNvPr>
          <p:cNvSpPr/>
          <p:nvPr/>
        </p:nvSpPr>
        <p:spPr>
          <a:xfrm rot="7813754">
            <a:off x="2132369" y="1332950"/>
            <a:ext cx="387505" cy="387505"/>
          </a:xfrm>
          <a:prstGeom prst="arc">
            <a:avLst>
              <a:gd name="adj1" fmla="val 13688733"/>
              <a:gd name="adj2" fmla="val 253060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D80AF221-B362-44A0-AF45-F55F430F3A52}"/>
              </a:ext>
            </a:extLst>
          </p:cNvPr>
          <p:cNvSpPr/>
          <p:nvPr/>
        </p:nvSpPr>
        <p:spPr>
          <a:xfrm rot="15019789">
            <a:off x="3272074" y="3342629"/>
            <a:ext cx="387505" cy="387505"/>
          </a:xfrm>
          <a:prstGeom prst="arc">
            <a:avLst>
              <a:gd name="adj1" fmla="val 13688733"/>
              <a:gd name="adj2" fmla="val 253060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DE4D3C73-1E90-4098-BE97-A22A73B2946B}"/>
              </a:ext>
            </a:extLst>
          </p:cNvPr>
          <p:cNvSpPr/>
          <p:nvPr/>
        </p:nvSpPr>
        <p:spPr>
          <a:xfrm rot="7813754">
            <a:off x="5807771" y="1312910"/>
            <a:ext cx="387505" cy="387505"/>
          </a:xfrm>
          <a:prstGeom prst="arc">
            <a:avLst>
              <a:gd name="adj1" fmla="val 13688733"/>
              <a:gd name="adj2" fmla="val 253060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D7F94D7-0EE9-4AB2-BD74-4812B4F6FDD9}"/>
              </a:ext>
            </a:extLst>
          </p:cNvPr>
          <p:cNvSpPr/>
          <p:nvPr/>
        </p:nvSpPr>
        <p:spPr>
          <a:xfrm rot="15019789">
            <a:off x="6659649" y="3343796"/>
            <a:ext cx="387505" cy="387505"/>
          </a:xfrm>
          <a:prstGeom prst="arc">
            <a:avLst>
              <a:gd name="adj1" fmla="val 13688733"/>
              <a:gd name="adj2" fmla="val 253060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65840EA6-4743-44C3-B881-4BD23575A1C8}"/>
              </a:ext>
            </a:extLst>
          </p:cNvPr>
          <p:cNvSpPr/>
          <p:nvPr/>
        </p:nvSpPr>
        <p:spPr>
          <a:xfrm rot="7813754">
            <a:off x="8575305" y="1236827"/>
            <a:ext cx="387505" cy="387505"/>
          </a:xfrm>
          <a:prstGeom prst="arc">
            <a:avLst>
              <a:gd name="adj1" fmla="val 13688733"/>
              <a:gd name="adj2" fmla="val 253060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432D00AA-A7BB-4C5D-BA82-6457B0FAF13D}"/>
              </a:ext>
            </a:extLst>
          </p:cNvPr>
          <p:cNvSpPr/>
          <p:nvPr/>
        </p:nvSpPr>
        <p:spPr>
          <a:xfrm>
            <a:off x="4987637" y="3377231"/>
            <a:ext cx="387505" cy="387505"/>
          </a:xfrm>
          <a:prstGeom prst="arc">
            <a:avLst>
              <a:gd name="adj1" fmla="val 14234176"/>
              <a:gd name="adj2" fmla="val 254749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DE98C645-4BEA-46D5-B694-D20761B44661}"/>
              </a:ext>
            </a:extLst>
          </p:cNvPr>
          <p:cNvSpPr/>
          <p:nvPr/>
        </p:nvSpPr>
        <p:spPr>
          <a:xfrm>
            <a:off x="8142480" y="3382686"/>
            <a:ext cx="387505" cy="387505"/>
          </a:xfrm>
          <a:prstGeom prst="arc">
            <a:avLst>
              <a:gd name="adj1" fmla="val 14234176"/>
              <a:gd name="adj2" fmla="val 254749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712919B8-A3EF-45AD-98F3-A2097E19F4BA}"/>
              </a:ext>
            </a:extLst>
          </p:cNvPr>
          <p:cNvSpPr/>
          <p:nvPr/>
        </p:nvSpPr>
        <p:spPr>
          <a:xfrm rot="15019789">
            <a:off x="10609646" y="3323319"/>
            <a:ext cx="387505" cy="387505"/>
          </a:xfrm>
          <a:prstGeom prst="arc">
            <a:avLst>
              <a:gd name="adj1" fmla="val 13688733"/>
              <a:gd name="adj2" fmla="val 253060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6CE780-80E6-4E83-B444-2D623B33B1F7}"/>
                  </a:ext>
                </a:extLst>
              </p:cNvPr>
              <p:cNvSpPr txBox="1"/>
              <p:nvPr/>
            </p:nvSpPr>
            <p:spPr>
              <a:xfrm>
                <a:off x="2572838" y="3047468"/>
                <a:ext cx="38750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৬০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6CE780-80E6-4E83-B444-2D623B33B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838" y="3047468"/>
                <a:ext cx="387505" cy="595932"/>
              </a:xfrm>
              <a:prstGeom prst="rect">
                <a:avLst/>
              </a:prstGeom>
              <a:blipFill>
                <a:blip r:embed="rId3"/>
                <a:stretch>
                  <a:fillRect r="-10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BC7CC36-7A30-457F-9E6B-61F563B8DC37}"/>
                  </a:ext>
                </a:extLst>
              </p:cNvPr>
              <p:cNvSpPr txBox="1"/>
              <p:nvPr/>
            </p:nvSpPr>
            <p:spPr>
              <a:xfrm>
                <a:off x="5268682" y="3106102"/>
                <a:ext cx="38750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৬৯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BC7CC36-7A30-457F-9E6B-61F563B8D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682" y="3106102"/>
                <a:ext cx="387505" cy="595932"/>
              </a:xfrm>
              <a:prstGeom prst="rect">
                <a:avLst/>
              </a:prstGeom>
              <a:blipFill>
                <a:blip r:embed="rId4"/>
                <a:stretch>
                  <a:fillRect r="-1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686F53-BCD9-4DB1-88E4-29C25B05C63C}"/>
                  </a:ext>
                </a:extLst>
              </p:cNvPr>
              <p:cNvSpPr txBox="1"/>
              <p:nvPr/>
            </p:nvSpPr>
            <p:spPr>
              <a:xfrm>
                <a:off x="6014402" y="3099291"/>
                <a:ext cx="38750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৬৯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686F53-BCD9-4DB1-88E4-29C25B05C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402" y="3099291"/>
                <a:ext cx="387505" cy="595932"/>
              </a:xfrm>
              <a:prstGeom prst="rect">
                <a:avLst/>
              </a:prstGeom>
              <a:blipFill>
                <a:blip r:embed="rId5"/>
                <a:stretch>
                  <a:fillRect r="-1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7D35A27-8044-425F-9F1A-8E8A5220734F}"/>
                  </a:ext>
                </a:extLst>
              </p:cNvPr>
              <p:cNvSpPr txBox="1"/>
              <p:nvPr/>
            </p:nvSpPr>
            <p:spPr>
              <a:xfrm>
                <a:off x="8456217" y="3112988"/>
                <a:ext cx="38750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৮০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7D35A27-8044-425F-9F1A-8E8A52207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217" y="3112988"/>
                <a:ext cx="387505" cy="595932"/>
              </a:xfrm>
              <a:prstGeom prst="rect">
                <a:avLst/>
              </a:prstGeom>
              <a:blipFill>
                <a:blip r:embed="rId6"/>
                <a:stretch>
                  <a:fillRect r="-1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28AE50A-D2BD-4FDB-9172-F37E5C23D255}"/>
                  </a:ext>
                </a:extLst>
              </p:cNvPr>
              <p:cNvSpPr txBox="1"/>
              <p:nvPr/>
            </p:nvSpPr>
            <p:spPr>
              <a:xfrm>
                <a:off x="9825916" y="3099291"/>
                <a:ext cx="38750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৪৫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28AE50A-D2BD-4FDB-9172-F37E5C23D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916" y="3099291"/>
                <a:ext cx="387505" cy="595932"/>
              </a:xfrm>
              <a:prstGeom prst="rect">
                <a:avLst/>
              </a:prstGeom>
              <a:blipFill>
                <a:blip r:embed="rId7"/>
                <a:stretch>
                  <a:fillRect r="-92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2DD641A-8F05-4F32-B115-6A48655DAA11}"/>
                  </a:ext>
                </a:extLst>
              </p:cNvPr>
              <p:cNvSpPr txBox="1"/>
              <p:nvPr/>
            </p:nvSpPr>
            <p:spPr>
              <a:xfrm>
                <a:off x="8561001" y="1728837"/>
                <a:ext cx="38750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৫৫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2DD641A-8F05-4F32-B115-6A48655DA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001" y="1728837"/>
                <a:ext cx="387505" cy="595932"/>
              </a:xfrm>
              <a:prstGeom prst="rect">
                <a:avLst/>
              </a:prstGeom>
              <a:blipFill>
                <a:blip r:embed="rId8"/>
                <a:stretch>
                  <a:fillRect r="-9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FD2F5B4-DDAE-4855-BAA7-6B8965779DD7}"/>
                  </a:ext>
                </a:extLst>
              </p:cNvPr>
              <p:cNvSpPr txBox="1"/>
              <p:nvPr/>
            </p:nvSpPr>
            <p:spPr>
              <a:xfrm>
                <a:off x="5669952" y="1677815"/>
                <a:ext cx="38750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৪২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FD2F5B4-DDAE-4855-BAA7-6B8965779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952" y="1677815"/>
                <a:ext cx="387505" cy="595932"/>
              </a:xfrm>
              <a:prstGeom prst="rect">
                <a:avLst/>
              </a:prstGeom>
              <a:blipFill>
                <a:blip r:embed="rId9"/>
                <a:stretch>
                  <a:fillRect r="-8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C56CDD3-1080-4732-BF54-9533A4D248C0}"/>
                  </a:ext>
                </a:extLst>
              </p:cNvPr>
              <p:cNvSpPr txBox="1"/>
              <p:nvPr/>
            </p:nvSpPr>
            <p:spPr>
              <a:xfrm>
                <a:off x="1830940" y="1660859"/>
                <a:ext cx="38750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৬০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C56CDD3-1080-4732-BF54-9533A4D24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940" y="1660859"/>
                <a:ext cx="387505" cy="595932"/>
              </a:xfrm>
              <a:prstGeom prst="rect">
                <a:avLst/>
              </a:prstGeom>
              <a:blipFill>
                <a:blip r:embed="rId10"/>
                <a:stretch>
                  <a:fillRect r="-10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A7D59EDE-48E0-4F93-800E-A2B751B72549}"/>
              </a:ext>
            </a:extLst>
          </p:cNvPr>
          <p:cNvSpPr txBox="1"/>
          <p:nvPr/>
        </p:nvSpPr>
        <p:spPr>
          <a:xfrm>
            <a:off x="557211" y="5304413"/>
            <a:ext cx="11244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সমবাহু ত্রিভুজের তিনটি কোনই সমান, সমদ্বিবাহু ত্রিভুজের দুইটি কোণ সমান এবং বিষমবাহু ত্রিভুজের কোন কোণই সমান নয়।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79A42AF-3EF9-4A8B-9638-E076B299A62F}"/>
              </a:ext>
            </a:extLst>
          </p:cNvPr>
          <p:cNvSpPr txBox="1"/>
          <p:nvPr/>
        </p:nvSpPr>
        <p:spPr>
          <a:xfrm>
            <a:off x="1328450" y="4452801"/>
            <a:ext cx="212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সমবাহু ত্রিভুজ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01F6A4-EF35-41AF-8597-4F8D6B7D7184}"/>
              </a:ext>
            </a:extLst>
          </p:cNvPr>
          <p:cNvSpPr txBox="1"/>
          <p:nvPr/>
        </p:nvSpPr>
        <p:spPr>
          <a:xfrm>
            <a:off x="4743451" y="4452801"/>
            <a:ext cx="252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BE46B9-0103-4CDB-A7B2-4F50BBC86135}"/>
              </a:ext>
            </a:extLst>
          </p:cNvPr>
          <p:cNvSpPr txBox="1"/>
          <p:nvPr/>
        </p:nvSpPr>
        <p:spPr>
          <a:xfrm>
            <a:off x="8173684" y="4452801"/>
            <a:ext cx="252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বিষমবাহু ত্রিভুজ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06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9CBF94A-9E40-420F-83BC-848BBD57AC77}"/>
              </a:ext>
            </a:extLst>
          </p:cNvPr>
          <p:cNvSpPr txBox="1"/>
          <p:nvPr/>
        </p:nvSpPr>
        <p:spPr>
          <a:xfrm>
            <a:off x="318656" y="290945"/>
            <a:ext cx="181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6A9CE-F7FA-4D0A-94E5-BC94B76756A9}"/>
              </a:ext>
            </a:extLst>
          </p:cNvPr>
          <p:cNvSpPr txBox="1"/>
          <p:nvPr/>
        </p:nvSpPr>
        <p:spPr>
          <a:xfrm>
            <a:off x="375806" y="3562350"/>
            <a:ext cx="9954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সমবাহু, সমদ্বিবাহু এবং বিষমবাহু ত্রিভুজের বৈষিষ্টগুলো লিখ।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25308A42-B333-48DB-BDF0-6B404740788E}"/>
              </a:ext>
            </a:extLst>
          </p:cNvPr>
          <p:cNvSpPr/>
          <p:nvPr/>
        </p:nvSpPr>
        <p:spPr>
          <a:xfrm>
            <a:off x="10074994" y="1790700"/>
            <a:ext cx="1355344" cy="131024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57A00C0-D728-4940-9EDA-9179C1734440}"/>
              </a:ext>
            </a:extLst>
          </p:cNvPr>
          <p:cNvSpPr/>
          <p:nvPr/>
        </p:nvSpPr>
        <p:spPr>
          <a:xfrm>
            <a:off x="10074994" y="1790700"/>
            <a:ext cx="1355344" cy="1310247"/>
          </a:xfrm>
          <a:prstGeom prst="triangle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394F2E-C065-4DAD-A5D4-EF2F4F70777C}"/>
              </a:ext>
            </a:extLst>
          </p:cNvPr>
          <p:cNvSpPr/>
          <p:nvPr/>
        </p:nvSpPr>
        <p:spPr>
          <a:xfrm>
            <a:off x="10051231" y="3198234"/>
            <a:ext cx="1402080" cy="1164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18A7420-0863-4C80-925D-01490484E4AA}"/>
              </a:ext>
            </a:extLst>
          </p:cNvPr>
          <p:cNvSpPr/>
          <p:nvPr/>
        </p:nvSpPr>
        <p:spPr>
          <a:xfrm flipV="1">
            <a:off x="10074994" y="462524"/>
            <a:ext cx="1355344" cy="131024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FD83D84-B72A-4AF2-AAEB-9EE888C114C3}"/>
              </a:ext>
            </a:extLst>
          </p:cNvPr>
          <p:cNvSpPr/>
          <p:nvPr/>
        </p:nvSpPr>
        <p:spPr>
          <a:xfrm flipV="1">
            <a:off x="10074994" y="462524"/>
            <a:ext cx="1355344" cy="1310247"/>
          </a:xfrm>
          <a:prstGeom prst="triangle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1D556D-493F-4FFD-B095-B5E9C71842EB}"/>
              </a:ext>
            </a:extLst>
          </p:cNvPr>
          <p:cNvSpPr/>
          <p:nvPr/>
        </p:nvSpPr>
        <p:spPr>
          <a:xfrm flipV="1">
            <a:off x="10051231" y="248771"/>
            <a:ext cx="1402080" cy="1164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4856E7-CFAF-41E8-9CDE-267F7106867A}"/>
              </a:ext>
            </a:extLst>
          </p:cNvPr>
          <p:cNvSpPr/>
          <p:nvPr/>
        </p:nvSpPr>
        <p:spPr>
          <a:xfrm>
            <a:off x="10709910" y="2019300"/>
            <a:ext cx="91440" cy="102108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38188-5AD4-415D-A00D-C0493A895B1F}"/>
              </a:ext>
            </a:extLst>
          </p:cNvPr>
          <p:cNvSpPr txBox="1"/>
          <p:nvPr/>
        </p:nvSpPr>
        <p:spPr>
          <a:xfrm>
            <a:off x="8260050" y="1603482"/>
            <a:ext cx="181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88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xit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C0D704-4E67-45C2-AE94-F46324927D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00000">
            <a:off x="772949" y="5482008"/>
            <a:ext cx="7937863" cy="22468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2FD1D2-7E0E-42DC-8097-9C3CA0B925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0">
            <a:off x="3612545" y="4401612"/>
            <a:ext cx="7937863" cy="22468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027ABB-7A9F-4244-B04B-F248A69260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637" y="5150307"/>
            <a:ext cx="7937863" cy="2246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DD208A-388E-4939-8FF3-715AC24093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0">
            <a:off x="4555495" y="5977238"/>
            <a:ext cx="7937863" cy="22468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C62C6E-5B50-4CE4-834C-05477083E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751" y="2954402"/>
            <a:ext cx="3975810" cy="3152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DF33AA-9D9C-4144-86F0-5F4C02363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052" y="1042841"/>
            <a:ext cx="3975810" cy="31527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BF16D0-5C2D-40FD-9774-33E6A5131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503" y="3544263"/>
            <a:ext cx="4415724" cy="2308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DCEFBA-92E2-42A1-80D3-5345227F9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505" y="2960587"/>
            <a:ext cx="3975810" cy="31527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A5A4CF-5F7B-4608-849F-CD56A86BBF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00000">
            <a:off x="1589470" y="4026900"/>
            <a:ext cx="7937863" cy="22468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FBE830-6BD4-43FA-A6B0-D364E234C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710" y="3573981"/>
            <a:ext cx="4415724" cy="2308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458E46-EEC0-48D5-96CD-29407F681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9691" y="1054680"/>
            <a:ext cx="3975810" cy="31527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D66BAF-12FF-45A5-9301-887862B076FC}"/>
              </a:ext>
            </a:extLst>
          </p:cNvPr>
          <p:cNvSpPr txBox="1"/>
          <p:nvPr/>
        </p:nvSpPr>
        <p:spPr>
          <a:xfrm>
            <a:off x="312243" y="272036"/>
            <a:ext cx="66294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চল, ৫ সেমি বাহু বিশিষ্ট একটি সমবাহু ত্রিভুজ আঁকিঃ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4FA89B-4619-4DAF-B61A-E7556A7233B7}"/>
              </a:ext>
            </a:extLst>
          </p:cNvPr>
          <p:cNvSpPr txBox="1"/>
          <p:nvPr/>
        </p:nvSpPr>
        <p:spPr>
          <a:xfrm>
            <a:off x="467082" y="2214541"/>
            <a:ext cx="489503" cy="58477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3D8211-0CB4-4A0F-9C9E-E20C4E5C7F59}"/>
              </a:ext>
            </a:extLst>
          </p:cNvPr>
          <p:cNvSpPr txBox="1"/>
          <p:nvPr/>
        </p:nvSpPr>
        <p:spPr>
          <a:xfrm>
            <a:off x="990862" y="2244067"/>
            <a:ext cx="358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 বাহু আঁকি। (কখঃ ৫ সেমি)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85FB47E-0F19-4FEA-925F-4A1615AF6100}"/>
              </a:ext>
            </a:extLst>
          </p:cNvPr>
          <p:cNvCxnSpPr/>
          <p:nvPr/>
        </p:nvCxnSpPr>
        <p:spPr>
          <a:xfrm flipV="1">
            <a:off x="5792419" y="5755341"/>
            <a:ext cx="2541494" cy="2689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D9D901DD-E638-4EF4-A40C-EA4B87BC3A19}"/>
              </a:ext>
            </a:extLst>
          </p:cNvPr>
          <p:cNvSpPr/>
          <p:nvPr/>
        </p:nvSpPr>
        <p:spPr>
          <a:xfrm>
            <a:off x="6876117" y="3822366"/>
            <a:ext cx="54907" cy="549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07F9344-66E3-4AC8-9924-0F9B328FC679}"/>
              </a:ext>
            </a:extLst>
          </p:cNvPr>
          <p:cNvSpPr/>
          <p:nvPr/>
        </p:nvSpPr>
        <p:spPr>
          <a:xfrm>
            <a:off x="7179589" y="3783937"/>
            <a:ext cx="54907" cy="549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67A444-23C1-4668-81B3-D6AE2FAFC3FD}"/>
              </a:ext>
            </a:extLst>
          </p:cNvPr>
          <p:cNvCxnSpPr/>
          <p:nvPr/>
        </p:nvCxnSpPr>
        <p:spPr>
          <a:xfrm flipH="1">
            <a:off x="5805119" y="2985987"/>
            <a:ext cx="1634991" cy="2794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54D36F4-9B8E-4DC7-AA80-0A521A3AE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369" y="208280"/>
            <a:ext cx="3975810" cy="315274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806C8E7-CC13-4CFA-8CA7-0EAD1AACCD59}"/>
              </a:ext>
            </a:extLst>
          </p:cNvPr>
          <p:cNvSpPr/>
          <p:nvPr/>
        </p:nvSpPr>
        <p:spPr>
          <a:xfrm rot="1800000">
            <a:off x="7318660" y="2421504"/>
            <a:ext cx="192132" cy="1246219"/>
          </a:xfrm>
          <a:prstGeom prst="rect">
            <a:avLst/>
          </a:prstGeom>
          <a:solidFill>
            <a:srgbClr val="AEC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File:Oxygen480-actions-draw-&lt;strong&gt;eraser&lt;/strong&gt;.svg - Wikimedia Commons">
            <a:extLst>
              <a:ext uri="{FF2B5EF4-FFF2-40B4-BE49-F238E27FC236}">
                <a16:creationId xmlns:a16="http://schemas.microsoft.com/office/drawing/2014/main" id="{5C350D68-C8DB-41B5-B1C6-64F9FC7999D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780" y="1565988"/>
            <a:ext cx="1417943" cy="141794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686AFB-E678-4AEA-A5C5-4A5D4430C66F}"/>
              </a:ext>
            </a:extLst>
          </p:cNvPr>
          <p:cNvSpPr txBox="1"/>
          <p:nvPr/>
        </p:nvSpPr>
        <p:spPr>
          <a:xfrm>
            <a:off x="467082" y="2887736"/>
            <a:ext cx="489503" cy="58477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17A068-C540-40C9-ADBC-D917CE68C5B0}"/>
              </a:ext>
            </a:extLst>
          </p:cNvPr>
          <p:cNvSpPr txBox="1"/>
          <p:nvPr/>
        </p:nvSpPr>
        <p:spPr>
          <a:xfrm>
            <a:off x="990861" y="2917262"/>
            <a:ext cx="4904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 বিন্দুতে            পরিমাপের কোণ আঁকি।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E5767E-57D7-4B31-82B5-26B7D047734B}"/>
                  </a:ext>
                </a:extLst>
              </p:cNvPr>
              <p:cNvSpPr txBox="1"/>
              <p:nvPr/>
            </p:nvSpPr>
            <p:spPr>
              <a:xfrm>
                <a:off x="2349994" y="2865473"/>
                <a:ext cx="598921" cy="5520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৬০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E5767E-57D7-4B31-82B5-26B7D0477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994" y="2865473"/>
                <a:ext cx="598921" cy="552074"/>
              </a:xfrm>
              <a:prstGeom prst="rect">
                <a:avLst/>
              </a:prstGeom>
              <a:blipFill>
                <a:blip r:embed="rId7"/>
                <a:stretch>
                  <a:fillRect r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7491D91-9C13-4A11-A41D-E8CDD6326B18}"/>
                  </a:ext>
                </a:extLst>
              </p:cNvPr>
              <p:cNvSpPr txBox="1"/>
              <p:nvPr/>
            </p:nvSpPr>
            <p:spPr>
              <a:xfrm>
                <a:off x="1026470" y="3629500"/>
                <a:ext cx="4818827" cy="1136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 বিন্দুতে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৬০</m:t>
                        </m:r>
                      </m:e>
                      <m:sup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০</m:t>
                        </m:r>
                      </m:sup>
                    </m:sSup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পরিমাপের কোণ খুঁজে বের করি।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7491D91-9C13-4A11-A41D-E8CDD6326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70" y="3629500"/>
                <a:ext cx="4818827" cy="1136850"/>
              </a:xfrm>
              <a:prstGeom prst="rect">
                <a:avLst/>
              </a:prstGeom>
              <a:blipFill>
                <a:blip r:embed="rId8"/>
                <a:stretch>
                  <a:fillRect l="-3161" t="-5348" b="-1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430C50FF-6A8D-4D0F-98E6-BE039C3C2104}"/>
              </a:ext>
            </a:extLst>
          </p:cNvPr>
          <p:cNvSpPr txBox="1"/>
          <p:nvPr/>
        </p:nvSpPr>
        <p:spPr>
          <a:xfrm>
            <a:off x="899142" y="4898725"/>
            <a:ext cx="5255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রেখা আঁকি এবং বাহুগুলো মিলাই।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B32FEA-E22C-4E57-B525-219069C65C05}"/>
              </a:ext>
            </a:extLst>
          </p:cNvPr>
          <p:cNvSpPr txBox="1"/>
          <p:nvPr/>
        </p:nvSpPr>
        <p:spPr>
          <a:xfrm>
            <a:off x="467082" y="3721478"/>
            <a:ext cx="489503" cy="58477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8FBE92-F960-4487-A661-3C39CD1F010A}"/>
              </a:ext>
            </a:extLst>
          </p:cNvPr>
          <p:cNvSpPr txBox="1"/>
          <p:nvPr/>
        </p:nvSpPr>
        <p:spPr>
          <a:xfrm>
            <a:off x="397810" y="4836727"/>
            <a:ext cx="489503" cy="58477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090289-F3DE-41BB-8CC3-DE5CACBEA3DC}"/>
              </a:ext>
            </a:extLst>
          </p:cNvPr>
          <p:cNvSpPr txBox="1"/>
          <p:nvPr/>
        </p:nvSpPr>
        <p:spPr>
          <a:xfrm>
            <a:off x="5633556" y="5859667"/>
            <a:ext cx="537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335F73-79D9-4CD2-B8B6-77B4F3EA7233}"/>
              </a:ext>
            </a:extLst>
          </p:cNvPr>
          <p:cNvSpPr txBox="1"/>
          <p:nvPr/>
        </p:nvSpPr>
        <p:spPr>
          <a:xfrm>
            <a:off x="8463954" y="5780741"/>
            <a:ext cx="537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9DDF2E-024F-4554-A953-7F1EBFE0E47F}"/>
              </a:ext>
            </a:extLst>
          </p:cNvPr>
          <p:cNvSpPr txBox="1"/>
          <p:nvPr/>
        </p:nvSpPr>
        <p:spPr>
          <a:xfrm>
            <a:off x="6723808" y="3203696"/>
            <a:ext cx="537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21263E-84F8-4B5F-95CB-790066984F1B}"/>
              </a:ext>
            </a:extLst>
          </p:cNvPr>
          <p:cNvSpPr txBox="1"/>
          <p:nvPr/>
        </p:nvSpPr>
        <p:spPr>
          <a:xfrm rot="18118155">
            <a:off x="5714827" y="4193394"/>
            <a:ext cx="1084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 সেমি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7EBAB5-1AC0-45F6-BE26-039B746DD946}"/>
              </a:ext>
            </a:extLst>
          </p:cNvPr>
          <p:cNvSpPr txBox="1"/>
          <p:nvPr/>
        </p:nvSpPr>
        <p:spPr>
          <a:xfrm rot="14617183">
            <a:off x="7346397" y="4345794"/>
            <a:ext cx="1084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 সেমি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6EA16F6-3A6B-4157-89C6-60A2DA0F5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00000">
            <a:off x="5814261" y="2988627"/>
            <a:ext cx="4415724" cy="2308875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65FE0DC-1E57-46F7-9E58-5FA126EDE869}"/>
              </a:ext>
            </a:extLst>
          </p:cNvPr>
          <p:cNvCxnSpPr/>
          <p:nvPr/>
        </p:nvCxnSpPr>
        <p:spPr>
          <a:xfrm>
            <a:off x="7089855" y="3606327"/>
            <a:ext cx="1225912" cy="21490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>
            <a:extLst>
              <a:ext uri="{FF2B5EF4-FFF2-40B4-BE49-F238E27FC236}">
                <a16:creationId xmlns:a16="http://schemas.microsoft.com/office/drawing/2014/main" id="{A21DCA6D-19DF-4B4F-9389-976E5C092CE0}"/>
              </a:ext>
            </a:extLst>
          </p:cNvPr>
          <p:cNvSpPr/>
          <p:nvPr/>
        </p:nvSpPr>
        <p:spPr>
          <a:xfrm rot="7822123">
            <a:off x="6808122" y="3476997"/>
            <a:ext cx="549429" cy="549429"/>
          </a:xfrm>
          <a:prstGeom prst="arc">
            <a:avLst>
              <a:gd name="adj1" fmla="val 16200000"/>
              <a:gd name="adj2" fmla="val 111581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1FB2BF0-5803-4EC3-A5EA-951EB1FD0F23}"/>
                  </a:ext>
                </a:extLst>
              </p:cNvPr>
              <p:cNvSpPr txBox="1"/>
              <p:nvPr/>
            </p:nvSpPr>
            <p:spPr>
              <a:xfrm>
                <a:off x="6796145" y="3977864"/>
                <a:ext cx="482731" cy="3450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2000" b="0" i="1" smtClean="0">
                              <a:latin typeface="Cambria Math" panose="02040503050406030204" pitchFamily="18" charset="0"/>
                            </a:rPr>
                            <m:t>৬০</m:t>
                          </m:r>
                        </m:e>
                        <m:sup>
                          <m:r>
                            <a:rPr lang="bn-BD" sz="20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1FB2BF0-5803-4EC3-A5EA-951EB1FD0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145" y="3977864"/>
                <a:ext cx="482731" cy="345031"/>
              </a:xfrm>
              <a:prstGeom prst="rect">
                <a:avLst/>
              </a:prstGeom>
              <a:blipFill>
                <a:blip r:embed="rId9"/>
                <a:stretch>
                  <a:fillRect l="-17722" t="-1786" r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262A8DC-D74B-4477-851E-655CD5F7C71E}"/>
                  </a:ext>
                </a:extLst>
              </p:cNvPr>
              <p:cNvSpPr txBox="1"/>
              <p:nvPr/>
            </p:nvSpPr>
            <p:spPr>
              <a:xfrm>
                <a:off x="6313545" y="5285964"/>
                <a:ext cx="482731" cy="3450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2000" b="0" i="1" smtClean="0">
                              <a:latin typeface="Cambria Math" panose="02040503050406030204" pitchFamily="18" charset="0"/>
                            </a:rPr>
                            <m:t>৬০</m:t>
                          </m:r>
                        </m:e>
                        <m:sup>
                          <m:r>
                            <a:rPr lang="bn-BD" sz="20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262A8DC-D74B-4477-851E-655CD5F7C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545" y="5285964"/>
                <a:ext cx="482731" cy="345031"/>
              </a:xfrm>
              <a:prstGeom prst="rect">
                <a:avLst/>
              </a:prstGeom>
              <a:blipFill>
                <a:blip r:embed="rId10"/>
                <a:stretch>
                  <a:fillRect l="-17722" t="-1754" r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>
            <a:extLst>
              <a:ext uri="{FF2B5EF4-FFF2-40B4-BE49-F238E27FC236}">
                <a16:creationId xmlns:a16="http://schemas.microsoft.com/office/drawing/2014/main" id="{C4961CAB-3688-470D-8A94-7AC02254C889}"/>
              </a:ext>
            </a:extLst>
          </p:cNvPr>
          <p:cNvSpPr/>
          <p:nvPr/>
        </p:nvSpPr>
        <p:spPr>
          <a:xfrm rot="443935">
            <a:off x="5703222" y="5407397"/>
            <a:ext cx="549429" cy="549429"/>
          </a:xfrm>
          <a:prstGeom prst="arc">
            <a:avLst>
              <a:gd name="adj1" fmla="val 16200000"/>
              <a:gd name="adj2" fmla="val 111581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497899D1-559E-4684-80E5-28B823E93743}"/>
              </a:ext>
            </a:extLst>
          </p:cNvPr>
          <p:cNvSpPr/>
          <p:nvPr/>
        </p:nvSpPr>
        <p:spPr>
          <a:xfrm rot="15167245">
            <a:off x="7811422" y="5407397"/>
            <a:ext cx="549429" cy="549429"/>
          </a:xfrm>
          <a:prstGeom prst="arc">
            <a:avLst>
              <a:gd name="adj1" fmla="val 16200000"/>
              <a:gd name="adj2" fmla="val 111581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760A16E-A2D4-444B-8330-89E3D355EDCE}"/>
                  </a:ext>
                </a:extLst>
              </p:cNvPr>
              <p:cNvSpPr txBox="1"/>
              <p:nvPr/>
            </p:nvSpPr>
            <p:spPr>
              <a:xfrm>
                <a:off x="7278745" y="5362164"/>
                <a:ext cx="482731" cy="3450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2000" b="0" i="1" smtClean="0">
                              <a:latin typeface="Cambria Math" panose="02040503050406030204" pitchFamily="18" charset="0"/>
                            </a:rPr>
                            <m:t>৬০</m:t>
                          </m:r>
                        </m:e>
                        <m:sup>
                          <m:r>
                            <a:rPr lang="bn-BD" sz="20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760A16E-A2D4-444B-8330-89E3D355E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745" y="5362164"/>
                <a:ext cx="482731" cy="345031"/>
              </a:xfrm>
              <a:prstGeom prst="rect">
                <a:avLst/>
              </a:prstGeom>
              <a:blipFill>
                <a:blip r:embed="rId11"/>
                <a:stretch>
                  <a:fillRect l="-17722" t="-1786" r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F984823E-9771-45D0-9566-17534A74F23E}"/>
              </a:ext>
            </a:extLst>
          </p:cNvPr>
          <p:cNvSpPr txBox="1"/>
          <p:nvPr/>
        </p:nvSpPr>
        <p:spPr>
          <a:xfrm>
            <a:off x="6146627" y="5691994"/>
            <a:ext cx="1084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 সেমি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EFACC6-DF55-4DB1-8CB0-C0422648E5B6}"/>
              </a:ext>
            </a:extLst>
          </p:cNvPr>
          <p:cNvSpPr txBox="1"/>
          <p:nvPr/>
        </p:nvSpPr>
        <p:spPr>
          <a:xfrm>
            <a:off x="7506906" y="296311"/>
            <a:ext cx="4298973" cy="2062103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সেমি বিশিষ্ট সমবাহু ত্রিভুজ আঁকা শেষে সবগুলো বাহু সমান এবং সবগুলো কোণ সমান হয়েছে কিনা যাচাই করি।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7D6989A-C608-4D8A-B9B5-969113C801AB}"/>
                  </a:ext>
                </a:extLst>
              </p:cNvPr>
              <p:cNvSpPr txBox="1"/>
              <p:nvPr/>
            </p:nvSpPr>
            <p:spPr>
              <a:xfrm>
                <a:off x="336251" y="922991"/>
                <a:ext cx="6035627" cy="11194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solidFill>
                      <a:sysClr val="windowText" lastClr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 সমবাহু ত্রিভুজের সবগুলো কোণের পরিমাপ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৬০</m:t>
                        </m:r>
                      </m:e>
                      <m:sup>
                        <m:r>
                          <a:rPr lang="bn-BD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sup>
                    </m:sSup>
                  </m:oMath>
                </a14:m>
                <a:endParaRPr lang="en-US" sz="32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7D6989A-C608-4D8A-B9B5-969113C80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51" y="922991"/>
                <a:ext cx="6035627" cy="1119409"/>
              </a:xfrm>
              <a:prstGeom prst="rect">
                <a:avLst/>
              </a:prstGeom>
              <a:blipFill>
                <a:blip r:embed="rId13"/>
                <a:stretch>
                  <a:fillRect l="-2419" t="-6452" r="-3327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65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20573 -0.000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86" y="-4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3099 0.40138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200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10469 -0.31551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-15787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4 -0.05162 L -0.01562 -0.05023 L -0.00156 -0.0169 L -0.025 -0.0169 L -0.01171 0.03033 L -0.0414 0.02199 L -0.02109 0.07199 L -0.05546 0.05949 L -0.0375 0.10116 " pathEditMode="relative" rAng="0" ptsTypes="AAAAAAAAA">
                                      <p:cBhvr>
                                        <p:cTn id="2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7639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3" grpId="0" animBg="1"/>
      <p:bldP spid="24" grpId="0"/>
      <p:bldP spid="25" grpId="0"/>
      <p:bldP spid="26" grpId="0"/>
      <p:bldP spid="27" grpId="0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7" grpId="0" animBg="1"/>
      <p:bldP spid="38" grpId="0"/>
      <p:bldP spid="39" grpId="0"/>
      <p:bldP spid="40" grpId="0" animBg="1"/>
      <p:bldP spid="41" grpId="0" animBg="1"/>
      <p:bldP spid="42" grpId="0"/>
      <p:bldP spid="43" grpId="0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8AD74F1F-68D1-44F4-9155-E2B086DF43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" y="416921"/>
            <a:ext cx="3872397" cy="5607072"/>
          </a:xfrm>
          <a:prstGeom prst="rect">
            <a:avLst/>
          </a:prstGeom>
        </p:spPr>
      </p:pic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779C5E07-731F-4FAB-9A38-34456B2EE2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855" y="455022"/>
            <a:ext cx="3872396" cy="5615268"/>
          </a:xfrm>
          <a:prstGeom prst="rect">
            <a:avLst/>
          </a:prstGeom>
        </p:spPr>
      </p:pic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2E244B4A-70FB-467A-93D2-3E8F4F84AB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561"/>
          <a:stretch/>
        </p:blipFill>
        <p:spPr>
          <a:xfrm>
            <a:off x="8096251" y="455022"/>
            <a:ext cx="3872397" cy="2430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C16FA7-6D11-4BFA-8EF1-9A14097F9CDF}"/>
              </a:ext>
            </a:extLst>
          </p:cNvPr>
          <p:cNvSpPr txBox="1"/>
          <p:nvPr/>
        </p:nvSpPr>
        <p:spPr>
          <a:xfrm>
            <a:off x="3266395" y="220711"/>
            <a:ext cx="5538642" cy="67790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পাঠ্য বইয়ের সাথে সংযোগ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EDFC5-B001-4525-93E6-7D3657E61520}"/>
              </a:ext>
            </a:extLst>
          </p:cNvPr>
          <p:cNvSpPr txBox="1"/>
          <p:nvPr/>
        </p:nvSpPr>
        <p:spPr>
          <a:xfrm rot="20149469">
            <a:off x="-239460" y="3068733"/>
            <a:ext cx="12626127" cy="67790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১৫৫ ও ১৬৬ পৃষ্ঠা মনোযোগ সহকারে পড়।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30853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42B9BF03-B3CB-473B-ACC5-567F3C25B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40000">
            <a:off x="2390782" y="1147819"/>
            <a:ext cx="4415724" cy="2308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4E0CC7-6967-429A-815D-8DC2F0CDB8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179" y="4543734"/>
            <a:ext cx="7937863" cy="224681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584FA1-46F6-4746-82EE-DBE6FC39E2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00000">
            <a:off x="71621" y="2871462"/>
            <a:ext cx="7937863" cy="22468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3109433-F49B-48F6-9D02-623749AC8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926" y="2909319"/>
            <a:ext cx="4415724" cy="23088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ED61A5-98E1-4ABE-A1DD-26DDF093D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0" y="2894857"/>
            <a:ext cx="4415724" cy="2308875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A358C67-878A-4592-803C-9E5BA5C1028B}"/>
              </a:ext>
            </a:extLst>
          </p:cNvPr>
          <p:cNvSpPr/>
          <p:nvPr/>
        </p:nvSpPr>
        <p:spPr>
          <a:xfrm>
            <a:off x="9207654" y="325171"/>
            <a:ext cx="2499360" cy="2612572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579EF9-ECAE-413F-B860-80B1C7DF0F6A}"/>
              </a:ext>
            </a:extLst>
          </p:cNvPr>
          <p:cNvSpPr txBox="1"/>
          <p:nvPr/>
        </p:nvSpPr>
        <p:spPr>
          <a:xfrm rot="6623082">
            <a:off x="9146259" y="975518"/>
            <a:ext cx="895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৭ সেমি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D8A117-120D-4E60-939F-8E89129BDB93}"/>
              </a:ext>
            </a:extLst>
          </p:cNvPr>
          <p:cNvSpPr txBox="1"/>
          <p:nvPr/>
        </p:nvSpPr>
        <p:spPr>
          <a:xfrm>
            <a:off x="10097949" y="2932818"/>
            <a:ext cx="895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৬ সেমি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679EF6-EB22-4D5E-8719-D2613D3F4813}"/>
              </a:ext>
            </a:extLst>
          </p:cNvPr>
          <p:cNvSpPr txBox="1"/>
          <p:nvPr/>
        </p:nvSpPr>
        <p:spPr>
          <a:xfrm rot="4383216">
            <a:off x="10791276" y="1127918"/>
            <a:ext cx="895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৭ সেমি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7764683E-0FF5-4008-9E97-12DF09366C99}"/>
              </a:ext>
            </a:extLst>
          </p:cNvPr>
          <p:cNvSpPr/>
          <p:nvPr/>
        </p:nvSpPr>
        <p:spPr>
          <a:xfrm rot="21220752" flipH="1">
            <a:off x="4804618" y="4761686"/>
            <a:ext cx="549429" cy="549429"/>
          </a:xfrm>
          <a:prstGeom prst="arc">
            <a:avLst>
              <a:gd name="adj1" fmla="val 16705365"/>
              <a:gd name="adj2" fmla="val 111581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0A2CB1A8-647F-42B7-BE7E-2F8C80FA53F1}"/>
              </a:ext>
            </a:extLst>
          </p:cNvPr>
          <p:cNvSpPr/>
          <p:nvPr/>
        </p:nvSpPr>
        <p:spPr>
          <a:xfrm rot="379248">
            <a:off x="9109307" y="2551266"/>
            <a:ext cx="549429" cy="549429"/>
          </a:xfrm>
          <a:prstGeom prst="arc">
            <a:avLst>
              <a:gd name="adj1" fmla="val 16200000"/>
              <a:gd name="adj2" fmla="val 111581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C481B2-5B48-4029-9EE8-9BA43553D725}"/>
                  </a:ext>
                </a:extLst>
              </p:cNvPr>
              <p:cNvSpPr txBox="1"/>
              <p:nvPr/>
            </p:nvSpPr>
            <p:spPr>
              <a:xfrm rot="20046292">
                <a:off x="9642390" y="2360752"/>
                <a:ext cx="649559" cy="402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 panose="02040503050406030204" pitchFamily="18" charset="0"/>
                            </a:rPr>
                            <m:t>৬৫</m:t>
                          </m:r>
                        </m:e>
                        <m:sup>
                          <m:r>
                            <a:rPr lang="bn-BD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C481B2-5B48-4029-9EE8-9BA43553D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46292">
                <a:off x="9642390" y="2360752"/>
                <a:ext cx="649559" cy="4028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773B85-C9DE-4291-B59C-A74EBFD92040}"/>
                  </a:ext>
                </a:extLst>
              </p:cNvPr>
              <p:cNvSpPr txBox="1"/>
              <p:nvPr/>
            </p:nvSpPr>
            <p:spPr>
              <a:xfrm>
                <a:off x="4198003" y="4698729"/>
                <a:ext cx="649559" cy="402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 panose="02040503050406030204" pitchFamily="18" charset="0"/>
                            </a:rPr>
                            <m:t>৬৫</m:t>
                          </m:r>
                        </m:e>
                        <m:sup>
                          <m:r>
                            <a:rPr lang="bn-BD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773B85-C9DE-4291-B59C-A74EBFD92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003" y="4698729"/>
                <a:ext cx="649559" cy="4028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5E48A2-0E21-4674-AD0B-F23B0618E727}"/>
                  </a:ext>
                </a:extLst>
              </p:cNvPr>
              <p:cNvSpPr txBox="1"/>
              <p:nvPr/>
            </p:nvSpPr>
            <p:spPr>
              <a:xfrm>
                <a:off x="10124112" y="919563"/>
                <a:ext cx="649559" cy="402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 panose="02040503050406030204" pitchFamily="18" charset="0"/>
                            </a:rPr>
                            <m:t>৫০</m:t>
                          </m:r>
                        </m:e>
                        <m:sup>
                          <m:r>
                            <a:rPr lang="bn-BD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5E48A2-0E21-4674-AD0B-F23B0618E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112" y="919563"/>
                <a:ext cx="649559" cy="4028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58C0FF1-A89C-4CD6-A60C-3EE4FE0C772C}"/>
              </a:ext>
            </a:extLst>
          </p:cNvPr>
          <p:cNvSpPr txBox="1"/>
          <p:nvPr/>
        </p:nvSpPr>
        <p:spPr>
          <a:xfrm>
            <a:off x="318655" y="290945"/>
            <a:ext cx="2050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64A7F7-4E94-40A5-A1DB-D47B8CF05D42}"/>
              </a:ext>
            </a:extLst>
          </p:cNvPr>
          <p:cNvSpPr txBox="1"/>
          <p:nvPr/>
        </p:nvSpPr>
        <p:spPr>
          <a:xfrm>
            <a:off x="3290331" y="240690"/>
            <a:ext cx="4773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ডানপাশের ত্রিভুজটি অঙ্কন করঃ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B65765-3BC3-47A9-8AB5-33B9F1317A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262" y="3173534"/>
            <a:ext cx="2775807" cy="220116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AF0684-F2BF-4BA7-8FA8-17D8702CE3C6}"/>
              </a:ext>
            </a:extLst>
          </p:cNvPr>
          <p:cNvCxnSpPr/>
          <p:nvPr/>
        </p:nvCxnSpPr>
        <p:spPr>
          <a:xfrm>
            <a:off x="2146022" y="5129213"/>
            <a:ext cx="30117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5AAFBDE1-5EB2-4C82-B8D5-408D61AAEB98}"/>
              </a:ext>
            </a:extLst>
          </p:cNvPr>
          <p:cNvSpPr/>
          <p:nvPr/>
        </p:nvSpPr>
        <p:spPr>
          <a:xfrm>
            <a:off x="3079839" y="303371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766FDB2-BB4C-4C94-A59D-5F76957909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509" y="1128061"/>
            <a:ext cx="2775807" cy="22011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A8380C-441D-4CA0-8033-295BBFDE21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00000">
            <a:off x="-865465" y="3218458"/>
            <a:ext cx="7937863" cy="224681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ACB5DB-9F16-49D8-8087-E6081234E709}"/>
              </a:ext>
            </a:extLst>
          </p:cNvPr>
          <p:cNvCxnSpPr>
            <a:cxnSpLocks/>
          </p:cNvCxnSpPr>
          <p:nvPr/>
        </p:nvCxnSpPr>
        <p:spPr>
          <a:xfrm flipV="1">
            <a:off x="2165072" y="1728787"/>
            <a:ext cx="1543328" cy="34067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35A74536-7C90-452A-B3F0-1500F132B4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279" y="3176350"/>
            <a:ext cx="2775807" cy="22011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5D9F7DF-47D3-49F7-AEF0-9F474FBC31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255" y="1162797"/>
            <a:ext cx="2775807" cy="2201167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4A300C54-5C69-44FE-B8D8-744633E49322}"/>
              </a:ext>
            </a:extLst>
          </p:cNvPr>
          <p:cNvSpPr/>
          <p:nvPr/>
        </p:nvSpPr>
        <p:spPr>
          <a:xfrm>
            <a:off x="4191089" y="306754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D72C352-382A-4B36-9DED-D53636346A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329" y="-34620"/>
            <a:ext cx="2775807" cy="2201167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F9ACA97-F282-4FDE-B8E3-0C2E902780B1}"/>
              </a:ext>
            </a:extLst>
          </p:cNvPr>
          <p:cNvCxnSpPr>
            <a:cxnSpLocks/>
          </p:cNvCxnSpPr>
          <p:nvPr/>
        </p:nvCxnSpPr>
        <p:spPr>
          <a:xfrm>
            <a:off x="3651905" y="1854574"/>
            <a:ext cx="1480483" cy="32762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c 38">
            <a:extLst>
              <a:ext uri="{FF2B5EF4-FFF2-40B4-BE49-F238E27FC236}">
                <a16:creationId xmlns:a16="http://schemas.microsoft.com/office/drawing/2014/main" id="{1B7FB60E-38B2-4ED2-9DA8-9347D85E689B}"/>
              </a:ext>
            </a:extLst>
          </p:cNvPr>
          <p:cNvSpPr/>
          <p:nvPr/>
        </p:nvSpPr>
        <p:spPr>
          <a:xfrm rot="379248">
            <a:off x="2081396" y="4699712"/>
            <a:ext cx="549429" cy="549429"/>
          </a:xfrm>
          <a:prstGeom prst="arc">
            <a:avLst>
              <a:gd name="adj1" fmla="val 16200000"/>
              <a:gd name="adj2" fmla="val 111581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548561D-CF22-4D1A-9690-A6C9F382BC00}"/>
                  </a:ext>
                </a:extLst>
              </p:cNvPr>
              <p:cNvSpPr txBox="1"/>
              <p:nvPr/>
            </p:nvSpPr>
            <p:spPr>
              <a:xfrm rot="20046292">
                <a:off x="2614479" y="4509198"/>
                <a:ext cx="649559" cy="402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 panose="02040503050406030204" pitchFamily="18" charset="0"/>
                            </a:rPr>
                            <m:t>৬৫</m:t>
                          </m:r>
                        </m:e>
                        <m:sup>
                          <m:r>
                            <a:rPr lang="bn-BD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548561D-CF22-4D1A-9690-A6C9F382B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46292">
                <a:off x="2614479" y="4509198"/>
                <a:ext cx="649559" cy="4028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C71DD96-6E05-442C-BE88-D604248E9B61}"/>
                  </a:ext>
                </a:extLst>
              </p:cNvPr>
              <p:cNvSpPr txBox="1"/>
              <p:nvPr/>
            </p:nvSpPr>
            <p:spPr>
              <a:xfrm rot="20383937">
                <a:off x="10760316" y="2358809"/>
                <a:ext cx="649559" cy="402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 panose="02040503050406030204" pitchFamily="18" charset="0"/>
                            </a:rPr>
                            <m:t>৬৫</m:t>
                          </m:r>
                        </m:e>
                        <m:sup>
                          <m:r>
                            <a:rPr lang="bn-BD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C71DD96-6E05-442C-BE88-D604248E9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83937">
                <a:off x="10760316" y="2358809"/>
                <a:ext cx="649559" cy="4028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>
            <a:extLst>
              <a:ext uri="{FF2B5EF4-FFF2-40B4-BE49-F238E27FC236}">
                <a16:creationId xmlns:a16="http://schemas.microsoft.com/office/drawing/2014/main" id="{4DEED500-F82C-4784-AE25-1B847122E516}"/>
              </a:ext>
            </a:extLst>
          </p:cNvPr>
          <p:cNvSpPr/>
          <p:nvPr/>
        </p:nvSpPr>
        <p:spPr>
          <a:xfrm rot="15503640">
            <a:off x="11266893" y="2614674"/>
            <a:ext cx="549429" cy="549429"/>
          </a:xfrm>
          <a:prstGeom prst="arc">
            <a:avLst>
              <a:gd name="adj1" fmla="val 16200000"/>
              <a:gd name="adj2" fmla="val 111581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20B14216-3904-49D7-8BCF-976415AE4A9D}"/>
              </a:ext>
            </a:extLst>
          </p:cNvPr>
          <p:cNvSpPr/>
          <p:nvPr/>
        </p:nvSpPr>
        <p:spPr>
          <a:xfrm rot="7588163">
            <a:off x="10179815" y="314499"/>
            <a:ext cx="549429" cy="549429"/>
          </a:xfrm>
          <a:prstGeom prst="arc">
            <a:avLst>
              <a:gd name="adj1" fmla="val 16200000"/>
              <a:gd name="adj2" fmla="val 111581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A994202-237C-426C-87CF-57F117617ED1}"/>
                  </a:ext>
                </a:extLst>
              </p:cNvPr>
              <p:cNvSpPr txBox="1"/>
              <p:nvPr/>
            </p:nvSpPr>
            <p:spPr>
              <a:xfrm>
                <a:off x="3321487" y="2332637"/>
                <a:ext cx="649559" cy="402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b="0" i="1" smtClean="0">
                              <a:latin typeface="Cambria Math" panose="02040503050406030204" pitchFamily="18" charset="0"/>
                            </a:rPr>
                            <m:t>৫০</m:t>
                          </m:r>
                        </m:e>
                        <m:sup>
                          <m:r>
                            <a:rPr lang="bn-BD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A994202-237C-426C-87CF-57F117617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487" y="2332637"/>
                <a:ext cx="649559" cy="4028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>
            <a:extLst>
              <a:ext uri="{FF2B5EF4-FFF2-40B4-BE49-F238E27FC236}">
                <a16:creationId xmlns:a16="http://schemas.microsoft.com/office/drawing/2014/main" id="{D02C273F-17B1-4ED6-8564-AC4856A95AE3}"/>
              </a:ext>
            </a:extLst>
          </p:cNvPr>
          <p:cNvSpPr/>
          <p:nvPr/>
        </p:nvSpPr>
        <p:spPr>
          <a:xfrm rot="7588163">
            <a:off x="3377190" y="1727573"/>
            <a:ext cx="549429" cy="549429"/>
          </a:xfrm>
          <a:prstGeom prst="arc">
            <a:avLst>
              <a:gd name="adj1" fmla="val 16200000"/>
              <a:gd name="adj2" fmla="val 111581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D531DA4-5BDA-4B60-A425-911712BAFA82}"/>
              </a:ext>
            </a:extLst>
          </p:cNvPr>
          <p:cNvSpPr txBox="1"/>
          <p:nvPr/>
        </p:nvSpPr>
        <p:spPr>
          <a:xfrm>
            <a:off x="8621743" y="232295"/>
            <a:ext cx="181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১০ মিনিট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5657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0.12682 -0.48009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24005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12149 0.4710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23542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8" grpId="0" animBg="1"/>
      <p:bldP spid="18" grpId="1" animBg="1"/>
      <p:bldP spid="30" grpId="0" animBg="1"/>
      <p:bldP spid="30" grpId="1" animBg="1"/>
      <p:bldP spid="39" grpId="0" animBg="1"/>
      <p:bldP spid="40" grpId="0"/>
      <p:bldP spid="45" grpId="0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85F078-D9DF-4A0F-92BB-E28FDBDBAA68}"/>
              </a:ext>
            </a:extLst>
          </p:cNvPr>
          <p:cNvSpPr txBox="1"/>
          <p:nvPr/>
        </p:nvSpPr>
        <p:spPr>
          <a:xfrm>
            <a:off x="318656" y="290945"/>
            <a:ext cx="133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271C8A-6DDD-432C-A284-220C3E44F735}"/>
              </a:ext>
            </a:extLst>
          </p:cNvPr>
          <p:cNvSpPr txBox="1"/>
          <p:nvPr/>
        </p:nvSpPr>
        <p:spPr>
          <a:xfrm>
            <a:off x="983673" y="2493817"/>
            <a:ext cx="683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সমবাহু ত্রিভুজ কাকে বলে? ২ টি বৈশিষ্ট বল।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28658B-C25A-4661-965C-80E74F39EF81}"/>
              </a:ext>
            </a:extLst>
          </p:cNvPr>
          <p:cNvSpPr txBox="1"/>
          <p:nvPr/>
        </p:nvSpPr>
        <p:spPr>
          <a:xfrm>
            <a:off x="983673" y="3105834"/>
            <a:ext cx="7273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সমদ্বিবাহু  ত্রিভুজ কাকে বলে? ২ টি বৈশিষ্ট বল।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533ECE-1592-4E65-95AA-6F52CE567352}"/>
              </a:ext>
            </a:extLst>
          </p:cNvPr>
          <p:cNvSpPr txBox="1"/>
          <p:nvPr/>
        </p:nvSpPr>
        <p:spPr>
          <a:xfrm>
            <a:off x="983674" y="3752165"/>
            <a:ext cx="727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বিষমবাহু  ত্রিভুজ কাকে বলে? ২ টি বৈশিষ্ট বল।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82114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69BBC9-4A71-49A1-B7FD-97171E34B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82" y="207739"/>
            <a:ext cx="4322617" cy="32212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7F8F86-609A-41E8-A57C-A521869AFA83}"/>
              </a:ext>
            </a:extLst>
          </p:cNvPr>
          <p:cNvSpPr txBox="1"/>
          <p:nvPr/>
        </p:nvSpPr>
        <p:spPr>
          <a:xfrm>
            <a:off x="318656" y="290945"/>
            <a:ext cx="198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D49109-8ACF-41FB-8059-CCD3FF7400B3}"/>
              </a:ext>
            </a:extLst>
          </p:cNvPr>
          <p:cNvSpPr txBox="1"/>
          <p:nvPr/>
        </p:nvSpPr>
        <p:spPr>
          <a:xfrm>
            <a:off x="394854" y="3638371"/>
            <a:ext cx="11042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 সেমি বাহু বিশিষ্ট একটি সমবাহু ত্রিভুজ আঁক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 সেমি বাহু বিশিষ্ট একটি সমদ্বিবাহু ত্রিভুজ আঁক যার বাহু সংলগ্ন কোন ৬০</a:t>
            </a:r>
            <a:r>
              <a:rPr lang="bn-BD" sz="36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6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020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B45298-A65F-41AE-B6C7-21098E910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47650"/>
            <a:ext cx="11544300" cy="63817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1A00A2-5B80-442B-9F54-9F95339A7EB2}"/>
              </a:ext>
            </a:extLst>
          </p:cNvPr>
          <p:cNvSpPr txBox="1"/>
          <p:nvPr/>
        </p:nvSpPr>
        <p:spPr>
          <a:xfrm rot="172550">
            <a:off x="1302464" y="1120044"/>
            <a:ext cx="9809203" cy="1043286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629684"/>
              </a:avLst>
            </a:prstTxWarp>
            <a:spAutoFit/>
          </a:bodyPr>
          <a:lstStyle/>
          <a:p>
            <a:r>
              <a:rPr lang="bn-BD" sz="123400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হাফেজ! সবাই ভালো থেকো। </a:t>
            </a:r>
            <a:endParaRPr lang="en-US" sz="123400" b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4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0112A8-1536-438C-B3B5-0AD8576CB904}"/>
              </a:ext>
            </a:extLst>
          </p:cNvPr>
          <p:cNvSpPr txBox="1"/>
          <p:nvPr/>
        </p:nvSpPr>
        <p:spPr>
          <a:xfrm>
            <a:off x="5029500" y="232955"/>
            <a:ext cx="2418290" cy="78971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6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3738E2-7ABC-43DE-8097-F0BEE9DFC2AA}"/>
              </a:ext>
            </a:extLst>
          </p:cNvPr>
          <p:cNvSpPr txBox="1"/>
          <p:nvPr/>
        </p:nvSpPr>
        <p:spPr>
          <a:xfrm>
            <a:off x="340963" y="3534456"/>
            <a:ext cx="5790970" cy="303533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রেজাউল হাসান </a:t>
            </a:r>
          </a:p>
          <a:p>
            <a:pPr algn="ctr"/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 শিক্ষক </a:t>
            </a:r>
          </a:p>
          <a:p>
            <a:pPr algn="ctr"/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২৯ নংআদমপুর সরকারি প্রাথমিক বিদ্যালয় </a:t>
            </a:r>
          </a:p>
          <a:p>
            <a:pPr algn="ctr"/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অষ্টগ্রাম, কিশোরগঞ্জ।   </a:t>
            </a:r>
            <a:endParaRPr lang="en-US" sz="36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E3BB7-E07D-4E7A-A827-E5A75F3AE15A}"/>
              </a:ext>
            </a:extLst>
          </p:cNvPr>
          <p:cNvSpPr txBox="1"/>
          <p:nvPr/>
        </p:nvSpPr>
        <p:spPr>
          <a:xfrm>
            <a:off x="6246232" y="3555382"/>
            <a:ext cx="5488567" cy="303533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 </a:t>
            </a:r>
          </a:p>
          <a:p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  </a:t>
            </a:r>
          </a:p>
          <a:p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১৪ (চৌদ্দ) </a:t>
            </a:r>
          </a:p>
          <a:p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  <a:endParaRPr lang="en-US" sz="36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B61AB-0BAC-48F9-8A60-1EB0F0C6F8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784" y="232935"/>
            <a:ext cx="3301521" cy="33015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0D30C7-BD02-4B5A-B210-ABE44A56F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35" y="248234"/>
            <a:ext cx="2486395" cy="330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40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4E5A21-19C4-4BCF-A9BF-B9FB402B96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363" y="235528"/>
            <a:ext cx="11526982" cy="6341918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0A963C79-323E-46AB-AC19-7913B9DC371A}"/>
              </a:ext>
            </a:extLst>
          </p:cNvPr>
          <p:cNvSpPr/>
          <p:nvPr/>
        </p:nvSpPr>
        <p:spPr>
          <a:xfrm>
            <a:off x="955965" y="900543"/>
            <a:ext cx="3796146" cy="1385454"/>
          </a:xfrm>
          <a:prstGeom prst="triangl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16D2929-07E4-4CA0-B47A-299F170C2C40}"/>
              </a:ext>
            </a:extLst>
          </p:cNvPr>
          <p:cNvSpPr/>
          <p:nvPr/>
        </p:nvSpPr>
        <p:spPr>
          <a:xfrm>
            <a:off x="7370619" y="3574471"/>
            <a:ext cx="3920835" cy="1246911"/>
          </a:xfrm>
          <a:prstGeom prst="triangl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A8E1CD8-9739-4951-8773-BD29ED41FF69}"/>
              </a:ext>
            </a:extLst>
          </p:cNvPr>
          <p:cNvSpPr/>
          <p:nvPr/>
        </p:nvSpPr>
        <p:spPr>
          <a:xfrm>
            <a:off x="3267941" y="3893129"/>
            <a:ext cx="2604654" cy="945572"/>
          </a:xfrm>
          <a:prstGeom prst="triangle">
            <a:avLst>
              <a:gd name="adj" fmla="val 50553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99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>
            <a:extLst>
              <a:ext uri="{FF2B5EF4-FFF2-40B4-BE49-F238E27FC236}">
                <a16:creationId xmlns:a16="http://schemas.microsoft.com/office/drawing/2014/main" id="{9974EB13-4589-4F2B-A5D4-2244A93FD2D0}"/>
              </a:ext>
            </a:extLst>
          </p:cNvPr>
          <p:cNvSpPr/>
          <p:nvPr/>
        </p:nvSpPr>
        <p:spPr>
          <a:xfrm>
            <a:off x="2958731" y="2400263"/>
            <a:ext cx="6320118" cy="1976718"/>
          </a:xfrm>
          <a:prstGeom prst="cube">
            <a:avLst>
              <a:gd name="adj" fmla="val 1819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 </a:t>
            </a:r>
            <a:endParaRPr lang="en-US" sz="115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vel 1">
            <a:extLst>
              <a:ext uri="{FF2B5EF4-FFF2-40B4-BE49-F238E27FC236}">
                <a16:creationId xmlns:a16="http://schemas.microsoft.com/office/drawing/2014/main" id="{89BC6491-B48C-4534-B434-797DFA12D158}"/>
              </a:ext>
            </a:extLst>
          </p:cNvPr>
          <p:cNvSpPr/>
          <p:nvPr/>
        </p:nvSpPr>
        <p:spPr>
          <a:xfrm>
            <a:off x="2931838" y="2400263"/>
            <a:ext cx="6373905" cy="1976718"/>
          </a:xfrm>
          <a:prstGeom prst="bevel">
            <a:avLst>
              <a:gd name="adj" fmla="val 2202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6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>
            <a:extLst>
              <a:ext uri="{FF2B5EF4-FFF2-40B4-BE49-F238E27FC236}">
                <a16:creationId xmlns:a16="http://schemas.microsoft.com/office/drawing/2014/main" id="{40DDE399-0FC9-4B2D-9DC2-E648252DD67C}"/>
              </a:ext>
            </a:extLst>
          </p:cNvPr>
          <p:cNvSpPr/>
          <p:nvPr/>
        </p:nvSpPr>
        <p:spPr>
          <a:xfrm>
            <a:off x="665017" y="2313709"/>
            <a:ext cx="10169237" cy="1836384"/>
          </a:xfrm>
          <a:prstGeom prst="cube">
            <a:avLst>
              <a:gd name="adj" fmla="val 1561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২৯.১.১ সমবাহু, সমদ্বিবাহু ও বিষমবাহু ত্রিভুজ কী তা বলতে পারবে এবং ছবি দেখে শনাক্ত করতে পারবে।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২৯.২.১ সমবাহু ও সমদ্বিবাহু ত্রিভুজ আঁকতে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678797300"/>
      </p:ext>
    </p:extLst>
  </p:cSld>
  <p:clrMapOvr>
    <a:masterClrMapping/>
  </p:clrMapOvr>
  <p:transition spd="slow">
    <p:push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E3D7452D-9619-40EC-9C1B-72AFB68F0BBE}"/>
              </a:ext>
            </a:extLst>
          </p:cNvPr>
          <p:cNvSpPr/>
          <p:nvPr/>
        </p:nvSpPr>
        <p:spPr>
          <a:xfrm>
            <a:off x="858982" y="2078759"/>
            <a:ext cx="2892160" cy="2493241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762E5DE-237E-4A1E-8E02-40F4CDF48F4D}"/>
              </a:ext>
            </a:extLst>
          </p:cNvPr>
          <p:cNvSpPr/>
          <p:nvPr/>
        </p:nvSpPr>
        <p:spPr>
          <a:xfrm>
            <a:off x="4959928" y="1967345"/>
            <a:ext cx="2098097" cy="2604655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EC23F17-2243-471E-BD7D-DE7DE092B9D4}"/>
              </a:ext>
            </a:extLst>
          </p:cNvPr>
          <p:cNvSpPr/>
          <p:nvPr/>
        </p:nvSpPr>
        <p:spPr>
          <a:xfrm>
            <a:off x="8159218" y="1967345"/>
            <a:ext cx="3054882" cy="2604655"/>
          </a:xfrm>
          <a:prstGeom prst="triangle">
            <a:avLst>
              <a:gd name="adj" fmla="val 1559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840613-F017-4DE4-B4B7-1088E85DEE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603" y="4099420"/>
            <a:ext cx="6598659" cy="176640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965E07-F1D9-46FE-9172-27D0EAD75115}"/>
              </a:ext>
            </a:extLst>
          </p:cNvPr>
          <p:cNvSpPr/>
          <p:nvPr/>
        </p:nvSpPr>
        <p:spPr>
          <a:xfrm>
            <a:off x="2133600" y="3526559"/>
            <a:ext cx="450850" cy="45085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0CB786-F6B3-433F-B67D-D56AA008502B}"/>
              </a:ext>
            </a:extLst>
          </p:cNvPr>
          <p:cNvSpPr/>
          <p:nvPr/>
        </p:nvSpPr>
        <p:spPr>
          <a:xfrm>
            <a:off x="5870575" y="3526559"/>
            <a:ext cx="450850" cy="45085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9266FD-BAB0-497B-A543-2198533095BD}"/>
              </a:ext>
            </a:extLst>
          </p:cNvPr>
          <p:cNvSpPr txBox="1"/>
          <p:nvPr/>
        </p:nvSpPr>
        <p:spPr>
          <a:xfrm>
            <a:off x="2143706" y="130571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নিচের ত্রিভুজগুলোর বাহুগুলোর দৈর্ঘ্য পরিমাপ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B80EDA-657C-49E8-9BC3-B842A14F22A1}"/>
              </a:ext>
            </a:extLst>
          </p:cNvPr>
          <p:cNvSpPr/>
          <p:nvPr/>
        </p:nvSpPr>
        <p:spPr>
          <a:xfrm>
            <a:off x="9029411" y="3526559"/>
            <a:ext cx="450850" cy="45085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64F41C-888D-473E-BA60-49CC261AF87D}"/>
              </a:ext>
            </a:extLst>
          </p:cNvPr>
          <p:cNvSpPr txBox="1"/>
          <p:nvPr/>
        </p:nvSpPr>
        <p:spPr>
          <a:xfrm>
            <a:off x="1870797" y="4555211"/>
            <a:ext cx="128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8E2C16-BCD2-4920-B856-8DAFD2C5458D}"/>
              </a:ext>
            </a:extLst>
          </p:cNvPr>
          <p:cNvSpPr txBox="1"/>
          <p:nvPr/>
        </p:nvSpPr>
        <p:spPr>
          <a:xfrm>
            <a:off x="5462435" y="4563163"/>
            <a:ext cx="128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5E968D-8E6C-4429-B24B-0EAB5B8B2460}"/>
              </a:ext>
            </a:extLst>
          </p:cNvPr>
          <p:cNvSpPr txBox="1"/>
          <p:nvPr/>
        </p:nvSpPr>
        <p:spPr>
          <a:xfrm>
            <a:off x="8759504" y="4572000"/>
            <a:ext cx="164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৭.৫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D46DED-7924-4B86-A78A-89AED7C32380}"/>
              </a:ext>
            </a:extLst>
          </p:cNvPr>
          <p:cNvSpPr txBox="1"/>
          <p:nvPr/>
        </p:nvSpPr>
        <p:spPr>
          <a:xfrm>
            <a:off x="337255" y="2978815"/>
            <a:ext cx="128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A5CC69-FB4D-407F-8225-D439A166AD1B}"/>
              </a:ext>
            </a:extLst>
          </p:cNvPr>
          <p:cNvSpPr txBox="1"/>
          <p:nvPr/>
        </p:nvSpPr>
        <p:spPr>
          <a:xfrm rot="17563699">
            <a:off x="4174963" y="3089650"/>
            <a:ext cx="169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৬.৮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506343-68C0-42B2-8C60-8BBA0F8C14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600000">
            <a:off x="-532905" y="1195555"/>
            <a:ext cx="6598659" cy="17664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3547E20-BB7E-47E5-A359-AAB8E5723768}"/>
              </a:ext>
            </a:extLst>
          </p:cNvPr>
          <p:cNvSpPr txBox="1"/>
          <p:nvPr/>
        </p:nvSpPr>
        <p:spPr>
          <a:xfrm rot="4071066">
            <a:off x="6222685" y="3073981"/>
            <a:ext cx="169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৬.৮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DB0CAD-2912-4498-953A-C26EE036AB0F}"/>
              </a:ext>
            </a:extLst>
          </p:cNvPr>
          <p:cNvSpPr txBox="1"/>
          <p:nvPr/>
        </p:nvSpPr>
        <p:spPr>
          <a:xfrm rot="16909803">
            <a:off x="7206347" y="2960379"/>
            <a:ext cx="169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৬.৪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8DEB61-47CF-4D04-AEDF-A50899E3A3FE}"/>
              </a:ext>
            </a:extLst>
          </p:cNvPr>
          <p:cNvSpPr txBox="1"/>
          <p:nvPr/>
        </p:nvSpPr>
        <p:spPr>
          <a:xfrm rot="2893540">
            <a:off x="9666917" y="3126630"/>
            <a:ext cx="169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৮.৯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201038-1169-4766-87FB-9F06B24C60B6}"/>
              </a:ext>
            </a:extLst>
          </p:cNvPr>
          <p:cNvSpPr txBox="1"/>
          <p:nvPr/>
        </p:nvSpPr>
        <p:spPr>
          <a:xfrm>
            <a:off x="3020078" y="2978814"/>
            <a:ext cx="128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0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0.33789 1.11111E-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89 1.11111E-6 L 0.59935 -0.0018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30573 -0.03681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6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80000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640000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73 -0.03681 L 0.28438 -0.08264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438 -0.08264 L 0.51901 -0.07431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2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920000">
                                      <p:cBhvr>
                                        <p:cTn id="7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300000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901 -0.07431 L 0.53542 7.40741E-7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901 -0.07431 L -0.02057 -0.05718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79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E3D7452D-9619-40EC-9C1B-72AFB68F0BBE}"/>
              </a:ext>
            </a:extLst>
          </p:cNvPr>
          <p:cNvSpPr/>
          <p:nvPr/>
        </p:nvSpPr>
        <p:spPr>
          <a:xfrm>
            <a:off x="858982" y="2078759"/>
            <a:ext cx="2892160" cy="2493241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762E5DE-237E-4A1E-8E02-40F4CDF48F4D}"/>
              </a:ext>
            </a:extLst>
          </p:cNvPr>
          <p:cNvSpPr/>
          <p:nvPr/>
        </p:nvSpPr>
        <p:spPr>
          <a:xfrm>
            <a:off x="4959928" y="1967345"/>
            <a:ext cx="2098097" cy="2604655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EC23F17-2243-471E-BD7D-DE7DE092B9D4}"/>
              </a:ext>
            </a:extLst>
          </p:cNvPr>
          <p:cNvSpPr/>
          <p:nvPr/>
        </p:nvSpPr>
        <p:spPr>
          <a:xfrm>
            <a:off x="8159218" y="1967345"/>
            <a:ext cx="3054882" cy="2604655"/>
          </a:xfrm>
          <a:prstGeom prst="triangle">
            <a:avLst>
              <a:gd name="adj" fmla="val 1559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965E07-F1D9-46FE-9172-27D0EAD75115}"/>
              </a:ext>
            </a:extLst>
          </p:cNvPr>
          <p:cNvSpPr/>
          <p:nvPr/>
        </p:nvSpPr>
        <p:spPr>
          <a:xfrm>
            <a:off x="2133600" y="3526559"/>
            <a:ext cx="450850" cy="45085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0CB786-F6B3-433F-B67D-D56AA008502B}"/>
              </a:ext>
            </a:extLst>
          </p:cNvPr>
          <p:cNvSpPr/>
          <p:nvPr/>
        </p:nvSpPr>
        <p:spPr>
          <a:xfrm>
            <a:off x="5870575" y="3526559"/>
            <a:ext cx="450850" cy="45085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9266FD-BAB0-497B-A543-2198533095BD}"/>
              </a:ext>
            </a:extLst>
          </p:cNvPr>
          <p:cNvSpPr txBox="1"/>
          <p:nvPr/>
        </p:nvSpPr>
        <p:spPr>
          <a:xfrm>
            <a:off x="2980028" y="315142"/>
            <a:ext cx="6245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 গুলোতে আমরা কী দেখতে পেলাম?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B80EDA-657C-49E8-9BC3-B842A14F22A1}"/>
              </a:ext>
            </a:extLst>
          </p:cNvPr>
          <p:cNvSpPr/>
          <p:nvPr/>
        </p:nvSpPr>
        <p:spPr>
          <a:xfrm>
            <a:off x="9072953" y="3497531"/>
            <a:ext cx="450850" cy="45085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64F41C-888D-473E-BA60-49CC261AF87D}"/>
              </a:ext>
            </a:extLst>
          </p:cNvPr>
          <p:cNvSpPr txBox="1"/>
          <p:nvPr/>
        </p:nvSpPr>
        <p:spPr>
          <a:xfrm>
            <a:off x="1870797" y="4555211"/>
            <a:ext cx="128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8E2C16-BCD2-4920-B856-8DAFD2C5458D}"/>
              </a:ext>
            </a:extLst>
          </p:cNvPr>
          <p:cNvSpPr txBox="1"/>
          <p:nvPr/>
        </p:nvSpPr>
        <p:spPr>
          <a:xfrm>
            <a:off x="5462435" y="4563163"/>
            <a:ext cx="128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5E968D-8E6C-4429-B24B-0EAB5B8B2460}"/>
              </a:ext>
            </a:extLst>
          </p:cNvPr>
          <p:cNvSpPr txBox="1"/>
          <p:nvPr/>
        </p:nvSpPr>
        <p:spPr>
          <a:xfrm>
            <a:off x="8832074" y="4572000"/>
            <a:ext cx="164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৭.৫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D46DED-7924-4B86-A78A-89AED7C32380}"/>
              </a:ext>
            </a:extLst>
          </p:cNvPr>
          <p:cNvSpPr txBox="1"/>
          <p:nvPr/>
        </p:nvSpPr>
        <p:spPr>
          <a:xfrm rot="18412058">
            <a:off x="713068" y="2773171"/>
            <a:ext cx="128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A5CC69-FB4D-407F-8225-D439A166AD1B}"/>
              </a:ext>
            </a:extLst>
          </p:cNvPr>
          <p:cNvSpPr txBox="1"/>
          <p:nvPr/>
        </p:nvSpPr>
        <p:spPr>
          <a:xfrm rot="17563699">
            <a:off x="4247533" y="2900965"/>
            <a:ext cx="169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৬.৮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547E20-BB7E-47E5-A359-AAB8E5723768}"/>
              </a:ext>
            </a:extLst>
          </p:cNvPr>
          <p:cNvSpPr txBox="1"/>
          <p:nvPr/>
        </p:nvSpPr>
        <p:spPr>
          <a:xfrm rot="4071066">
            <a:off x="6019483" y="2986897"/>
            <a:ext cx="169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৬.৮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DB0CAD-2912-4498-953A-C26EE036AB0F}"/>
              </a:ext>
            </a:extLst>
          </p:cNvPr>
          <p:cNvSpPr txBox="1"/>
          <p:nvPr/>
        </p:nvSpPr>
        <p:spPr>
          <a:xfrm rot="16909803">
            <a:off x="7206347" y="2960379"/>
            <a:ext cx="169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৬.৪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8DEB61-47CF-4D04-AEDF-A50899E3A3FE}"/>
              </a:ext>
            </a:extLst>
          </p:cNvPr>
          <p:cNvSpPr txBox="1"/>
          <p:nvPr/>
        </p:nvSpPr>
        <p:spPr>
          <a:xfrm rot="2893540">
            <a:off x="9362118" y="2749259"/>
            <a:ext cx="169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৮.৯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201038-1169-4766-87FB-9F06B24C60B6}"/>
              </a:ext>
            </a:extLst>
          </p:cNvPr>
          <p:cNvSpPr txBox="1"/>
          <p:nvPr/>
        </p:nvSpPr>
        <p:spPr>
          <a:xfrm rot="3471820">
            <a:off x="2756789" y="2796769"/>
            <a:ext cx="128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39D449-5633-4331-996B-FB103FAC6A8B}"/>
              </a:ext>
            </a:extLst>
          </p:cNvPr>
          <p:cNvSpPr txBox="1"/>
          <p:nvPr/>
        </p:nvSpPr>
        <p:spPr>
          <a:xfrm>
            <a:off x="641474" y="5278491"/>
            <a:ext cx="11042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“ক” ত্রিভুজের তিনটি বাহু সমান, “খ” ত্রিভুজের দুইটি বাহু সমান এবং “গ” ত্রিভুজের কোন বাহুই সমান নয়।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529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A1AF98C-60AA-4773-9176-71D81CC07DF6}"/>
              </a:ext>
            </a:extLst>
          </p:cNvPr>
          <p:cNvSpPr txBox="1"/>
          <p:nvPr/>
        </p:nvSpPr>
        <p:spPr>
          <a:xfrm>
            <a:off x="2172639" y="286113"/>
            <a:ext cx="7846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 আমরা বলতে পারি বাহুভেদে ত্রিভুজ তিন প্রকার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6D1D5CC-9D98-444D-9650-E525CB7A9FE2}"/>
              </a:ext>
            </a:extLst>
          </p:cNvPr>
          <p:cNvGrpSpPr/>
          <p:nvPr/>
        </p:nvGrpSpPr>
        <p:grpSpPr>
          <a:xfrm>
            <a:off x="5188858" y="2844103"/>
            <a:ext cx="1785257" cy="1785257"/>
            <a:chOff x="5188858" y="2844103"/>
            <a:chExt cx="1785257" cy="178525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57E3729-5EEE-4B01-989E-7F9C45AB103F}"/>
                </a:ext>
              </a:extLst>
            </p:cNvPr>
            <p:cNvGrpSpPr/>
            <p:nvPr/>
          </p:nvGrpSpPr>
          <p:grpSpPr>
            <a:xfrm>
              <a:off x="5188858" y="2844103"/>
              <a:ext cx="1785257" cy="1785257"/>
              <a:chOff x="5203372" y="2844103"/>
              <a:chExt cx="1785257" cy="1785257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3DD4FEB-F95A-4CB4-8D40-291019DFA17A}"/>
                  </a:ext>
                </a:extLst>
              </p:cNvPr>
              <p:cNvSpPr/>
              <p:nvPr/>
            </p:nvSpPr>
            <p:spPr>
              <a:xfrm>
                <a:off x="5203372" y="2844103"/>
                <a:ext cx="1785257" cy="1700676"/>
              </a:xfrm>
              <a:custGeom>
                <a:avLst/>
                <a:gdLst>
                  <a:gd name="connsiteX0" fmla="*/ 402917 w 1785257"/>
                  <a:gd name="connsiteY0" fmla="*/ 0 h 1700676"/>
                  <a:gd name="connsiteX1" fmla="*/ 1382339 w 1785257"/>
                  <a:gd name="connsiteY1" fmla="*/ 0 h 1700676"/>
                  <a:gd name="connsiteX2" fmla="*/ 1785257 w 1785257"/>
                  <a:gd name="connsiteY2" fmla="*/ 694687 h 1700676"/>
                  <a:gd name="connsiteX3" fmla="*/ 1785257 w 1785257"/>
                  <a:gd name="connsiteY3" fmla="*/ 1700676 h 1700676"/>
                  <a:gd name="connsiteX4" fmla="*/ 0 w 1785257"/>
                  <a:gd name="connsiteY4" fmla="*/ 1700676 h 1700676"/>
                  <a:gd name="connsiteX5" fmla="*/ 0 w 1785257"/>
                  <a:gd name="connsiteY5" fmla="*/ 694685 h 1700676"/>
                  <a:gd name="connsiteX6" fmla="*/ 402917 w 1785257"/>
                  <a:gd name="connsiteY6" fmla="*/ 0 h 1700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5257" h="1700676">
                    <a:moveTo>
                      <a:pt x="402917" y="0"/>
                    </a:moveTo>
                    <a:lnTo>
                      <a:pt x="1382339" y="0"/>
                    </a:lnTo>
                    <a:lnTo>
                      <a:pt x="1785257" y="694687"/>
                    </a:lnTo>
                    <a:lnTo>
                      <a:pt x="1785257" y="1700676"/>
                    </a:lnTo>
                    <a:lnTo>
                      <a:pt x="0" y="1700676"/>
                    </a:lnTo>
                    <a:lnTo>
                      <a:pt x="0" y="694685"/>
                    </a:lnTo>
                    <a:lnTo>
                      <a:pt x="402917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844550" h="742950" prst="angle"/>
                <a:bevelB prst="angle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4CFD288-1B60-458B-A9A5-5C50EB207606}"/>
                  </a:ext>
                </a:extLst>
              </p:cNvPr>
              <p:cNvSpPr/>
              <p:nvPr/>
            </p:nvSpPr>
            <p:spPr>
              <a:xfrm>
                <a:off x="5203372" y="2844103"/>
                <a:ext cx="402917" cy="694685"/>
              </a:xfrm>
              <a:custGeom>
                <a:avLst/>
                <a:gdLst>
                  <a:gd name="connsiteX0" fmla="*/ 0 w 402917"/>
                  <a:gd name="connsiteY0" fmla="*/ 0 h 694685"/>
                  <a:gd name="connsiteX1" fmla="*/ 402917 w 402917"/>
                  <a:gd name="connsiteY1" fmla="*/ 0 h 694685"/>
                  <a:gd name="connsiteX2" fmla="*/ 0 w 402917"/>
                  <a:gd name="connsiteY2" fmla="*/ 694685 h 694685"/>
                  <a:gd name="connsiteX3" fmla="*/ 0 w 402917"/>
                  <a:gd name="connsiteY3" fmla="*/ 0 h 69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2917" h="694685">
                    <a:moveTo>
                      <a:pt x="0" y="0"/>
                    </a:moveTo>
                    <a:lnTo>
                      <a:pt x="402917" y="0"/>
                    </a:lnTo>
                    <a:lnTo>
                      <a:pt x="0" y="6946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635000" h="641350" prst="angle"/>
                <a:bevelB prst="angle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E6BADE5-1449-4813-A608-21AB674BB095}"/>
                  </a:ext>
                </a:extLst>
              </p:cNvPr>
              <p:cNvSpPr/>
              <p:nvPr/>
            </p:nvSpPr>
            <p:spPr>
              <a:xfrm>
                <a:off x="6585711" y="2844103"/>
                <a:ext cx="402918" cy="694687"/>
              </a:xfrm>
              <a:custGeom>
                <a:avLst/>
                <a:gdLst>
                  <a:gd name="connsiteX0" fmla="*/ 0 w 402918"/>
                  <a:gd name="connsiteY0" fmla="*/ 0 h 694687"/>
                  <a:gd name="connsiteX1" fmla="*/ 402918 w 402918"/>
                  <a:gd name="connsiteY1" fmla="*/ 0 h 694687"/>
                  <a:gd name="connsiteX2" fmla="*/ 402918 w 402918"/>
                  <a:gd name="connsiteY2" fmla="*/ 694687 h 694687"/>
                  <a:gd name="connsiteX3" fmla="*/ 0 w 402918"/>
                  <a:gd name="connsiteY3" fmla="*/ 0 h 694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2918" h="694687">
                    <a:moveTo>
                      <a:pt x="0" y="0"/>
                    </a:moveTo>
                    <a:lnTo>
                      <a:pt x="402918" y="0"/>
                    </a:lnTo>
                    <a:lnTo>
                      <a:pt x="402918" y="6946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FAADC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635000" h="641350" prst="angle"/>
                <a:bevelB prst="angle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E83CC20-1CD0-422F-8E58-154A513560F0}"/>
                  </a:ext>
                </a:extLst>
              </p:cNvPr>
              <p:cNvSpPr/>
              <p:nvPr/>
            </p:nvSpPr>
            <p:spPr>
              <a:xfrm>
                <a:off x="5203372" y="4544779"/>
                <a:ext cx="1785257" cy="84581"/>
              </a:xfrm>
              <a:custGeom>
                <a:avLst/>
                <a:gdLst>
                  <a:gd name="connsiteX0" fmla="*/ 0 w 1785257"/>
                  <a:gd name="connsiteY0" fmla="*/ 0 h 84581"/>
                  <a:gd name="connsiteX1" fmla="*/ 1785257 w 1785257"/>
                  <a:gd name="connsiteY1" fmla="*/ 0 h 84581"/>
                  <a:gd name="connsiteX2" fmla="*/ 1785257 w 1785257"/>
                  <a:gd name="connsiteY2" fmla="*/ 84581 h 84581"/>
                  <a:gd name="connsiteX3" fmla="*/ 0 w 1785257"/>
                  <a:gd name="connsiteY3" fmla="*/ 84581 h 84581"/>
                  <a:gd name="connsiteX4" fmla="*/ 0 w 1785257"/>
                  <a:gd name="connsiteY4" fmla="*/ 0 h 84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257" h="84581">
                    <a:moveTo>
                      <a:pt x="0" y="0"/>
                    </a:moveTo>
                    <a:lnTo>
                      <a:pt x="1785257" y="0"/>
                    </a:lnTo>
                    <a:lnTo>
                      <a:pt x="1785257" y="84581"/>
                    </a:lnTo>
                    <a:lnTo>
                      <a:pt x="0" y="84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635000" h="641350" prst="angle"/>
                <a:bevelB prst="angle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D4CBDC8-A183-4456-9A4E-B484C6BEC36C}"/>
                </a:ext>
              </a:extLst>
            </p:cNvPr>
            <p:cNvSpPr txBox="1"/>
            <p:nvPr/>
          </p:nvSpPr>
          <p:spPr>
            <a:xfrm>
              <a:off x="5471308" y="3324986"/>
              <a:ext cx="1349828" cy="83099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635000" h="641350" prst="angle"/>
              <a:bevelB prst="angle"/>
            </a:sp3d>
          </p:spPr>
          <p:txBody>
            <a:bodyPr wrap="square" rtlCol="0">
              <a:spAutoFit/>
            </a:bodyPr>
            <a:lstStyle/>
            <a:p>
              <a:r>
                <a:rPr lang="bn-BD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ত্রিভুজ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FB07E1A-D0D1-4EB7-8C02-DD72D2C7F3EC}"/>
              </a:ext>
            </a:extLst>
          </p:cNvPr>
          <p:cNvGrpSpPr/>
          <p:nvPr/>
        </p:nvGrpSpPr>
        <p:grpSpPr>
          <a:xfrm>
            <a:off x="5606289" y="1999774"/>
            <a:ext cx="979422" cy="968145"/>
            <a:chOff x="5606289" y="1999774"/>
            <a:chExt cx="979422" cy="9681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DACEBC1-00E6-4FB4-BEA1-2F7A7E52C55A}"/>
                </a:ext>
              </a:extLst>
            </p:cNvPr>
            <p:cNvSpPr/>
            <p:nvPr/>
          </p:nvSpPr>
          <p:spPr>
            <a:xfrm>
              <a:off x="5606289" y="1999774"/>
              <a:ext cx="979422" cy="844329"/>
            </a:xfrm>
            <a:custGeom>
              <a:avLst/>
              <a:gdLst>
                <a:gd name="connsiteX0" fmla="*/ 489711 w 979422"/>
                <a:gd name="connsiteY0" fmla="*/ 0 h 844329"/>
                <a:gd name="connsiteX1" fmla="*/ 979422 w 979422"/>
                <a:gd name="connsiteY1" fmla="*/ 844329 h 844329"/>
                <a:gd name="connsiteX2" fmla="*/ 0 w 979422"/>
                <a:gd name="connsiteY2" fmla="*/ 844329 h 844329"/>
                <a:gd name="connsiteX3" fmla="*/ 489711 w 979422"/>
                <a:gd name="connsiteY3" fmla="*/ 0 h 84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422" h="844329">
                  <a:moveTo>
                    <a:pt x="489711" y="0"/>
                  </a:moveTo>
                  <a:lnTo>
                    <a:pt x="979422" y="844329"/>
                  </a:lnTo>
                  <a:lnTo>
                    <a:pt x="0" y="844329"/>
                  </a:lnTo>
                  <a:lnTo>
                    <a:pt x="489711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635000" h="635000"/>
              <a:bevelB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0641E8E-1E61-4A97-9A75-854E8473E8FE}"/>
                </a:ext>
              </a:extLst>
            </p:cNvPr>
            <p:cNvSpPr txBox="1"/>
            <p:nvPr/>
          </p:nvSpPr>
          <p:spPr>
            <a:xfrm>
              <a:off x="5935765" y="2198478"/>
              <a:ext cx="362857" cy="76944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635000" h="635000"/>
              <a:bevelB/>
            </a:sp3d>
          </p:spPr>
          <p:txBody>
            <a:bodyPr wrap="square" rtlCol="0">
              <a:spAutoFit/>
            </a:bodyPr>
            <a:lstStyle/>
            <a:p>
              <a:r>
                <a:rPr lang="bn-BD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A592A56-7542-4D4C-A081-67B4EE7494E2}"/>
              </a:ext>
            </a:extLst>
          </p:cNvPr>
          <p:cNvGrpSpPr/>
          <p:nvPr/>
        </p:nvGrpSpPr>
        <p:grpSpPr>
          <a:xfrm>
            <a:off x="4619897" y="3538788"/>
            <a:ext cx="583475" cy="1149880"/>
            <a:chOff x="4619897" y="3538788"/>
            <a:chExt cx="583475" cy="11498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454836E-0DA6-4A9B-8BBC-B6C8E642BF7A}"/>
                </a:ext>
              </a:extLst>
            </p:cNvPr>
            <p:cNvSpPr/>
            <p:nvPr/>
          </p:nvSpPr>
          <p:spPr>
            <a:xfrm>
              <a:off x="4619897" y="3538788"/>
              <a:ext cx="583475" cy="1005991"/>
            </a:xfrm>
            <a:custGeom>
              <a:avLst/>
              <a:gdLst>
                <a:gd name="connsiteX0" fmla="*/ 583475 w 583475"/>
                <a:gd name="connsiteY0" fmla="*/ 0 h 1005991"/>
                <a:gd name="connsiteX1" fmla="*/ 583475 w 583475"/>
                <a:gd name="connsiteY1" fmla="*/ 1005991 h 1005991"/>
                <a:gd name="connsiteX2" fmla="*/ 0 w 583475"/>
                <a:gd name="connsiteY2" fmla="*/ 1005991 h 1005991"/>
                <a:gd name="connsiteX3" fmla="*/ 583475 w 583475"/>
                <a:gd name="connsiteY3" fmla="*/ 0 h 1005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475" h="1005991">
                  <a:moveTo>
                    <a:pt x="583475" y="0"/>
                  </a:moveTo>
                  <a:lnTo>
                    <a:pt x="583475" y="1005991"/>
                  </a:lnTo>
                  <a:lnTo>
                    <a:pt x="0" y="1005991"/>
                  </a:lnTo>
                  <a:lnTo>
                    <a:pt x="583475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635000" h="635000"/>
              <a:bevelB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611F0B-2E1C-4FAA-BC04-76FC07B97709}"/>
                </a:ext>
              </a:extLst>
            </p:cNvPr>
            <p:cNvSpPr txBox="1"/>
            <p:nvPr/>
          </p:nvSpPr>
          <p:spPr>
            <a:xfrm>
              <a:off x="4796391" y="3919227"/>
              <a:ext cx="362857" cy="76944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635000" h="635000"/>
              <a:bevelB/>
            </a:sp3d>
          </p:spPr>
          <p:txBody>
            <a:bodyPr wrap="square" rtlCol="0">
              <a:spAutoFit/>
            </a:bodyPr>
            <a:lstStyle/>
            <a:p>
              <a:r>
                <a:rPr lang="bn-BD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295234E-1226-4653-A2A3-EA87E0C04629}"/>
              </a:ext>
            </a:extLst>
          </p:cNvPr>
          <p:cNvGrpSpPr/>
          <p:nvPr/>
        </p:nvGrpSpPr>
        <p:grpSpPr>
          <a:xfrm>
            <a:off x="6988629" y="3538790"/>
            <a:ext cx="583474" cy="1135363"/>
            <a:chOff x="6988629" y="3538790"/>
            <a:chExt cx="583474" cy="113536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6107B-B64E-4F34-A5BE-100E4F270599}"/>
                </a:ext>
              </a:extLst>
            </p:cNvPr>
            <p:cNvSpPr/>
            <p:nvPr/>
          </p:nvSpPr>
          <p:spPr>
            <a:xfrm>
              <a:off x="6988629" y="3538790"/>
              <a:ext cx="583474" cy="1005989"/>
            </a:xfrm>
            <a:custGeom>
              <a:avLst/>
              <a:gdLst>
                <a:gd name="connsiteX0" fmla="*/ 0 w 583474"/>
                <a:gd name="connsiteY0" fmla="*/ 0 h 1005989"/>
                <a:gd name="connsiteX1" fmla="*/ 583474 w 583474"/>
                <a:gd name="connsiteY1" fmla="*/ 1005989 h 1005989"/>
                <a:gd name="connsiteX2" fmla="*/ 0 w 583474"/>
                <a:gd name="connsiteY2" fmla="*/ 1005989 h 1005989"/>
                <a:gd name="connsiteX3" fmla="*/ 0 w 583474"/>
                <a:gd name="connsiteY3" fmla="*/ 0 h 100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474" h="1005989">
                  <a:moveTo>
                    <a:pt x="0" y="0"/>
                  </a:moveTo>
                  <a:lnTo>
                    <a:pt x="583474" y="1005989"/>
                  </a:lnTo>
                  <a:lnTo>
                    <a:pt x="0" y="1005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635000" h="635000"/>
              <a:bevelB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9F47223-2E71-4D49-844F-1796EB9F0DEC}"/>
                </a:ext>
              </a:extLst>
            </p:cNvPr>
            <p:cNvSpPr txBox="1"/>
            <p:nvPr/>
          </p:nvSpPr>
          <p:spPr>
            <a:xfrm>
              <a:off x="7022159" y="3904712"/>
              <a:ext cx="362857" cy="76944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635000" h="635000"/>
              <a:bevelB/>
            </a:sp3d>
          </p:spPr>
          <p:txBody>
            <a:bodyPr wrap="square" rtlCol="0">
              <a:spAutoFit/>
            </a:bodyPr>
            <a:lstStyle/>
            <a:p>
              <a:r>
                <a:rPr lang="bn-BD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F7A4314-88CA-4A33-A651-EEEE1BF58D65}"/>
              </a:ext>
            </a:extLst>
          </p:cNvPr>
          <p:cNvSpPr txBox="1"/>
          <p:nvPr/>
        </p:nvSpPr>
        <p:spPr>
          <a:xfrm>
            <a:off x="5013232" y="1278865"/>
            <a:ext cx="2201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সমবাহু ত্রিভুজ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0FC221-5ECA-40C1-AAD6-0AE84628F22E}"/>
              </a:ext>
            </a:extLst>
          </p:cNvPr>
          <p:cNvSpPr txBox="1"/>
          <p:nvPr/>
        </p:nvSpPr>
        <p:spPr>
          <a:xfrm>
            <a:off x="7760066" y="4234875"/>
            <a:ext cx="2530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36DD6E-0CBF-4E16-83C8-AE0BD1AF7386}"/>
              </a:ext>
            </a:extLst>
          </p:cNvPr>
          <p:cNvSpPr txBox="1"/>
          <p:nvPr/>
        </p:nvSpPr>
        <p:spPr>
          <a:xfrm>
            <a:off x="2108962" y="4155983"/>
            <a:ext cx="2530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বিষমবাহু ত্রিভুজ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FBC829F7-3D72-44CE-8EE9-9F704D33B06E}"/>
              </a:ext>
            </a:extLst>
          </p:cNvPr>
          <p:cNvSpPr/>
          <p:nvPr/>
        </p:nvSpPr>
        <p:spPr>
          <a:xfrm>
            <a:off x="7518400" y="923778"/>
            <a:ext cx="1643889" cy="1417145"/>
          </a:xfrm>
          <a:prstGeom prst="triangl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0" h="1270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522461D2-C963-4989-B5EF-D37EED6E5CF9}"/>
              </a:ext>
            </a:extLst>
          </p:cNvPr>
          <p:cNvSpPr/>
          <p:nvPr/>
        </p:nvSpPr>
        <p:spPr>
          <a:xfrm>
            <a:off x="10249846" y="3037366"/>
            <a:ext cx="1397326" cy="1734692"/>
          </a:xfrm>
          <a:prstGeom prst="triangle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0" h="1270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FD94B01D-8CC8-4AC3-9725-67716B49FF2B}"/>
              </a:ext>
            </a:extLst>
          </p:cNvPr>
          <p:cNvSpPr/>
          <p:nvPr/>
        </p:nvSpPr>
        <p:spPr>
          <a:xfrm>
            <a:off x="365041" y="3049853"/>
            <a:ext cx="1785257" cy="1522147"/>
          </a:xfrm>
          <a:prstGeom prst="triangle">
            <a:avLst>
              <a:gd name="adj" fmla="val 15592"/>
            </a:avLst>
          </a:prstGeom>
          <a:solidFill>
            <a:srgbClr val="33CC33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0" h="1270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931CBA-82E9-46F9-AA78-2AAD7D0811CB}"/>
              </a:ext>
            </a:extLst>
          </p:cNvPr>
          <p:cNvSpPr txBox="1"/>
          <p:nvPr/>
        </p:nvSpPr>
        <p:spPr>
          <a:xfrm>
            <a:off x="7214471" y="2487964"/>
            <a:ext cx="461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 ত্রিভুজের তিনটি বাহু সমান।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FF95D2-0500-481E-BC11-0E1E4253219C}"/>
              </a:ext>
            </a:extLst>
          </p:cNvPr>
          <p:cNvSpPr txBox="1"/>
          <p:nvPr/>
        </p:nvSpPr>
        <p:spPr>
          <a:xfrm>
            <a:off x="7280366" y="4867845"/>
            <a:ext cx="461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 ত্রিভুজের দুইটি বাহু সমান।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6D1165-5B7E-4CA5-8CB5-009F06C64F17}"/>
              </a:ext>
            </a:extLst>
          </p:cNvPr>
          <p:cNvSpPr txBox="1"/>
          <p:nvPr/>
        </p:nvSpPr>
        <p:spPr>
          <a:xfrm>
            <a:off x="267652" y="4802314"/>
            <a:ext cx="4891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 ত্রিভুজের কোন বাহু সমান নয়।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4000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539BDC-CEA9-4325-952E-29FC20D58867}"/>
              </a:ext>
            </a:extLst>
          </p:cNvPr>
          <p:cNvSpPr txBox="1"/>
          <p:nvPr/>
        </p:nvSpPr>
        <p:spPr>
          <a:xfrm>
            <a:off x="346362" y="277090"/>
            <a:ext cx="213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04C85C-8BAA-4593-A267-3D82D4869D6B}"/>
              </a:ext>
            </a:extLst>
          </p:cNvPr>
          <p:cNvSpPr txBox="1"/>
          <p:nvPr/>
        </p:nvSpPr>
        <p:spPr>
          <a:xfrm>
            <a:off x="495296" y="1330036"/>
            <a:ext cx="899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বাহুভেদে ত্রিভুজ কত প্রকার ও কি কি সংজ্ঞা সহ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A5DB9E6-2D4E-41A3-BF65-D20AC61793DE}"/>
              </a:ext>
            </a:extLst>
          </p:cNvPr>
          <p:cNvSpPr/>
          <p:nvPr/>
        </p:nvSpPr>
        <p:spPr>
          <a:xfrm rot="5400000" flipH="1">
            <a:off x="679148" y="3629614"/>
            <a:ext cx="2908901" cy="2507673"/>
          </a:xfrm>
          <a:prstGeom prst="triangle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1EF0F35-0A16-43A8-8018-099E09F92164}"/>
              </a:ext>
            </a:extLst>
          </p:cNvPr>
          <p:cNvSpPr/>
          <p:nvPr/>
        </p:nvSpPr>
        <p:spPr>
          <a:xfrm flipH="1">
            <a:off x="4170494" y="3068227"/>
            <a:ext cx="2908901" cy="3283529"/>
          </a:xfrm>
          <a:prstGeom prst="triangle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548E3FB-B84E-45D6-8CE1-559EAA7EB5B3}"/>
              </a:ext>
            </a:extLst>
          </p:cNvPr>
          <p:cNvSpPr/>
          <p:nvPr/>
        </p:nvSpPr>
        <p:spPr>
          <a:xfrm flipH="1">
            <a:off x="7793737" y="2888118"/>
            <a:ext cx="3740174" cy="3449783"/>
          </a:xfrm>
          <a:custGeom>
            <a:avLst/>
            <a:gdLst>
              <a:gd name="connsiteX0" fmla="*/ 0 w 2908901"/>
              <a:gd name="connsiteY0" fmla="*/ 3283529 h 3283529"/>
              <a:gd name="connsiteX1" fmla="*/ 0 w 2908901"/>
              <a:gd name="connsiteY1" fmla="*/ 0 h 3283529"/>
              <a:gd name="connsiteX2" fmla="*/ 2908901 w 2908901"/>
              <a:gd name="connsiteY2" fmla="*/ 3283529 h 3283529"/>
              <a:gd name="connsiteX3" fmla="*/ 0 w 2908901"/>
              <a:gd name="connsiteY3" fmla="*/ 3283529 h 3283529"/>
              <a:gd name="connsiteX0" fmla="*/ 831273 w 3740174"/>
              <a:gd name="connsiteY0" fmla="*/ 3449783 h 3449783"/>
              <a:gd name="connsiteX1" fmla="*/ 0 w 3740174"/>
              <a:gd name="connsiteY1" fmla="*/ 0 h 3449783"/>
              <a:gd name="connsiteX2" fmla="*/ 3740174 w 3740174"/>
              <a:gd name="connsiteY2" fmla="*/ 3449783 h 3449783"/>
              <a:gd name="connsiteX3" fmla="*/ 831273 w 3740174"/>
              <a:gd name="connsiteY3" fmla="*/ 3449783 h 344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0174" h="3449783">
                <a:moveTo>
                  <a:pt x="831273" y="3449783"/>
                </a:moveTo>
                <a:lnTo>
                  <a:pt x="0" y="0"/>
                </a:lnTo>
                <a:lnTo>
                  <a:pt x="3740174" y="3449783"/>
                </a:lnTo>
                <a:lnTo>
                  <a:pt x="831273" y="3449783"/>
                </a:lnTo>
                <a:close/>
              </a:path>
            </a:pathLst>
          </a:cu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96399-6BBB-4A04-AC8C-FAB1363EEB83}"/>
              </a:ext>
            </a:extLst>
          </p:cNvPr>
          <p:cNvSpPr txBox="1"/>
          <p:nvPr/>
        </p:nvSpPr>
        <p:spPr>
          <a:xfrm>
            <a:off x="495299" y="2059816"/>
            <a:ext cx="899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নিচের ত্রিভুজগুলো কোন প্রকারের নির্ণয় করঃ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2047FA60-EF81-4B1A-8A24-2C773ABEA85C}"/>
              </a:ext>
            </a:extLst>
          </p:cNvPr>
          <p:cNvSpPr/>
          <p:nvPr/>
        </p:nvSpPr>
        <p:spPr>
          <a:xfrm>
            <a:off x="9732094" y="1676400"/>
            <a:ext cx="1355344" cy="131024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B28823D6-B1EA-4020-9FCF-2E084B826D0C}"/>
              </a:ext>
            </a:extLst>
          </p:cNvPr>
          <p:cNvSpPr/>
          <p:nvPr/>
        </p:nvSpPr>
        <p:spPr>
          <a:xfrm>
            <a:off x="9732094" y="1676400"/>
            <a:ext cx="1355344" cy="1310247"/>
          </a:xfrm>
          <a:prstGeom prst="triangle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452C9D-63B2-4758-AA45-3CDC108E42F7}"/>
              </a:ext>
            </a:extLst>
          </p:cNvPr>
          <p:cNvSpPr/>
          <p:nvPr/>
        </p:nvSpPr>
        <p:spPr>
          <a:xfrm>
            <a:off x="9708331" y="3083934"/>
            <a:ext cx="1402080" cy="1164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DAB57E1-BD94-4930-B054-015AE5150346}"/>
              </a:ext>
            </a:extLst>
          </p:cNvPr>
          <p:cNvSpPr/>
          <p:nvPr/>
        </p:nvSpPr>
        <p:spPr>
          <a:xfrm flipV="1">
            <a:off x="9732094" y="348224"/>
            <a:ext cx="1355344" cy="131024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BCE7112E-8C36-4818-9FBE-29967A2CD56D}"/>
              </a:ext>
            </a:extLst>
          </p:cNvPr>
          <p:cNvSpPr/>
          <p:nvPr/>
        </p:nvSpPr>
        <p:spPr>
          <a:xfrm flipV="1">
            <a:off x="9732094" y="348224"/>
            <a:ext cx="1355344" cy="1310247"/>
          </a:xfrm>
          <a:prstGeom prst="triangle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C317EB-F053-4240-BB72-4CA68414B77B}"/>
              </a:ext>
            </a:extLst>
          </p:cNvPr>
          <p:cNvSpPr/>
          <p:nvPr/>
        </p:nvSpPr>
        <p:spPr>
          <a:xfrm flipV="1">
            <a:off x="9708331" y="134471"/>
            <a:ext cx="1402080" cy="1164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9DB240-06FF-4379-88E0-C600A1F28C0A}"/>
              </a:ext>
            </a:extLst>
          </p:cNvPr>
          <p:cNvSpPr/>
          <p:nvPr/>
        </p:nvSpPr>
        <p:spPr>
          <a:xfrm>
            <a:off x="10367010" y="1905000"/>
            <a:ext cx="91440" cy="102108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4F69D1-9340-4521-8C9A-279C1EFCB729}"/>
              </a:ext>
            </a:extLst>
          </p:cNvPr>
          <p:cNvSpPr txBox="1"/>
          <p:nvPr/>
        </p:nvSpPr>
        <p:spPr>
          <a:xfrm>
            <a:off x="10494460" y="1413485"/>
            <a:ext cx="181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971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xit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2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518</Words>
  <Application>Microsoft Office PowerPoint</Application>
  <PresentationFormat>Widescreen</PresentationFormat>
  <Paragraphs>159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Rejaul Hasan Shameem</dc:creator>
  <cp:lastModifiedBy>Rejaul Hasan Shameem</cp:lastModifiedBy>
  <cp:revision>43</cp:revision>
  <dcterms:created xsi:type="dcterms:W3CDTF">2019-12-03T13:33:24Z</dcterms:created>
  <dcterms:modified xsi:type="dcterms:W3CDTF">2019-12-04T15:03:01Z</dcterms:modified>
</cp:coreProperties>
</file>