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76" r:id="rId5"/>
    <p:sldId id="260" r:id="rId6"/>
    <p:sldId id="261" r:id="rId7"/>
    <p:sldId id="262" r:id="rId8"/>
    <p:sldId id="263" r:id="rId9"/>
    <p:sldId id="264" r:id="rId10"/>
    <p:sldId id="270" r:id="rId11"/>
    <p:sldId id="265" r:id="rId12"/>
    <p:sldId id="280" r:id="rId13"/>
    <p:sldId id="281" r:id="rId14"/>
    <p:sldId id="266" r:id="rId15"/>
    <p:sldId id="267" r:id="rId16"/>
    <p:sldId id="268" r:id="rId17"/>
    <p:sldId id="271" r:id="rId18"/>
    <p:sldId id="269" r:id="rId19"/>
    <p:sldId id="277" r:id="rId20"/>
    <p:sldId id="278" r:id="rId21"/>
    <p:sldId id="279" r:id="rId22"/>
    <p:sldId id="272" r:id="rId23"/>
    <p:sldId id="274" r:id="rId24"/>
    <p:sldId id="273"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DA5"/>
    <a:srgbClr val="00FFFF"/>
    <a:srgbClr val="6600FF"/>
    <a:srgbClr val="99FFCC"/>
    <a:srgbClr val="66FF66"/>
    <a:srgbClr val="FFFFFF"/>
    <a:srgbClr val="3399FF"/>
    <a:srgbClr val="00FF00"/>
    <a:srgbClr val="FC2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34EF7-9615-4E40-974A-EC3EA70568A7}" type="doc">
      <dgm:prSet loTypeId="urn:microsoft.com/office/officeart/2005/8/layout/pyramid2" loCatId="pyramid" qsTypeId="urn:microsoft.com/office/officeart/2005/8/quickstyle/3d2" qsCatId="3D" csTypeId="urn:microsoft.com/office/officeart/2005/8/colors/accent1_2" csCatId="accent1" phldr="1"/>
      <dgm:spPr/>
    </dgm:pt>
    <dgm:pt modelId="{03803DD7-4506-40DA-B95C-368EC155B8DE}">
      <dgm:prSet phldrT="[Text]" custT="1"/>
      <dgm:spPr>
        <a:solidFill>
          <a:srgbClr val="66FF33">
            <a:alpha val="89804"/>
          </a:srgb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dgm:spPr>
      <dgm:t>
        <a:bodyPr/>
        <a:lstStyle/>
        <a:p>
          <a:pPr algn="l"/>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নবায়নযোগ্য শক্তির উপাদান</a:t>
          </a:r>
          <a:r>
            <a:rPr lang="en-US"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 করতে পারবে , </a:t>
          </a: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5E50AE2-10A7-4F38-9F19-69292B9D51B1}" type="parTrans" cxnId="{48F05361-B834-4ED3-B753-1816E56C95C1}">
      <dgm:prSet/>
      <dgm:spPr/>
      <dgm:t>
        <a:bodyPr/>
        <a:lstStyle/>
        <a:p>
          <a:endParaRPr lang="en-US"/>
        </a:p>
      </dgm:t>
    </dgm:pt>
    <dgm:pt modelId="{1B7D9BE8-CE46-47D1-8128-32B65F70B813}" type="sibTrans" cxnId="{48F05361-B834-4ED3-B753-1816E56C95C1}">
      <dgm:prSet/>
      <dgm:spPr/>
      <dgm:t>
        <a:bodyPr/>
        <a:lstStyle/>
        <a:p>
          <a:endParaRPr lang="en-US"/>
        </a:p>
      </dgm:t>
    </dgm:pt>
    <dgm:pt modelId="{8AC03E79-71C3-4BD6-A607-E1514B9DEC39}">
      <dgm:prSet phldrT="[Text]" custT="1"/>
      <dgm:spPr>
        <a:solidFill>
          <a:srgbClr val="FF7C80">
            <a:alpha val="89804"/>
          </a:srgb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dgm:spPr>
      <dgm:t>
        <a:bodyPr/>
        <a:lstStyle/>
        <a:p>
          <a:pPr algn="l"/>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নবায়নযোগ্য শক্তির সুবিধা বর্ণনা করতে পারবে । </a:t>
          </a:r>
          <a:r>
            <a:rPr lang="bn-IN"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B687FFB-CD53-4342-B769-407392E069FD}" type="parTrans" cxnId="{67EA7445-C019-487A-BD0C-2A5BC193F876}">
      <dgm:prSet/>
      <dgm:spPr/>
      <dgm:t>
        <a:bodyPr/>
        <a:lstStyle/>
        <a:p>
          <a:endParaRPr lang="en-US"/>
        </a:p>
      </dgm:t>
    </dgm:pt>
    <dgm:pt modelId="{F3B165C1-CAE5-4E31-8091-F90198F003DC}" type="sibTrans" cxnId="{67EA7445-C019-487A-BD0C-2A5BC193F876}">
      <dgm:prSet/>
      <dgm:spPr/>
      <dgm:t>
        <a:bodyPr/>
        <a:lstStyle/>
        <a:p>
          <a:endParaRPr lang="en-US"/>
        </a:p>
      </dgm:t>
    </dgm:pt>
    <dgm:pt modelId="{7135D99E-CE3F-4096-94DC-C54D53BC9628}">
      <dgm:prSet custT="1"/>
      <dgm:spPr>
        <a:solidFill>
          <a:srgbClr val="00FFFF">
            <a:alpha val="89804"/>
          </a:srgbClr>
        </a:solidFill>
        <a:ln w="19050">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dgm:spPr>
      <dgm:t>
        <a:bodyPr/>
        <a:lstStyle/>
        <a:p>
          <a:pPr algn="l"/>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নবায়নযোগ্য শক্তি কী তা </a:t>
          </a:r>
          <a:r>
            <a:rPr lang="en-US" sz="2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bn-IN" sz="2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পারবে , </a:t>
          </a: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1800" b="1" dirty="0" smtClean="0"/>
        </a:p>
      </dgm:t>
    </dgm:pt>
    <dgm:pt modelId="{7B06FD42-C36E-451E-BC3E-2B37219BCAED}" type="parTrans" cxnId="{BCA38A2C-BE22-4016-B486-16A04C297AEB}">
      <dgm:prSet/>
      <dgm:spPr/>
      <dgm:t>
        <a:bodyPr/>
        <a:lstStyle/>
        <a:p>
          <a:endParaRPr lang="en-US"/>
        </a:p>
      </dgm:t>
    </dgm:pt>
    <dgm:pt modelId="{DA27830A-3EED-4C5B-9E86-37380ECC8598}" type="sibTrans" cxnId="{BCA38A2C-BE22-4016-B486-16A04C297AEB}">
      <dgm:prSet/>
      <dgm:spPr/>
      <dgm:t>
        <a:bodyPr/>
        <a:lstStyle/>
        <a:p>
          <a:endParaRPr lang="en-US"/>
        </a:p>
      </dgm:t>
    </dgm:pt>
    <dgm:pt modelId="{CE0D6F59-B8F4-4BDE-B3C5-D9F7F34F9C85}" type="pres">
      <dgm:prSet presAssocID="{40834EF7-9615-4E40-974A-EC3EA70568A7}" presName="compositeShape" presStyleCnt="0">
        <dgm:presLayoutVars>
          <dgm:dir/>
          <dgm:resizeHandles/>
        </dgm:presLayoutVars>
      </dgm:prSet>
      <dgm:spPr/>
    </dgm:pt>
    <dgm:pt modelId="{5E744B5E-D542-4FB9-8846-CA8A106657FC}" type="pres">
      <dgm:prSet presAssocID="{40834EF7-9615-4E40-974A-EC3EA70568A7}" presName="pyramid" presStyleLbl="node1" presStyleIdx="0" presStyleCnt="1" custLinFactNeighborX="-37969" custLinFactNeighborY="-4570"/>
      <dgm:spPr>
        <a:solidFill>
          <a:srgbClr val="F935DD"/>
        </a:solidFill>
        <a:ln w="28575">
          <a:solidFill>
            <a:srgbClr val="7AFD73"/>
          </a:solid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A8ED474-B39E-4203-82FF-F6419AB223EA}" type="pres">
      <dgm:prSet presAssocID="{40834EF7-9615-4E40-974A-EC3EA70568A7}" presName="theList" presStyleCnt="0"/>
      <dgm:spPr/>
    </dgm:pt>
    <dgm:pt modelId="{0647180E-9B92-4DA6-9F98-299F9BBB759F}" type="pres">
      <dgm:prSet presAssocID="{7135D99E-CE3F-4096-94DC-C54D53BC9628}" presName="aNode" presStyleLbl="fgAcc1" presStyleIdx="0" presStyleCnt="3" custScaleX="240375" custLinFactNeighborX="30296" custLinFactNeighborY="-5494">
        <dgm:presLayoutVars>
          <dgm:bulletEnabled val="1"/>
        </dgm:presLayoutVars>
      </dgm:prSet>
      <dgm:spPr/>
      <dgm:t>
        <a:bodyPr/>
        <a:lstStyle/>
        <a:p>
          <a:endParaRPr lang="en-US"/>
        </a:p>
      </dgm:t>
    </dgm:pt>
    <dgm:pt modelId="{EA8FC42F-112B-4042-AC8D-E944F5AD6EE4}" type="pres">
      <dgm:prSet presAssocID="{7135D99E-CE3F-4096-94DC-C54D53BC9628}" presName="aSpace" presStyleCnt="0"/>
      <dgm:spPr/>
    </dgm:pt>
    <dgm:pt modelId="{9AF37447-6B1F-4311-8048-2190542203E9}" type="pres">
      <dgm:prSet presAssocID="{03803DD7-4506-40DA-B95C-368EC155B8DE}" presName="aNode" presStyleLbl="fgAcc1" presStyleIdx="1" presStyleCnt="3" custScaleX="239830" custLinFactNeighborX="31381" custLinFactNeighborY="89673">
        <dgm:presLayoutVars>
          <dgm:bulletEnabled val="1"/>
        </dgm:presLayoutVars>
      </dgm:prSet>
      <dgm:spPr/>
      <dgm:t>
        <a:bodyPr/>
        <a:lstStyle/>
        <a:p>
          <a:endParaRPr lang="en-US"/>
        </a:p>
      </dgm:t>
    </dgm:pt>
    <dgm:pt modelId="{302694FA-455E-414D-A855-DEFCDFD5A53D}" type="pres">
      <dgm:prSet presAssocID="{03803DD7-4506-40DA-B95C-368EC155B8DE}" presName="aSpace" presStyleCnt="0"/>
      <dgm:spPr/>
    </dgm:pt>
    <dgm:pt modelId="{5D0DBD41-505E-4031-8730-E13B2B097573}" type="pres">
      <dgm:prSet presAssocID="{8AC03E79-71C3-4BD6-A607-E1514B9DEC39}" presName="aNode" presStyleLbl="fgAcc1" presStyleIdx="2" presStyleCnt="3" custScaleX="243680" custLinFactY="8846" custLinFactNeighborX="31072" custLinFactNeighborY="100000">
        <dgm:presLayoutVars>
          <dgm:bulletEnabled val="1"/>
        </dgm:presLayoutVars>
      </dgm:prSet>
      <dgm:spPr/>
      <dgm:t>
        <a:bodyPr/>
        <a:lstStyle/>
        <a:p>
          <a:endParaRPr lang="en-US"/>
        </a:p>
      </dgm:t>
    </dgm:pt>
    <dgm:pt modelId="{DC15549A-C24D-45AF-9323-CC150F0815A2}" type="pres">
      <dgm:prSet presAssocID="{8AC03E79-71C3-4BD6-A607-E1514B9DEC39}" presName="aSpace" presStyleCnt="0"/>
      <dgm:spPr/>
    </dgm:pt>
  </dgm:ptLst>
  <dgm:cxnLst>
    <dgm:cxn modelId="{48F05361-B834-4ED3-B753-1816E56C95C1}" srcId="{40834EF7-9615-4E40-974A-EC3EA70568A7}" destId="{03803DD7-4506-40DA-B95C-368EC155B8DE}" srcOrd="1" destOrd="0" parTransId="{45E50AE2-10A7-4F38-9F19-69292B9D51B1}" sibTransId="{1B7D9BE8-CE46-47D1-8128-32B65F70B813}"/>
    <dgm:cxn modelId="{515CA0B9-EBE8-442A-9079-ADCABC2938EE}" type="presOf" srcId="{7135D99E-CE3F-4096-94DC-C54D53BC9628}" destId="{0647180E-9B92-4DA6-9F98-299F9BBB759F}" srcOrd="0" destOrd="0" presId="urn:microsoft.com/office/officeart/2005/8/layout/pyramid2"/>
    <dgm:cxn modelId="{B06E2C7F-ACB6-4176-A5CB-FAAB3B25DB50}" type="presOf" srcId="{40834EF7-9615-4E40-974A-EC3EA70568A7}" destId="{CE0D6F59-B8F4-4BDE-B3C5-D9F7F34F9C85}" srcOrd="0" destOrd="0" presId="urn:microsoft.com/office/officeart/2005/8/layout/pyramid2"/>
    <dgm:cxn modelId="{05430314-8A0C-4E95-B6FD-79C88491A5AB}" type="presOf" srcId="{03803DD7-4506-40DA-B95C-368EC155B8DE}" destId="{9AF37447-6B1F-4311-8048-2190542203E9}" srcOrd="0" destOrd="0" presId="urn:microsoft.com/office/officeart/2005/8/layout/pyramid2"/>
    <dgm:cxn modelId="{068691B2-098A-4FB3-B881-8674862F808A}" type="presOf" srcId="{8AC03E79-71C3-4BD6-A607-E1514B9DEC39}" destId="{5D0DBD41-505E-4031-8730-E13B2B097573}" srcOrd="0" destOrd="0" presId="urn:microsoft.com/office/officeart/2005/8/layout/pyramid2"/>
    <dgm:cxn modelId="{BCA38A2C-BE22-4016-B486-16A04C297AEB}" srcId="{40834EF7-9615-4E40-974A-EC3EA70568A7}" destId="{7135D99E-CE3F-4096-94DC-C54D53BC9628}" srcOrd="0" destOrd="0" parTransId="{7B06FD42-C36E-451E-BC3E-2B37219BCAED}" sibTransId="{DA27830A-3EED-4C5B-9E86-37380ECC8598}"/>
    <dgm:cxn modelId="{67EA7445-C019-487A-BD0C-2A5BC193F876}" srcId="{40834EF7-9615-4E40-974A-EC3EA70568A7}" destId="{8AC03E79-71C3-4BD6-A607-E1514B9DEC39}" srcOrd="2" destOrd="0" parTransId="{DB687FFB-CD53-4342-B769-407392E069FD}" sibTransId="{F3B165C1-CAE5-4E31-8091-F90198F003DC}"/>
    <dgm:cxn modelId="{293C6D13-BDD1-4BA4-8B2B-D8F3024DB823}" type="presParOf" srcId="{CE0D6F59-B8F4-4BDE-B3C5-D9F7F34F9C85}" destId="{5E744B5E-D542-4FB9-8846-CA8A106657FC}" srcOrd="0" destOrd="0" presId="urn:microsoft.com/office/officeart/2005/8/layout/pyramid2"/>
    <dgm:cxn modelId="{159B8FC5-291B-40FC-A908-9A88FC0DA5CD}" type="presParOf" srcId="{CE0D6F59-B8F4-4BDE-B3C5-D9F7F34F9C85}" destId="{BA8ED474-B39E-4203-82FF-F6419AB223EA}" srcOrd="1" destOrd="0" presId="urn:microsoft.com/office/officeart/2005/8/layout/pyramid2"/>
    <dgm:cxn modelId="{9431AEFC-ABCB-436C-8591-4D7E538A5ADA}" type="presParOf" srcId="{BA8ED474-B39E-4203-82FF-F6419AB223EA}" destId="{0647180E-9B92-4DA6-9F98-299F9BBB759F}" srcOrd="0" destOrd="0" presId="urn:microsoft.com/office/officeart/2005/8/layout/pyramid2"/>
    <dgm:cxn modelId="{1552EBC1-93BA-4E9A-A3A4-EB8DF05B8A74}" type="presParOf" srcId="{BA8ED474-B39E-4203-82FF-F6419AB223EA}" destId="{EA8FC42F-112B-4042-AC8D-E944F5AD6EE4}" srcOrd="1" destOrd="0" presId="urn:microsoft.com/office/officeart/2005/8/layout/pyramid2"/>
    <dgm:cxn modelId="{FB13AA1C-2840-422F-B9A9-B343D9E3A61E}" type="presParOf" srcId="{BA8ED474-B39E-4203-82FF-F6419AB223EA}" destId="{9AF37447-6B1F-4311-8048-2190542203E9}" srcOrd="2" destOrd="0" presId="urn:microsoft.com/office/officeart/2005/8/layout/pyramid2"/>
    <dgm:cxn modelId="{186866ED-2746-4F2D-890B-1FFD9DE891E2}" type="presParOf" srcId="{BA8ED474-B39E-4203-82FF-F6419AB223EA}" destId="{302694FA-455E-414D-A855-DEFCDFD5A53D}" srcOrd="3" destOrd="0" presId="urn:microsoft.com/office/officeart/2005/8/layout/pyramid2"/>
    <dgm:cxn modelId="{DFDBC50A-B33C-4C6A-B3A1-5122C8708C3D}" type="presParOf" srcId="{BA8ED474-B39E-4203-82FF-F6419AB223EA}" destId="{5D0DBD41-505E-4031-8730-E13B2B097573}" srcOrd="4" destOrd="0" presId="urn:microsoft.com/office/officeart/2005/8/layout/pyramid2"/>
    <dgm:cxn modelId="{5133E452-D8BF-4831-8EB0-18D3F5EF51F0}" type="presParOf" srcId="{BA8ED474-B39E-4203-82FF-F6419AB223EA}" destId="{DC15549A-C24D-45AF-9323-CC150F0815A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6977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17534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280706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7A5867BE-6FAB-4460-B325-40C764B5F9EB}" type="datetimeFigureOut">
              <a:rPr lang="en-US" smtClean="0"/>
              <a:t>12/4/2019</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88BC5DC5-B959-4114-80CE-08FAECB23C42}" type="slidenum">
              <a:rPr lang="en-US" smtClean="0"/>
              <a:t>‹#›</a:t>
            </a:fld>
            <a:endParaRPr lang="en-US"/>
          </a:p>
        </p:txBody>
      </p:sp>
    </p:spTree>
    <p:extLst>
      <p:ext uri="{BB962C8B-B14F-4D97-AF65-F5344CB8AC3E}">
        <p14:creationId xmlns:p14="http://schemas.microsoft.com/office/powerpoint/2010/main" val="14415240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5867BE-6FAB-4460-B325-40C764B5F9E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250860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35854222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867BE-6FAB-4460-B325-40C764B5F9E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332555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5867BE-6FAB-4460-B325-40C764B5F9E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1475968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5867BE-6FAB-4460-B325-40C764B5F9EB}"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1974836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706880" y="6416041"/>
            <a:ext cx="5791200" cy="307777"/>
          </a:xfrm>
          <a:prstGeom prst="rect">
            <a:avLst/>
          </a:prstGeom>
          <a:noFill/>
        </p:spPr>
        <p:txBody>
          <a:bodyPr wrap="square" rtlCol="0">
            <a:spAutoFit/>
          </a:bodyPr>
          <a:lstStyle/>
          <a:p>
            <a:r>
              <a:rPr lang="en-US" sz="1400" dirty="0" err="1" smtClean="0">
                <a:latin typeface="NikoshBAN" panose="02000000000000000000" pitchFamily="2" charset="0"/>
                <a:cs typeface="NikoshBAN" panose="02000000000000000000" pitchFamily="2" charset="0"/>
              </a:rPr>
              <a:t>মোহাম্মদ</a:t>
            </a:r>
            <a:r>
              <a:rPr lang="en-US"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আব্দুল</a:t>
            </a:r>
            <a:r>
              <a:rPr lang="en-US"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মজিদ</a:t>
            </a:r>
            <a:r>
              <a:rPr lang="en-US" sz="1400" dirty="0" smtClean="0">
                <a:latin typeface="NikoshBAN" panose="02000000000000000000" pitchFamily="2" charset="0"/>
                <a:cs typeface="NikoshBAN" panose="02000000000000000000" pitchFamily="2" charset="0"/>
              </a:rPr>
              <a:t> </a:t>
            </a:r>
            <a:r>
              <a:rPr lang="en-US" sz="1400" dirty="0" err="1" smtClean="0">
                <a:latin typeface="NikoshBAN" panose="02000000000000000000" pitchFamily="2" charset="0"/>
                <a:cs typeface="NikoshBAN" panose="02000000000000000000" pitchFamily="2" charset="0"/>
              </a:rPr>
              <a:t>মিঞা</a:t>
            </a:r>
            <a:r>
              <a:rPr lang="en-US" sz="1400" dirty="0" smtClean="0">
                <a:latin typeface="NikoshBAN" panose="02000000000000000000" pitchFamily="2" charset="0"/>
                <a:cs typeface="NikoshBAN" panose="02000000000000000000" pitchFamily="2" charset="0"/>
              </a:rPr>
              <a:t>,</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সহকারী</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শিক্ষক</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গণিত</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কামাল</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বাজার</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ফাজিল</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মাদরাসা</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বিশ্বনাথ</a:t>
            </a:r>
            <a:r>
              <a:rPr lang="en-US" sz="1400" baseline="0" dirty="0" smtClean="0">
                <a:latin typeface="NikoshBAN" panose="02000000000000000000" pitchFamily="2" charset="0"/>
                <a:cs typeface="NikoshBAN" panose="02000000000000000000" pitchFamily="2" charset="0"/>
              </a:rPr>
              <a:t>, </a:t>
            </a:r>
            <a:r>
              <a:rPr lang="en-US" sz="1400" baseline="0" dirty="0" err="1" smtClean="0">
                <a:latin typeface="NikoshBAN" panose="02000000000000000000" pitchFamily="2" charset="0"/>
                <a:cs typeface="NikoshBAN" panose="02000000000000000000" pitchFamily="2" charset="0"/>
              </a:rPr>
              <a:t>সিলেট</a:t>
            </a:r>
            <a:r>
              <a:rPr lang="en-US" sz="1400" baseline="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540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5867BE-6FAB-4460-B325-40C764B5F9EB}" type="datetimeFigureOut">
              <a:rPr lang="en-US" smtClean="0"/>
              <a:t>12/4/2019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88BC5DC5-B959-4114-80CE-08FAECB23C42}"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273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2348363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A5867BE-6FAB-4460-B325-40C764B5F9EB}" type="datetimeFigureOut">
              <a:rPr lang="en-US" smtClean="0"/>
              <a:t>12/4/2019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88BC5DC5-B959-4114-80CE-08FAECB23C42}"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9986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1692022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386786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867BE-6FAB-4460-B325-40C764B5F9E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76895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867BE-6FAB-4460-B325-40C764B5F9E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11375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867BE-6FAB-4460-B325-40C764B5F9E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C5DC5-B959-4114-80CE-08FAECB23C4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80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5867BE-6FAB-4460-B325-40C764B5F9EB}"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C5DC5-B959-4114-80CE-08FAECB23C4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85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867BE-6FAB-4460-B325-40C764B5F9EB}"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35171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867BE-6FAB-4460-B325-40C764B5F9E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244975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867BE-6FAB-4460-B325-40C764B5F9E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C5DC5-B959-4114-80CE-08FAECB23C42}" type="slidenum">
              <a:rPr lang="en-US" smtClean="0"/>
              <a:t>‹#›</a:t>
            </a:fld>
            <a:endParaRPr lang="en-US"/>
          </a:p>
        </p:txBody>
      </p:sp>
    </p:spTree>
    <p:extLst>
      <p:ext uri="{BB962C8B-B14F-4D97-AF65-F5344CB8AC3E}">
        <p14:creationId xmlns:p14="http://schemas.microsoft.com/office/powerpoint/2010/main" val="47677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Check">
          <a:fgClr>
            <a:srgbClr val="3005CD"/>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A5867BE-6FAB-4460-B325-40C764B5F9EB}" type="datetimeFigureOut">
              <a:rPr lang="en-US" smtClean="0"/>
              <a:t>12/4/2019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8BC5DC5-B959-4114-80CE-08FAECB23C42}" type="slidenum">
              <a:rPr lang="en-US" smtClean="0"/>
              <a:t>‹#›</a:t>
            </a:fld>
            <a:endParaRPr lang="en-US"/>
          </a:p>
        </p:txBody>
      </p:sp>
    </p:spTree>
    <p:extLst>
      <p:ext uri="{BB962C8B-B14F-4D97-AF65-F5344CB8AC3E}">
        <p14:creationId xmlns:p14="http://schemas.microsoft.com/office/powerpoint/2010/main" val="206627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Check">
          <a:fgClr>
            <a:srgbClr val="3005CD"/>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A5867BE-6FAB-4460-B325-40C764B5F9EB}" type="datetimeFigureOut">
              <a:rPr lang="en-US" smtClean="0"/>
              <a:t>12/4/2019</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8BC5DC5-B959-4114-80CE-08FAECB23C42}" type="slidenum">
              <a:rPr lang="en-US" smtClean="0"/>
              <a:t>‹#›</a:t>
            </a:fld>
            <a:endParaRPr lang="en-US"/>
          </a:p>
        </p:txBody>
      </p:sp>
    </p:spTree>
    <p:extLst>
      <p:ext uri="{BB962C8B-B14F-4D97-AF65-F5344CB8AC3E}">
        <p14:creationId xmlns:p14="http://schemas.microsoft.com/office/powerpoint/2010/main" val="1510308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420" y="1132764"/>
            <a:ext cx="8789159" cy="5554639"/>
          </a:xfrm>
          <a:prstGeom prst="rect">
            <a:avLst/>
          </a:prstGeom>
        </p:spPr>
      </p:pic>
      <p:sp>
        <p:nvSpPr>
          <p:cNvPr id="5" name="TextBox 4"/>
          <p:cNvSpPr txBox="1"/>
          <p:nvPr/>
        </p:nvSpPr>
        <p:spPr>
          <a:xfrm>
            <a:off x="548045" y="177207"/>
            <a:ext cx="5006594" cy="1189275"/>
          </a:xfrm>
          <a:prstGeom prst="rect">
            <a:avLst/>
          </a:prstGeom>
          <a:noFill/>
        </p:spPr>
        <p:txBody>
          <a:bodyPr wrap="square" rtlCol="0">
            <a:prstTxWarp prst="textPlain">
              <a:avLst/>
            </a:prstTxWarp>
            <a:spAutoFit/>
          </a:bodyPr>
          <a:lstStyle/>
          <a:p>
            <a:r>
              <a:rPr lang="bn-IN" sz="11500" dirty="0" smtClean="0">
                <a:solidFill>
                  <a:srgbClr val="FF33CC"/>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স্বা</a:t>
            </a:r>
            <a:r>
              <a:rPr lang="bn-IN" sz="11500" dirty="0" smtClean="0">
                <a:solidFill>
                  <a:srgbClr val="00FF00"/>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গ</a:t>
            </a:r>
            <a:r>
              <a:rPr lang="bn-IN" sz="11500" dirty="0" smtClean="0">
                <a:solidFill>
                  <a:srgbClr val="7030A0"/>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ত</a:t>
            </a:r>
            <a:endParaRPr lang="en-US" sz="7200" dirty="0">
              <a:effectLst>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sp>
        <p:nvSpPr>
          <p:cNvPr id="6" name="Rectangle 5"/>
          <p:cNvSpPr/>
          <p:nvPr/>
        </p:nvSpPr>
        <p:spPr>
          <a:xfrm>
            <a:off x="5925264" y="729088"/>
            <a:ext cx="2638068" cy="807352"/>
          </a:xfrm>
          <a:prstGeom prst="rect">
            <a:avLst/>
          </a:prstGeom>
        </p:spPr>
        <p:txBody>
          <a:bodyPr wrap="square">
            <a:prstTxWarp prst="textPlain">
              <a:avLst/>
            </a:prstTxWarp>
            <a:spAutoFit/>
          </a:bodyPr>
          <a:lstStyle/>
          <a:p>
            <a:r>
              <a:rPr lang="bn-IN" dirty="0" smtClean="0">
                <a:solidFill>
                  <a:srgbClr val="FF33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bn-IN"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59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7" dur="10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5773" y="1906021"/>
            <a:ext cx="3098043" cy="2771006"/>
          </a:xfrm>
          <a:prstGeom prst="rect">
            <a:avLst/>
          </a:prstGeom>
          <a:ln w="57150" cap="sq">
            <a:solidFill>
              <a:srgbClr val="6600FF"/>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2062" r="9121"/>
          <a:stretch/>
        </p:blipFill>
        <p:spPr>
          <a:xfrm>
            <a:off x="1392071" y="1906021"/>
            <a:ext cx="3152633" cy="2771006"/>
          </a:xfrm>
          <a:prstGeom prst="rect">
            <a:avLst/>
          </a:prstGeom>
          <a:ln w="57150" cap="sq">
            <a:solidFill>
              <a:srgbClr val="6600FF"/>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323830" y="436729"/>
            <a:ext cx="6625413" cy="923330"/>
          </a:xfrm>
          <a:prstGeom prst="rect">
            <a:avLst/>
          </a:prstGeom>
          <a:solidFill>
            <a:srgbClr val="00FFFF"/>
          </a:solidFill>
          <a:effectLst>
            <a:glow rad="63500">
              <a:schemeClr val="accent1">
                <a:satMod val="175000"/>
                <a:alpha val="40000"/>
              </a:schemeClr>
            </a:glow>
            <a:innerShdw blurRad="114300">
              <a:prstClr val="black"/>
            </a:innerShdw>
          </a:effectLst>
        </p:spPr>
        <p:txBody>
          <a:bodyPr wrap="square" rtlCol="0">
            <a:spAutoFit/>
          </a:bodyPr>
          <a:lstStyle/>
          <a:p>
            <a:pPr algn="ct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বায়োগ্যাস ( উদ্ভিদ ও প্রাণীজ )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323830" y="4901361"/>
            <a:ext cx="6659534"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bn-IN"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 ছাগল, ঘোড়া ও মহিষের বিষ্ঠা জ্বালানি হিসাবে বহু প্রাচীনকাল থেকেই ব্যবহার হয়ে আসছে । পৃথিবীর বিভিন্ন দেশে শুকনো গোবর পুড়িয়ে তাপশক্তি উৎপন্ন করা হয় ।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69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fltVal val="0"/>
                                          </p:val>
                                        </p:tav>
                                        <p:tav tm="100000">
                                          <p:val>
                                            <p:strVal val="#ppt_w"/>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ppt_x</p:attrName>
                                        </p:attrNameLst>
                                      </p:cBhvr>
                                      <p:tavLst>
                                        <p:tav tm="0">
                                          <p:val>
                                            <p:fltVal val="0.5"/>
                                          </p:val>
                                        </p:tav>
                                        <p:tav tm="100000">
                                          <p:val>
                                            <p:strVal val="#ppt_x"/>
                                          </p:val>
                                        </p:tav>
                                      </p:tavLst>
                                    </p:anim>
                                    <p:anim calcmode="lin" valueType="num">
                                      <p:cBhvr>
                                        <p:cTn id="19" dur="2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830" y="436729"/>
            <a:ext cx="6625413" cy="923330"/>
          </a:xfrm>
          <a:prstGeom prst="rect">
            <a:avLst/>
          </a:prstGeom>
          <a:solidFill>
            <a:srgbClr val="00FFFF"/>
          </a:solidFill>
          <a:effectLst>
            <a:glow rad="63500">
              <a:schemeClr val="accent1">
                <a:satMod val="175000"/>
                <a:alpha val="40000"/>
              </a:schemeClr>
            </a:glow>
            <a:innerShdw blurRad="114300">
              <a:prstClr val="black"/>
            </a:innerShdw>
          </a:effectLst>
        </p:spPr>
        <p:txBody>
          <a:bodyPr wrap="square" rtlCol="0">
            <a:spAutoFit/>
          </a:bodyPr>
          <a:lstStyle/>
          <a:p>
            <a:pPr algn="ct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বায়োগ্যাস ( উদ্ভিদ ও প্রাণীজ )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7952" y="1530071"/>
            <a:ext cx="6625412" cy="3315749"/>
          </a:xfrm>
          <a:prstGeom prst="rect">
            <a:avLst/>
          </a:prstGeom>
          <a:ln w="57150">
            <a:solidFill>
              <a:srgbClr val="FF0000"/>
            </a:solidFill>
          </a:ln>
          <a:effectLst>
            <a:innerShdw blurRad="114300">
              <a:prstClr val="black"/>
            </a:innerShdw>
          </a:effectLst>
        </p:spPr>
      </p:pic>
      <p:sp>
        <p:nvSpPr>
          <p:cNvPr id="4" name="TextBox 3"/>
          <p:cNvSpPr txBox="1"/>
          <p:nvPr/>
        </p:nvSpPr>
        <p:spPr>
          <a:xfrm>
            <a:off x="1323830" y="5110943"/>
            <a:ext cx="662541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বায়োগ্যাসের </a:t>
            </a: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প্ল্যান্ট </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স্থাপন </a:t>
            </a: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 গরু,ছাগল ও মহিষের গোবর, হাঁস-মুরগীর খামারের বর্জ্য এবং শস্য পরিত্যক্ত উদ্ভিদের অংশ ব্যবহার </a:t>
            </a:r>
          </a:p>
          <a:p>
            <a:pPr algn="ct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 বায়োগ্যাস উৎপন্ন করে জ্বালানি গ্যাসের চাহিদা মেটানো যায় ।   </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99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childTnLst>
                                </p:cTn>
                              </p:par>
                            </p:childTnLst>
                          </p:cTn>
                        </p:par>
                        <p:par>
                          <p:cTn id="16" fill="hold">
                            <p:stCondLst>
                              <p:cond delay="4000"/>
                            </p:stCondLst>
                            <p:childTnLst>
                              <p:par>
                                <p:cTn id="17" presetID="23" presetClass="entr" presetSubtype="52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ppt_x</p:attrName>
                                        </p:attrNameLst>
                                      </p:cBhvr>
                                      <p:tavLst>
                                        <p:tav tm="0">
                                          <p:val>
                                            <p:fltVal val="0.5"/>
                                          </p:val>
                                        </p:tav>
                                        <p:tav tm="100000">
                                          <p:val>
                                            <p:strVal val="#ppt_x"/>
                                          </p:val>
                                        </p:tav>
                                      </p:tavLst>
                                    </p:anim>
                                    <p:anim calcmode="lin" valueType="num">
                                      <p:cBhvr>
                                        <p:cTn id="22"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2072" y="1601729"/>
            <a:ext cx="6557172" cy="3204922"/>
          </a:xfrm>
          <a:prstGeom prst="rect">
            <a:avLst/>
          </a:prstGeom>
          <a:ln w="57150">
            <a:solidFill>
              <a:srgbClr val="6600FF"/>
            </a:solidFill>
          </a:ln>
          <a:effectLst>
            <a:innerShdw blurRad="114300">
              <a:prstClr val="black"/>
            </a:innerShdw>
          </a:effectLst>
        </p:spPr>
      </p:pic>
      <p:sp>
        <p:nvSpPr>
          <p:cNvPr id="4" name="TextBox 3"/>
          <p:cNvSpPr txBox="1"/>
          <p:nvPr/>
        </p:nvSpPr>
        <p:spPr>
          <a:xfrm>
            <a:off x="1323830" y="5221770"/>
            <a:ext cx="6625412"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বায়োগ্যাস উৎপাদনে যে সকল উপাদান বা বর্জ্য পদার্থ ব্যবহার করা হয় তার  মধ্যে অন্যতম হলো হাঁস, মুরগী ও গরুর খামার হতে প্রাপ্ত বর্জ্য।  </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1323830" y="436729"/>
            <a:ext cx="6625413" cy="923330"/>
          </a:xfrm>
          <a:prstGeom prst="rect">
            <a:avLst/>
          </a:prstGeom>
          <a:solidFill>
            <a:srgbClr val="00FFFF"/>
          </a:solidFill>
          <a:effectLst>
            <a:glow rad="63500">
              <a:schemeClr val="accent1">
                <a:satMod val="175000"/>
                <a:alpha val="40000"/>
              </a:schemeClr>
            </a:glow>
            <a:innerShdw blurRad="114300">
              <a:prstClr val="black"/>
            </a:innerShdw>
          </a:effectLst>
        </p:spPr>
        <p:txBody>
          <a:bodyPr wrap="square" rtlCol="0">
            <a:spAutoFit/>
          </a:bodyPr>
          <a:lstStyle/>
          <a:p>
            <a:pPr algn="ct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বায়োগ্যাস ( উদ্ভিদ ও প্রাণীজ )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24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ppt_x</p:attrName>
                                        </p:attrNameLst>
                                      </p:cBhvr>
                                      <p:tavLst>
                                        <p:tav tm="0">
                                          <p:val>
                                            <p:fltVal val="0.5"/>
                                          </p:val>
                                        </p:tav>
                                        <p:tav tm="100000">
                                          <p:val>
                                            <p:strVal val="#ppt_x"/>
                                          </p:val>
                                        </p:tav>
                                      </p:tavLst>
                                    </p:anim>
                                    <p:anim calcmode="lin" valueType="num">
                                      <p:cBhvr>
                                        <p:cTn id="16" dur="20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3000"/>
                            </p:stCondLst>
                            <p:childTnLst>
                              <p:par>
                                <p:cTn id="18" presetID="23" presetClass="entr" presetSubtype="52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ppt_x</p:attrName>
                                        </p:attrNameLst>
                                      </p:cBhvr>
                                      <p:tavLst>
                                        <p:tav tm="0">
                                          <p:val>
                                            <p:fltVal val="0.5"/>
                                          </p:val>
                                        </p:tav>
                                        <p:tav tm="100000">
                                          <p:val>
                                            <p:strVal val="#ppt_x"/>
                                          </p:val>
                                        </p:tav>
                                      </p:tavLst>
                                    </p:anim>
                                    <p:anim calcmode="lin" valueType="num">
                                      <p:cBhvr>
                                        <p:cTn id="23"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5773" y="1419933"/>
            <a:ext cx="3780430" cy="3070663"/>
          </a:xfrm>
          <a:prstGeom prst="rect">
            <a:avLst/>
          </a:prstGeom>
          <a:effectLst>
            <a:innerShdw blurRad="114300">
              <a:prstClr val="black"/>
            </a:inn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279" y="1419933"/>
            <a:ext cx="4010721" cy="3070663"/>
          </a:xfrm>
          <a:prstGeom prst="rect">
            <a:avLst/>
          </a:prstGeom>
          <a:effectLst>
            <a:innerShdw blurRad="114300">
              <a:prstClr val="black"/>
            </a:innerShdw>
          </a:effectLst>
        </p:spPr>
      </p:pic>
      <p:sp>
        <p:nvSpPr>
          <p:cNvPr id="7" name="Oval 6"/>
          <p:cNvSpPr/>
          <p:nvPr/>
        </p:nvSpPr>
        <p:spPr>
          <a:xfrm>
            <a:off x="3166283" y="286603"/>
            <a:ext cx="2593075" cy="996286"/>
          </a:xfrm>
          <a:prstGeom prst="ellipse">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বায়ুপ্রবাহ </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561279" y="4668020"/>
            <a:ext cx="7954924" cy="1631216"/>
          </a:xfrm>
          <a:prstGeom prst="rect">
            <a:avLst/>
          </a:prstGeom>
          <a:solidFill>
            <a:schemeClr val="bg1"/>
          </a:solidFill>
          <a:effectLst>
            <a:innerShdw blurRad="114300">
              <a:prstClr val="black"/>
            </a:innerShdw>
          </a:effectLst>
        </p:spPr>
        <p:txBody>
          <a:bodyPr wrap="square" rtlCol="0">
            <a:spAutoFit/>
          </a:bodyPr>
          <a:lstStyle/>
          <a:p>
            <a:pPr algn="ctr"/>
            <a:r>
              <a:rPr lang="bn-IN" sz="2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আদিম মানুষ বায়ুপ্রবাহকে ভয় পেত। তারপরও তখনকার মানুষ চার-পাঁচটা পাখার সাহায্যে চক্র বানিয়ে বাতাসের সাহায্যে চক্র ঘুরাত। চক্রের ঘর্ষণ কাজে লাগিয়ে কুয়া থেকে পানি তোলা, কৃষিসেচ, যব ও গম ভাঙ্গানো, আখ ও ধান মাড়াই ইত্যাদি কাজ করত। পরে মানুষ বাতাসকে কাজে লাগিয়ে কাঠ চেরাইয়ের মত কঠিন কাজও সম্পন্ন করেছে । এই চক্রগুলই বর্তমানে হাওয়া বা বায়ুকল বা উইন্ডমিল নামে পরিচিত। উইন্ডমিল চালিয়ে বর্তমানে বাংলাদেশের দক্ষিণ অঞ্চলে বিদ্যুৎ উৎপন্ন করা হচ্ছে।    </a:t>
            </a:r>
            <a:endParaRPr lang="en-US" sz="2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32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ppt_x</p:attrName>
                                        </p:attrNameLst>
                                      </p:cBhvr>
                                      <p:tavLst>
                                        <p:tav tm="0">
                                          <p:val>
                                            <p:fltVal val="0.5"/>
                                          </p:val>
                                        </p:tav>
                                        <p:tav tm="100000">
                                          <p:val>
                                            <p:strVal val="#ppt_x"/>
                                          </p:val>
                                        </p:tav>
                                      </p:tavLst>
                                    </p:anim>
                                    <p:anim calcmode="lin" valueType="num">
                                      <p:cBhvr>
                                        <p:cTn id="19" dur="2000" fill="hold"/>
                                        <p:tgtEl>
                                          <p:spTgt spid="7"/>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2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0" fill="hold"/>
                                        <p:tgtEl>
                                          <p:spTgt spid="8"/>
                                        </p:tgtEl>
                                        <p:attrNameLst>
                                          <p:attrName>ppt_w</p:attrName>
                                        </p:attrNameLst>
                                      </p:cBhvr>
                                      <p:tavLst>
                                        <p:tav tm="0">
                                          <p:val>
                                            <p:fltVal val="0"/>
                                          </p:val>
                                        </p:tav>
                                        <p:tav tm="100000">
                                          <p:val>
                                            <p:strVal val="#ppt_w"/>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ppt_x</p:attrName>
                                        </p:attrNameLst>
                                      </p:cBhvr>
                                      <p:tavLst>
                                        <p:tav tm="0">
                                          <p:val>
                                            <p:fltVal val="0.5"/>
                                          </p:val>
                                        </p:tav>
                                        <p:tav tm="100000">
                                          <p:val>
                                            <p:strVal val="#ppt_x"/>
                                          </p:val>
                                        </p:tav>
                                      </p:tavLst>
                                    </p:anim>
                                    <p:anim calcmode="lin" valueType="num">
                                      <p:cBhvr>
                                        <p:cTn id="26" dur="2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5648" y="1501246"/>
            <a:ext cx="4176214" cy="3137279"/>
          </a:xfrm>
          <a:prstGeom prst="rect">
            <a:avLst/>
          </a:prstGeom>
          <a:effectLst>
            <a:innerShdw blurRad="114300">
              <a:prstClr val="black"/>
            </a:inn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430" y="1514894"/>
            <a:ext cx="4067035" cy="3105630"/>
          </a:xfrm>
          <a:prstGeom prst="rect">
            <a:avLst/>
          </a:prstGeom>
          <a:effectLst>
            <a:innerShdw blurRad="114300">
              <a:prstClr val="black"/>
            </a:innerShdw>
          </a:effectLst>
        </p:spPr>
      </p:pic>
      <p:sp>
        <p:nvSpPr>
          <p:cNvPr id="6" name="Oval 5"/>
          <p:cNvSpPr/>
          <p:nvPr/>
        </p:nvSpPr>
        <p:spPr>
          <a:xfrm>
            <a:off x="3254990" y="338153"/>
            <a:ext cx="2442949" cy="1037230"/>
          </a:xfrm>
          <a:prstGeom prst="ellipse">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পানিপ্রবাহ </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09432" y="4741619"/>
            <a:ext cx="8379726" cy="1631216"/>
          </a:xfrm>
          <a:prstGeom prst="rect">
            <a:avLst/>
          </a:prstGeom>
          <a:solidFill>
            <a:schemeClr val="bg1"/>
          </a:solidFill>
          <a:effectLst>
            <a:innerShdw blurRad="114300">
              <a:prstClr val="black"/>
            </a:innerShdw>
          </a:effectLst>
        </p:spPr>
        <p:txBody>
          <a:bodyPr wrap="square" rtlCol="0">
            <a:spAutoFit/>
          </a:bodyPr>
          <a:lstStyle/>
          <a:p>
            <a:r>
              <a:rPr lang="bn-IN" sz="2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 বা সমুদ্রের পানির জোয়ার-ভাটার শক্তিকে কাজে লাগিয়ে বিভিন্ন যন্ত্র চালনার ব্যাপারটি অনেক দিন আগেই উদ্ভাবিত হয়েছে। কিন্তু জোয়ার-ভাটার শক্তিকে তড়িৎ শক্তিতে রূপান্তরের ব্যাপারটি খুব বেশি দিনের নয় । বর্তমানে পানির গতি পথে বাঁধ নির্মান করে পানি আটকিয়ে সেই পানিকে ইচ্ছেমত চালনা করে পানির গতি শক্তিকে বিদ্যুৎ শক্তিতে  রূপান্তর করা হচ্ছে । বাংলাদেশে চট্টগ্রামের কর্ণফুলী নদীতে এরূপ জলবিদ্যুৎ উৎপাদন প্রকল্প স্থাপন করা হয়েছে ।   </a:t>
            </a:r>
            <a:endParaRPr lang="en-US" sz="2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84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ppt_x</p:attrName>
                                        </p:attrNameLst>
                                      </p:cBhvr>
                                      <p:tavLst>
                                        <p:tav tm="0">
                                          <p:val>
                                            <p:fltVal val="0.5"/>
                                          </p:val>
                                        </p:tav>
                                        <p:tav tm="100000">
                                          <p:val>
                                            <p:strVal val="#ppt_x"/>
                                          </p:val>
                                        </p:tav>
                                      </p:tavLst>
                                    </p:anim>
                                    <p:anim calcmode="lin" valueType="num">
                                      <p:cBhvr>
                                        <p:cTn id="19" dur="20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23" presetClass="entr" presetSubtype="52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ppt_x</p:attrName>
                                        </p:attrNameLst>
                                      </p:cBhvr>
                                      <p:tavLst>
                                        <p:tav tm="0">
                                          <p:val>
                                            <p:fltVal val="0.5"/>
                                          </p:val>
                                        </p:tav>
                                        <p:tav tm="100000">
                                          <p:val>
                                            <p:strVal val="#ppt_x"/>
                                          </p:val>
                                        </p:tav>
                                      </p:tavLst>
                                    </p:anim>
                                    <p:anim calcmode="lin" valueType="num">
                                      <p:cBhvr>
                                        <p:cTn id="26"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0312" y="1257774"/>
            <a:ext cx="5977720" cy="3639334"/>
          </a:xfrm>
          <a:prstGeom prst="rect">
            <a:avLst/>
          </a:prstGeom>
          <a:effectLst>
            <a:outerShdw blurRad="63500" sx="102000" sy="102000" algn="ctr" rotWithShape="0">
              <a:prstClr val="black">
                <a:alpha val="40000"/>
              </a:prstClr>
            </a:outerShdw>
          </a:effectLst>
        </p:spPr>
      </p:pic>
      <p:sp>
        <p:nvSpPr>
          <p:cNvPr id="5" name="Oval 4"/>
          <p:cNvSpPr/>
          <p:nvPr/>
        </p:nvSpPr>
        <p:spPr>
          <a:xfrm>
            <a:off x="2688611" y="368489"/>
            <a:ext cx="3521122" cy="723331"/>
          </a:xfrm>
          <a:prstGeom prst="ellipse">
            <a:avLst/>
          </a:prstGeom>
          <a:solidFill>
            <a:srgbClr val="00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সৌরশক্তি</a:t>
            </a:r>
            <a:r>
              <a:rPr lang="bn-IN" dirty="0" smtClean="0">
                <a:solidFill>
                  <a:schemeClr val="tx1"/>
                </a:solidFill>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388962" y="5008470"/>
            <a:ext cx="8386547" cy="1323439"/>
          </a:xfrm>
          <a:prstGeom prst="rect">
            <a:avLst/>
          </a:prstGeom>
          <a:solidFill>
            <a:schemeClr val="bg1"/>
          </a:solidFill>
          <a:effectLst>
            <a:innerShdw blurRad="114300">
              <a:prstClr val="black"/>
            </a:innerShdw>
          </a:effectLst>
        </p:spPr>
        <p:txBody>
          <a:bodyPr wrap="square" rtlCol="0">
            <a:spAutoFit/>
          </a:bodyPr>
          <a:lstStyle/>
          <a:p>
            <a:r>
              <a:rPr lang="bn-IN" sz="2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 শক্তির উৎস হচ্ছে সূর্য। সূর্য থেকে যে শক্তি পাওয়া যায় তাকে সৌরশক্তি বলে। শস্য, মাছ, সবজি ও শুকানোর কাজে সৌরশক্তি ব্যবহৃত হয়। বর্তমান যুগে আধুনিক কৌশল ব্যবহার করে তৈরী হয়েছে সৌরকোষ। সৌরকোষের বৈশিষ্ট্য হলো এর উপর সূর্যের আলো পড়লে তা থেকে সরাসরি তড়িৎ পাওয়া যায় । বর্তমানে বাংলাদেশে ব্যাপক হারে সৌরবিদ্যুৎ ব্যবহার হচ্ছে ।    </a:t>
            </a:r>
            <a:endParaRPr lang="en-US" sz="2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30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ppt_x</p:attrName>
                                        </p:attrNameLst>
                                      </p:cBhvr>
                                      <p:tavLst>
                                        <p:tav tm="0">
                                          <p:val>
                                            <p:fltVal val="0.5"/>
                                          </p:val>
                                        </p:tav>
                                        <p:tav tm="100000">
                                          <p:val>
                                            <p:strVal val="#ppt_x"/>
                                          </p:val>
                                        </p:tav>
                                      </p:tavLst>
                                    </p:anim>
                                    <p:anim calcmode="lin" valueType="num">
                                      <p:cBhvr>
                                        <p:cTn id="16" dur="2000" fill="hold"/>
                                        <p:tgtEl>
                                          <p:spTgt spid="5"/>
                                        </p:tgtEl>
                                        <p:attrNameLst>
                                          <p:attrName>ppt_y</p:attrName>
                                        </p:attrNameLst>
                                      </p:cBhvr>
                                      <p:tavLst>
                                        <p:tav tm="0">
                                          <p:val>
                                            <p:fltVal val="0.5"/>
                                          </p:val>
                                        </p:tav>
                                        <p:tav tm="100000">
                                          <p:val>
                                            <p:strVal val="#ppt_y"/>
                                          </p:val>
                                        </p:tav>
                                      </p:tavLst>
                                    </p:anim>
                                  </p:childTnLst>
                                </p:cTn>
                              </p:par>
                            </p:childTnLst>
                          </p:cTn>
                        </p:par>
                        <p:par>
                          <p:cTn id="17" fill="hold">
                            <p:stCondLst>
                              <p:cond delay="3000"/>
                            </p:stCondLst>
                            <p:childTnLst>
                              <p:par>
                                <p:cTn id="18" presetID="23" presetClass="entr" presetSubtype="52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ppt_x</p:attrName>
                                        </p:attrNameLst>
                                      </p:cBhvr>
                                      <p:tavLst>
                                        <p:tav tm="0">
                                          <p:val>
                                            <p:fltVal val="0.5"/>
                                          </p:val>
                                        </p:tav>
                                        <p:tav tm="100000">
                                          <p:val>
                                            <p:strVal val="#ppt_x"/>
                                          </p:val>
                                        </p:tav>
                                      </p:tavLst>
                                    </p:anim>
                                    <p:anim calcmode="lin" valueType="num">
                                      <p:cBhvr>
                                        <p:cTn id="23"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96286" y="2101754"/>
            <a:ext cx="3493826" cy="2174576"/>
            <a:chOff x="474330" y="1895171"/>
            <a:chExt cx="4084021" cy="2599524"/>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330" y="1895171"/>
              <a:ext cx="4084021" cy="2599524"/>
            </a:xfrm>
            <a:prstGeom prst="rect">
              <a:avLst/>
            </a:prstGeom>
            <a:effectLst>
              <a:innerShdw blurRad="114300">
                <a:prstClr val="black"/>
              </a:innerShdw>
            </a:effectLst>
          </p:spPr>
        </p:pic>
        <p:sp>
          <p:nvSpPr>
            <p:cNvPr id="8" name="TextBox 7"/>
            <p:cNvSpPr txBox="1"/>
            <p:nvPr/>
          </p:nvSpPr>
          <p:spPr>
            <a:xfrm>
              <a:off x="600503" y="2060812"/>
              <a:ext cx="1050877" cy="369332"/>
            </a:xfrm>
            <a:prstGeom prst="rect">
              <a:avLst/>
            </a:prstGeom>
            <a:noFill/>
          </p:spPr>
          <p:txBody>
            <a:bodyPr wrap="square" rtlCol="0">
              <a:prstTxWarp prst="textPlain">
                <a:avLst/>
              </a:prstTxWarp>
              <a:spAutoFit/>
            </a:bodyPr>
            <a:lstStyle/>
            <a:p>
              <a:r>
                <a:rPr lang="bn-IN"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সৌরশক্তি </a:t>
              </a:r>
              <a:endPar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4837033" y="2101754"/>
            <a:ext cx="3419864" cy="2174576"/>
            <a:chOff x="4877975" y="1895171"/>
            <a:chExt cx="3679847" cy="259952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7975" y="1895171"/>
              <a:ext cx="3679847" cy="2599524"/>
            </a:xfrm>
            <a:prstGeom prst="rect">
              <a:avLst/>
            </a:prstGeom>
            <a:effectLst>
              <a:innerShdw blurRad="114300">
                <a:prstClr val="black"/>
              </a:innerShdw>
            </a:effectLst>
          </p:spPr>
        </p:pic>
        <p:sp>
          <p:nvSpPr>
            <p:cNvPr id="9" name="TextBox 8"/>
            <p:cNvSpPr txBox="1"/>
            <p:nvPr/>
          </p:nvSpPr>
          <p:spPr>
            <a:xfrm>
              <a:off x="4925738" y="2060812"/>
              <a:ext cx="1181632" cy="382979"/>
            </a:xfrm>
            <a:prstGeom prst="rect">
              <a:avLst/>
            </a:prstGeom>
            <a:noFill/>
          </p:spPr>
          <p:txBody>
            <a:bodyPr wrap="square" rtlCol="0">
              <a:prstTxWarp prst="textPlain">
                <a:avLst/>
              </a:prstTxWarp>
              <a:spAutoFit/>
            </a:bodyPr>
            <a:lstStyle/>
            <a:p>
              <a:r>
                <a:rPr lang="bn-IN"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বিদ্যুৎ শক্তি </a:t>
              </a:r>
              <a:endPar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4" name="Cloud Callout 3"/>
          <p:cNvSpPr/>
          <p:nvPr/>
        </p:nvSpPr>
        <p:spPr>
          <a:xfrm>
            <a:off x="2243137" y="480343"/>
            <a:ext cx="4657725" cy="1071562"/>
          </a:xfrm>
          <a:prstGeom prst="cloudCallout">
            <a:avLst>
              <a:gd name="adj1" fmla="val 3094"/>
              <a:gd name="adj2" fmla="val 139833"/>
            </a:avLst>
          </a:prstGeom>
          <a:solidFill>
            <a:srgbClr val="FBBB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Horizontal Scroll 1"/>
          <p:cNvSpPr/>
          <p:nvPr/>
        </p:nvSpPr>
        <p:spPr>
          <a:xfrm>
            <a:off x="328613" y="4581593"/>
            <a:ext cx="8486775" cy="1771650"/>
          </a:xfrm>
          <a:prstGeom prst="horizontalScroll">
            <a:avLst/>
          </a:prstGeom>
          <a:solidFill>
            <a:srgbClr val="00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effectLst>
                  <a:outerShdw blurRad="38100" dist="38100" dir="2700000" algn="tl">
                    <a:srgbClr val="000000">
                      <a:alpha val="43137"/>
                    </a:srgbClr>
                  </a:outerShdw>
                </a:effectLst>
              </a:rPr>
              <a:t> </a:t>
            </a:r>
            <a:r>
              <a:rPr lang="bn-IN"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চিত্রের কোন শক্তিটি নবায়নযোগ্য এবং কেন ?  </a:t>
            </a:r>
            <a:endParaRPr lang="bn-IN"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07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ppt_x</p:attrName>
                                        </p:attrNameLst>
                                      </p:cBhvr>
                                      <p:tavLst>
                                        <p:tav tm="0">
                                          <p:val>
                                            <p:fltVal val="0.5"/>
                                          </p:val>
                                        </p:tav>
                                        <p:tav tm="100000">
                                          <p:val>
                                            <p:strVal val="#ppt_x"/>
                                          </p:val>
                                        </p:tav>
                                      </p:tavLst>
                                    </p:anim>
                                    <p:anim calcmode="lin" valueType="num">
                                      <p:cBhvr>
                                        <p:cTn id="19" dur="2000" fill="hold"/>
                                        <p:tgtEl>
                                          <p:spTgt spid="4"/>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23" presetClass="entr" presetSubtype="52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000" fill="hold"/>
                                        <p:tgtEl>
                                          <p:spTgt spid="2"/>
                                        </p:tgtEl>
                                        <p:attrNameLst>
                                          <p:attrName>ppt_w</p:attrName>
                                        </p:attrNameLst>
                                      </p:cBhvr>
                                      <p:tavLst>
                                        <p:tav tm="0">
                                          <p:val>
                                            <p:fltVal val="0"/>
                                          </p:val>
                                        </p:tav>
                                        <p:tav tm="100000">
                                          <p:val>
                                            <p:strVal val="#ppt_w"/>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 calcmode="lin" valueType="num">
                                      <p:cBhvr>
                                        <p:cTn id="25" dur="2000" fill="hold"/>
                                        <p:tgtEl>
                                          <p:spTgt spid="2"/>
                                        </p:tgtEl>
                                        <p:attrNameLst>
                                          <p:attrName>ppt_x</p:attrName>
                                        </p:attrNameLst>
                                      </p:cBhvr>
                                      <p:tavLst>
                                        <p:tav tm="0">
                                          <p:val>
                                            <p:fltVal val="0.5"/>
                                          </p:val>
                                        </p:tav>
                                        <p:tav tm="100000">
                                          <p:val>
                                            <p:strVal val="#ppt_x"/>
                                          </p:val>
                                        </p:tav>
                                      </p:tavLst>
                                    </p:anim>
                                    <p:anim calcmode="lin" valueType="num">
                                      <p:cBhvr>
                                        <p:cTn id="26"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l="16806" b="3880"/>
          <a:stretch/>
        </p:blipFill>
        <p:spPr>
          <a:xfrm>
            <a:off x="1651380" y="1380701"/>
            <a:ext cx="5732060" cy="3485214"/>
          </a:xfrm>
          <a:prstGeom prst="rect">
            <a:avLst/>
          </a:prstGeom>
          <a:ln w="57150">
            <a:solidFill>
              <a:srgbClr val="7030A0"/>
            </a:solidFill>
          </a:ln>
        </p:spPr>
      </p:pic>
      <p:sp>
        <p:nvSpPr>
          <p:cNvPr id="5" name="TextBox 4"/>
          <p:cNvSpPr txBox="1"/>
          <p:nvPr/>
        </p:nvSpPr>
        <p:spPr>
          <a:xfrm>
            <a:off x="633778" y="5074939"/>
            <a:ext cx="7809931" cy="1200329"/>
          </a:xfrm>
          <a:prstGeom prst="rect">
            <a:avLst/>
          </a:prstGeom>
          <a:solidFill>
            <a:schemeClr val="bg1"/>
          </a:solidFill>
          <a:ln w="19050">
            <a:solidFill>
              <a:schemeClr val="tx1"/>
            </a:solidFill>
          </a:ln>
          <a:effectLst>
            <a:softEdge rad="12700"/>
          </a:effectLst>
        </p:spPr>
        <p:txBody>
          <a:bodyPr wrap="square" rtlCol="0">
            <a:spAutoFit/>
          </a:bodyPr>
          <a:lstStyle/>
          <a:p>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সৌরশক্তি অফুরন্ত শক্তির উৎস। কারণ সূর্য সর্বদাই সব জায়গায়ই বিদ্যমান। তাই সৌরশক্তি ব্যবহার জনসংখ্যা বৃদ্ধির সাথে সাথে চাহিদা অনুযায়ী বৃদ্ধি করা যায় এবং দেশের দুর্গম এলাকায়ও সহজে ব্যবহার করা যায় ।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1596789" y="324345"/>
            <a:ext cx="5841241" cy="830997"/>
          </a:xfrm>
          <a:prstGeom prst="rect">
            <a:avLst/>
          </a:prstGeom>
          <a:solidFill>
            <a:srgbClr val="00FFFF"/>
          </a:solidFill>
          <a:effectLst>
            <a:innerShdw blurRad="114300">
              <a:prstClr val="black"/>
            </a:innerShdw>
          </a:effectLst>
        </p:spPr>
        <p:txBody>
          <a:bodyPr wrap="square" rtlCol="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নবায়নযোগ্য শক্তির সুবিধা </a:t>
            </a:r>
            <a:endPar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017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000" fill="hold"/>
                                        <p:tgtEl>
                                          <p:spTgt spid="16"/>
                                        </p:tgtEl>
                                        <p:attrNameLst>
                                          <p:attrName>ppt_w</p:attrName>
                                        </p:attrNameLst>
                                      </p:cBhvr>
                                      <p:tavLst>
                                        <p:tav tm="0">
                                          <p:val>
                                            <p:fltVal val="0"/>
                                          </p:val>
                                        </p:tav>
                                        <p:tav tm="100000">
                                          <p:val>
                                            <p:strVal val="#ppt_w"/>
                                          </p:val>
                                        </p:tav>
                                      </p:tavLst>
                                    </p:anim>
                                    <p:anim calcmode="lin" valueType="num">
                                      <p:cBhvr>
                                        <p:cTn id="13" dur="2000" fill="hold"/>
                                        <p:tgtEl>
                                          <p:spTgt spid="16"/>
                                        </p:tgtEl>
                                        <p:attrNameLst>
                                          <p:attrName>ppt_h</p:attrName>
                                        </p:attrNameLst>
                                      </p:cBhvr>
                                      <p:tavLst>
                                        <p:tav tm="0">
                                          <p:val>
                                            <p:fltVal val="0"/>
                                          </p:val>
                                        </p:tav>
                                        <p:tav tm="100000">
                                          <p:val>
                                            <p:strVal val="#ppt_h"/>
                                          </p:val>
                                        </p:tav>
                                      </p:tavLst>
                                    </p:anim>
                                    <p:anim calcmode="lin" valueType="num">
                                      <p:cBhvr>
                                        <p:cTn id="14" dur="2000" fill="hold"/>
                                        <p:tgtEl>
                                          <p:spTgt spid="16"/>
                                        </p:tgtEl>
                                        <p:attrNameLst>
                                          <p:attrName>ppt_x</p:attrName>
                                        </p:attrNameLst>
                                      </p:cBhvr>
                                      <p:tavLst>
                                        <p:tav tm="0">
                                          <p:val>
                                            <p:fltVal val="0.5"/>
                                          </p:val>
                                        </p:tav>
                                        <p:tav tm="100000">
                                          <p:val>
                                            <p:strVal val="#ppt_x"/>
                                          </p:val>
                                        </p:tav>
                                      </p:tavLst>
                                    </p:anim>
                                    <p:anim calcmode="lin" valueType="num">
                                      <p:cBhvr>
                                        <p:cTn id="15" dur="20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4000"/>
                            </p:stCondLst>
                            <p:childTnLst>
                              <p:par>
                                <p:cTn id="17" presetID="23" presetClass="entr" presetSubtype="52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p:val>
                                            <p:fltVal val="0.5"/>
                                          </p:val>
                                        </p:tav>
                                        <p:tav tm="100000">
                                          <p:val>
                                            <p:strVal val="#ppt_x"/>
                                          </p:val>
                                        </p:tav>
                                      </p:tavLst>
                                    </p:anim>
                                    <p:anim calcmode="lin" valueType="num">
                                      <p:cBhvr>
                                        <p:cTn id="22"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01212" y="1467617"/>
            <a:ext cx="3615520" cy="3561584"/>
            <a:chOff x="951340" y="1290192"/>
            <a:chExt cx="3615520" cy="3711827"/>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1341" y="1290192"/>
              <a:ext cx="3615519" cy="3314359"/>
            </a:xfrm>
            <a:prstGeom prst="rect">
              <a:avLst/>
            </a:prstGeom>
            <a:ln>
              <a:solidFill>
                <a:srgbClr val="7030A0"/>
              </a:solidFill>
            </a:ln>
            <a:effectLst>
              <a:innerShdw blurRad="114300">
                <a:prstClr val="black"/>
              </a:innerShdw>
            </a:effectLst>
          </p:spPr>
        </p:pic>
        <p:sp>
          <p:nvSpPr>
            <p:cNvPr id="5" name="TextBox 4"/>
            <p:cNvSpPr txBox="1"/>
            <p:nvPr/>
          </p:nvSpPr>
          <p:spPr>
            <a:xfrm>
              <a:off x="951340" y="4604551"/>
              <a:ext cx="3615519" cy="397468"/>
            </a:xfrm>
            <a:prstGeom prst="rect">
              <a:avLst/>
            </a:prstGeom>
            <a:solidFill>
              <a:srgbClr val="00FF00"/>
            </a:solidFill>
            <a:ln>
              <a:solidFill>
                <a:srgbClr val="7030A0"/>
              </a:solidFill>
            </a:ln>
          </p:spPr>
          <p:txBody>
            <a:bodyPr wrap="square" rtlCol="0">
              <a:prstTxWarp prst="textPlain">
                <a:avLst/>
              </a:prstTxWarp>
              <a:spAutoFit/>
            </a:bodyPr>
            <a:lstStyle/>
            <a:p>
              <a:r>
                <a:rPr lang="bn-IN" dirty="0" smtClean="0">
                  <a:ln w="0"/>
                  <a:solidFill>
                    <a:srgbClr val="FF0000"/>
                  </a:solidFill>
                  <a:latin typeface="NikoshBAN" panose="02000000000000000000" pitchFamily="2" charset="0"/>
                  <a:cs typeface="NikoshBAN" panose="02000000000000000000" pitchFamily="2" charset="0"/>
                </a:rPr>
                <a:t>কয়লা ভিত্তিক বিদ্যুৎ প্ল্যান্ট </a:t>
              </a:r>
              <a:endParaRPr lang="en-US" dirty="0">
                <a:ln w="0"/>
                <a:solidFill>
                  <a:srgbClr val="FF0000"/>
                </a:solidFill>
                <a:latin typeface="NikoshBAN" panose="02000000000000000000" pitchFamily="2" charset="0"/>
                <a:cs typeface="NikoshBAN" panose="02000000000000000000" pitchFamily="2" charset="0"/>
              </a:endParaRPr>
            </a:p>
          </p:txBody>
        </p:sp>
      </p:grpSp>
      <p:grpSp>
        <p:nvGrpSpPr>
          <p:cNvPr id="6" name="Group 5"/>
          <p:cNvGrpSpPr/>
          <p:nvPr/>
        </p:nvGrpSpPr>
        <p:grpSpPr>
          <a:xfrm>
            <a:off x="4865328" y="1480308"/>
            <a:ext cx="3340978" cy="3548893"/>
            <a:chOff x="4742496" y="1302884"/>
            <a:chExt cx="3340978" cy="3681696"/>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2496" y="1302884"/>
              <a:ext cx="3340978" cy="3329803"/>
            </a:xfrm>
            <a:prstGeom prst="rect">
              <a:avLst/>
            </a:prstGeom>
            <a:ln>
              <a:solidFill>
                <a:srgbClr val="7030A0"/>
              </a:solidFill>
            </a:ln>
            <a:effectLst>
              <a:innerShdw blurRad="114300">
                <a:prstClr val="black"/>
              </a:innerShdw>
            </a:effectLst>
          </p:spPr>
        </p:pic>
        <p:sp>
          <p:nvSpPr>
            <p:cNvPr id="8" name="TextBox 7"/>
            <p:cNvSpPr txBox="1"/>
            <p:nvPr/>
          </p:nvSpPr>
          <p:spPr>
            <a:xfrm>
              <a:off x="4742496" y="4615248"/>
              <a:ext cx="3340978" cy="369332"/>
            </a:xfrm>
            <a:prstGeom prst="rect">
              <a:avLst/>
            </a:prstGeom>
            <a:solidFill>
              <a:srgbClr val="00FF00"/>
            </a:solidFill>
            <a:ln>
              <a:solidFill>
                <a:srgbClr val="7030A0"/>
              </a:solidFill>
            </a:ln>
          </p:spPr>
          <p:txBody>
            <a:bodyPr wrap="square" rtlCol="0">
              <a:prstTxWarp prst="textPlain">
                <a:avLst/>
              </a:prstTxWarp>
              <a:spAutoFit/>
            </a:bodyPr>
            <a:lstStyle/>
            <a:p>
              <a:r>
                <a:rPr lang="bn-IN" dirty="0" smtClean="0">
                  <a:solidFill>
                    <a:srgbClr val="FF0000"/>
                  </a:solidFill>
                  <a:latin typeface="NikoshBAN" panose="02000000000000000000" pitchFamily="2" charset="0"/>
                  <a:cs typeface="NikoshBAN" panose="02000000000000000000" pitchFamily="2" charset="0"/>
                </a:rPr>
                <a:t>সৌরশক্তি ভিত্তিক বিদ্যুৎ প্ল্যান্ট </a:t>
              </a:r>
              <a:endParaRPr lang="en-US" dirty="0">
                <a:solidFill>
                  <a:srgbClr val="FF0000"/>
                </a:solidFill>
                <a:latin typeface="NikoshBAN" panose="02000000000000000000" pitchFamily="2" charset="0"/>
                <a:cs typeface="NikoshBAN" panose="02000000000000000000" pitchFamily="2" charset="0"/>
              </a:endParaRPr>
            </a:p>
          </p:txBody>
        </p:sp>
      </p:grpSp>
      <p:sp>
        <p:nvSpPr>
          <p:cNvPr id="9" name="TextBox 8"/>
          <p:cNvSpPr txBox="1"/>
          <p:nvPr/>
        </p:nvSpPr>
        <p:spPr>
          <a:xfrm>
            <a:off x="547634" y="5232449"/>
            <a:ext cx="7991610" cy="1077218"/>
          </a:xfrm>
          <a:prstGeom prst="rect">
            <a:avLst/>
          </a:prstGeom>
          <a:solidFill>
            <a:schemeClr val="bg1"/>
          </a:solidFill>
          <a:ln w="19050">
            <a:solidFill>
              <a:schemeClr val="tx1"/>
            </a:solidFill>
          </a:ln>
          <a:effectLst>
            <a:softEdge rad="12700"/>
          </a:effectLst>
        </p:spPr>
        <p:txBody>
          <a:bodyPr wrap="square" rtlCol="0">
            <a:spAutoFit/>
          </a:bodyPr>
          <a:lstStyle/>
          <a:p>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কয়লা ভিত্তিক বিদ্যুৎ প্ল্যান্ট স্থাপনের ফলে পরিবেশ দূষিত হয় আর নবায়নযোগ্য যে কোনো শক্তির ব্যবহার পরিবেশ বান্ধব ।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1596789" y="324345"/>
            <a:ext cx="5841241" cy="830997"/>
          </a:xfrm>
          <a:prstGeom prst="rect">
            <a:avLst/>
          </a:prstGeom>
          <a:solidFill>
            <a:srgbClr val="00FFFF"/>
          </a:solidFill>
          <a:effectLst>
            <a:innerShdw blurRad="114300">
              <a:prstClr val="black"/>
            </a:innerShdw>
          </a:effectLst>
        </p:spPr>
        <p:txBody>
          <a:bodyPr wrap="square" rtlCol="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নবায়নযোগ্য শক্তির সুবিধা </a:t>
            </a:r>
            <a:endPar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66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ppt_x</p:attrName>
                                        </p:attrNameLst>
                                      </p:cBhvr>
                                      <p:tavLst>
                                        <p:tav tm="0">
                                          <p:val>
                                            <p:fltVal val="0.5"/>
                                          </p:val>
                                        </p:tav>
                                        <p:tav tm="100000">
                                          <p:val>
                                            <p:strVal val="#ppt_x"/>
                                          </p:val>
                                        </p:tav>
                                      </p:tavLst>
                                    </p:anim>
                                    <p:anim calcmode="lin" valueType="num">
                                      <p:cBhvr>
                                        <p:cTn id="19" dur="20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23" presetClass="entr" presetSubtype="52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ppt_w</p:attrName>
                                        </p:attrNameLst>
                                      </p:cBhvr>
                                      <p:tavLst>
                                        <p:tav tm="0">
                                          <p:val>
                                            <p:fltVal val="0"/>
                                          </p:val>
                                        </p:tav>
                                        <p:tav tm="100000">
                                          <p:val>
                                            <p:strVal val="#ppt_w"/>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ppt_x</p:attrName>
                                        </p:attrNameLst>
                                      </p:cBhvr>
                                      <p:tavLst>
                                        <p:tav tm="0">
                                          <p:val>
                                            <p:fltVal val="0.5"/>
                                          </p:val>
                                        </p:tav>
                                        <p:tav tm="100000">
                                          <p:val>
                                            <p:strVal val="#ppt_x"/>
                                          </p:val>
                                        </p:tav>
                                      </p:tavLst>
                                    </p:anim>
                                    <p:anim calcmode="lin" valueType="num">
                                      <p:cBhvr>
                                        <p:cTn id="26"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1980" y="1339756"/>
            <a:ext cx="6662888" cy="3559328"/>
          </a:xfrm>
          <a:prstGeom prst="rect">
            <a:avLst/>
          </a:prstGeom>
          <a:ln w="38100">
            <a:solidFill>
              <a:srgbClr val="7030A0"/>
            </a:solidFill>
          </a:ln>
        </p:spPr>
      </p:pic>
      <p:sp>
        <p:nvSpPr>
          <p:cNvPr id="3" name="TextBox 2"/>
          <p:cNvSpPr txBox="1"/>
          <p:nvPr/>
        </p:nvSpPr>
        <p:spPr>
          <a:xfrm>
            <a:off x="555164" y="5019129"/>
            <a:ext cx="8017330" cy="1384995"/>
          </a:xfrm>
          <a:prstGeom prst="rect">
            <a:avLst/>
          </a:prstGeom>
          <a:solidFill>
            <a:schemeClr val="bg1"/>
          </a:solidFill>
          <a:ln w="19050">
            <a:solidFill>
              <a:schemeClr val="tx1"/>
            </a:solidFill>
          </a:ln>
          <a:effectLst>
            <a:softEdge rad="12700"/>
          </a:effectLst>
        </p:spPr>
        <p:txBody>
          <a:bodyPr wrap="square" rtlCol="0">
            <a:spAutoFit/>
          </a:bodyPr>
          <a:lstStyle/>
          <a:p>
            <a:r>
              <a:rPr lang="bn-IN"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 প্রধান জনবহুল বাংলাদেশে বায়োগ্যাস উৎপাদনের অফুরন্ত কাঁচামাল দেশের সর্বত্রই বিদ্যমান। তাই দেশের যে কোনো জায়গায় সহজে বায়োগ্যাস প্ল্যান্ট স্থাপনের মাধ্যমে জ্বালানি শক্তির চাহিদা মিটানো সম্ভব ।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596789" y="324345"/>
            <a:ext cx="5841241" cy="830997"/>
          </a:xfrm>
          <a:prstGeom prst="rect">
            <a:avLst/>
          </a:prstGeom>
          <a:solidFill>
            <a:srgbClr val="00FFFF"/>
          </a:solidFill>
          <a:effectLst>
            <a:innerShdw blurRad="114300">
              <a:prstClr val="black"/>
            </a:innerShdw>
          </a:effectLst>
        </p:spPr>
        <p:txBody>
          <a:bodyPr wrap="square" rtlCol="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নবায়নযোগ্য শক্তির সুবিধা </a:t>
            </a:r>
            <a:endPar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84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ppt_x</p:attrName>
                                        </p:attrNameLst>
                                      </p:cBhvr>
                                      <p:tavLst>
                                        <p:tav tm="0">
                                          <p:val>
                                            <p:fltVal val="0.5"/>
                                          </p:val>
                                        </p:tav>
                                        <p:tav tm="100000">
                                          <p:val>
                                            <p:strVal val="#ppt_x"/>
                                          </p:val>
                                        </p:tav>
                                      </p:tavLst>
                                    </p:anim>
                                    <p:anim calcmode="lin" valueType="num">
                                      <p:cBhvr>
                                        <p:cTn id="16"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7499" y="350788"/>
            <a:ext cx="8300426" cy="1185863"/>
            <a:chOff x="320550" y="560917"/>
            <a:chExt cx="8371265" cy="1324177"/>
          </a:xfrm>
          <a:solidFill>
            <a:srgbClr val="DAFBFA"/>
          </a:solidFill>
          <a:effectLst/>
        </p:grpSpPr>
        <p:sp>
          <p:nvSpPr>
            <p:cNvPr id="3" name="Down Ribbon 2"/>
            <p:cNvSpPr/>
            <p:nvPr/>
          </p:nvSpPr>
          <p:spPr>
            <a:xfrm>
              <a:off x="320550" y="560917"/>
              <a:ext cx="8371265" cy="1324177"/>
            </a:xfrm>
            <a:prstGeom prst="ribbon">
              <a:avLst/>
            </a:prstGeom>
            <a:grpFill/>
            <a:ln>
              <a:solidFill>
                <a:srgbClr val="FF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CC"/>
                </a:solidFill>
              </a:endParaRPr>
            </a:p>
          </p:txBody>
        </p:sp>
        <p:sp>
          <p:nvSpPr>
            <p:cNvPr id="4" name="TextBox 3"/>
            <p:cNvSpPr txBox="1"/>
            <p:nvPr/>
          </p:nvSpPr>
          <p:spPr>
            <a:xfrm>
              <a:off x="2689157" y="980629"/>
              <a:ext cx="3780429" cy="584775"/>
            </a:xfrm>
            <a:prstGeom prst="rect">
              <a:avLst/>
            </a:prstGeom>
            <a:grpFill/>
            <a:ln>
              <a:noFill/>
            </a:ln>
          </p:spPr>
          <p:txBody>
            <a:bodyPr wrap="square" rtlCol="0">
              <a:prstTxWarp prst="textPlain">
                <a:avLst/>
              </a:prstTxWarp>
              <a:spAutoFit/>
              <a:scene3d>
                <a:camera prst="orthographicFront"/>
                <a:lightRig rig="threePt" dir="t"/>
              </a:scene3d>
              <a:sp3d extrusionH="57150">
                <a:bevelT w="38100" h="38100" prst="angle"/>
              </a:sp3d>
            </a:bodyPr>
            <a:lstStyle/>
            <a:p>
              <a:r>
                <a:rPr lang="bn-IN" sz="3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bn-IN"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200" b="1" dirty="0" smtClean="0">
                  <a:solidFill>
                    <a:srgbClr val="BE02B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bn-IN"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endPar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cxnSp>
        <p:nvCxnSpPr>
          <p:cNvPr id="6" name="Straight Connector 5"/>
          <p:cNvCxnSpPr/>
          <p:nvPr/>
        </p:nvCxnSpPr>
        <p:spPr>
          <a:xfrm flipH="1" flipV="1">
            <a:off x="4436829" y="1909807"/>
            <a:ext cx="71309" cy="4391847"/>
          </a:xfrm>
          <a:prstGeom prst="line">
            <a:avLst/>
          </a:prstGeom>
          <a:ln w="82550" cmpd="thickThin">
            <a:gradFill>
              <a:gsLst>
                <a:gs pos="13000">
                  <a:srgbClr val="002060"/>
                </a:gs>
                <a:gs pos="39000">
                  <a:srgbClr val="FFFF00"/>
                </a:gs>
                <a:gs pos="62000">
                  <a:srgbClr val="FFC000"/>
                </a:gs>
                <a:gs pos="89000">
                  <a:srgbClr val="C00000"/>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05466" y="2835488"/>
            <a:ext cx="0" cy="2950405"/>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207770" y="2835488"/>
            <a:ext cx="30075" cy="2950405"/>
          </a:xfrm>
          <a:prstGeom prst="line">
            <a:avLst/>
          </a:prstGeom>
          <a:ln w="82550" cmpd="thickThin">
            <a:gradFill>
              <a:gsLst>
                <a:gs pos="19000">
                  <a:srgbClr val="FF0000"/>
                </a:gs>
                <a:gs pos="85000">
                  <a:srgbClr val="3366FF"/>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17499" y="1808115"/>
            <a:ext cx="3585560" cy="4586288"/>
            <a:chOff x="417499" y="1808115"/>
            <a:chExt cx="3585560" cy="4586288"/>
          </a:xfrm>
        </p:grpSpPr>
        <p:sp>
          <p:nvSpPr>
            <p:cNvPr id="10" name="TextBox 9"/>
            <p:cNvSpPr txBox="1"/>
            <p:nvPr/>
          </p:nvSpPr>
          <p:spPr>
            <a:xfrm>
              <a:off x="417499" y="1808115"/>
              <a:ext cx="3585560" cy="4586288"/>
            </a:xfrm>
            <a:prstGeom prst="rect">
              <a:avLst/>
            </a:prstGeom>
            <a:solidFill>
              <a:srgbClr val="FFC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p>
          </p:txBody>
        </p:sp>
        <p:sp>
          <p:nvSpPr>
            <p:cNvPr id="11" name="TextBox 10"/>
            <p:cNvSpPr txBox="1"/>
            <p:nvPr/>
          </p:nvSpPr>
          <p:spPr>
            <a:xfrm>
              <a:off x="679925" y="4157027"/>
              <a:ext cx="2995662" cy="661938"/>
            </a:xfrm>
            <a:prstGeom prst="rect">
              <a:avLst/>
            </a:prstGeom>
            <a:solidFill>
              <a:srgbClr val="FFC9F0"/>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মোহাম্মদ আব্দুল মজিদ মিঞা </a:t>
              </a:r>
              <a:endParaRPr lang="en-US" b="1" dirty="0">
                <a:latin typeface="NikoshBAN" panose="02000000000000000000" pitchFamily="2" charset="0"/>
                <a:cs typeface="NikoshBAN" panose="02000000000000000000" pitchFamily="2" charset="0"/>
              </a:endParaRPr>
            </a:p>
          </p:txBody>
        </p:sp>
        <p:sp>
          <p:nvSpPr>
            <p:cNvPr id="12" name="TextBox 11"/>
            <p:cNvSpPr txBox="1"/>
            <p:nvPr/>
          </p:nvSpPr>
          <p:spPr>
            <a:xfrm>
              <a:off x="1693792" y="4818965"/>
              <a:ext cx="1996993" cy="335559"/>
            </a:xfrm>
            <a:prstGeom prst="rect">
              <a:avLst/>
            </a:prstGeom>
            <a:solidFill>
              <a:srgbClr val="FFC9F0"/>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সহকারি শিক্ষক গণিত </a:t>
              </a:r>
              <a:endParaRPr lang="en-US" b="1" dirty="0">
                <a:latin typeface="NikoshBAN" panose="02000000000000000000" pitchFamily="2" charset="0"/>
                <a:cs typeface="NikoshBAN" panose="02000000000000000000" pitchFamily="2" charset="0"/>
              </a:endParaRPr>
            </a:p>
          </p:txBody>
        </p:sp>
        <p:sp>
          <p:nvSpPr>
            <p:cNvPr id="13" name="TextBox 12"/>
            <p:cNvSpPr txBox="1"/>
            <p:nvPr/>
          </p:nvSpPr>
          <p:spPr>
            <a:xfrm>
              <a:off x="758434" y="5222711"/>
              <a:ext cx="3001521" cy="388511"/>
            </a:xfrm>
            <a:prstGeom prst="rect">
              <a:avLst/>
            </a:prstGeom>
            <a:solidFill>
              <a:srgbClr val="FFC9F0"/>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কামাল বাজার ফাজিল মাদরাসা </a:t>
              </a:r>
              <a:endParaRPr lang="en-US" b="1" dirty="0">
                <a:latin typeface="NikoshBAN" panose="02000000000000000000" pitchFamily="2" charset="0"/>
                <a:cs typeface="NikoshBAN" panose="02000000000000000000" pitchFamily="2" charset="0"/>
              </a:endParaRPr>
            </a:p>
          </p:txBody>
        </p:sp>
        <p:sp>
          <p:nvSpPr>
            <p:cNvPr id="14" name="TextBox 13"/>
            <p:cNvSpPr txBox="1"/>
            <p:nvPr/>
          </p:nvSpPr>
          <p:spPr>
            <a:xfrm>
              <a:off x="758434" y="5720514"/>
              <a:ext cx="3001521" cy="276414"/>
            </a:xfrm>
            <a:prstGeom prst="rect">
              <a:avLst/>
            </a:prstGeom>
            <a:solidFill>
              <a:srgbClr val="FFC9F0"/>
            </a:solidFill>
            <a:ln>
              <a:noFill/>
            </a:ln>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বিশ্বনাথ , সিলেট ।</a:t>
              </a:r>
              <a:endParaRPr lang="en-US" b="1" dirty="0">
                <a:latin typeface="NikoshBAN" panose="02000000000000000000" pitchFamily="2" charset="0"/>
                <a:cs typeface="NikoshBAN" panose="02000000000000000000" pitchFamily="2" charset="0"/>
              </a:endParaRPr>
            </a:p>
          </p:txBody>
        </p:sp>
        <p:sp>
          <p:nvSpPr>
            <p:cNvPr id="15" name="TextBox 14"/>
            <p:cNvSpPr txBox="1"/>
            <p:nvPr/>
          </p:nvSpPr>
          <p:spPr>
            <a:xfrm>
              <a:off x="758434" y="6051018"/>
              <a:ext cx="3001521" cy="265737"/>
            </a:xfrm>
            <a:prstGeom prst="rect">
              <a:avLst/>
            </a:prstGeom>
            <a:solidFill>
              <a:srgbClr val="FFC9F0"/>
            </a:solidFill>
            <a:ln>
              <a:noFill/>
            </a:ln>
          </p:spPr>
          <p:txBody>
            <a:bodyPr wrap="square" rtlCol="0">
              <a:prstTxWarp prst="textPlain">
                <a:avLst/>
              </a:prstTxWarp>
              <a:spAutoFit/>
            </a:bodyPr>
            <a:lstStyle/>
            <a:p>
              <a:r>
                <a:rPr lang="en-US" b="1" dirty="0" smtClean="0">
                  <a:latin typeface="NikoshBAN" panose="02000000000000000000" pitchFamily="2" charset="0"/>
                  <a:cs typeface="NikoshBAN" panose="02000000000000000000" pitchFamily="2" charset="0"/>
                </a:rPr>
                <a:t>০১৭২০-৫৬৫২৫২ </a:t>
              </a:r>
              <a:endParaRPr lang="en-US" b="1" dirty="0">
                <a:latin typeface="NikoshBAN" panose="02000000000000000000" pitchFamily="2" charset="0"/>
                <a:cs typeface="NikoshBAN" panose="02000000000000000000" pitchFamily="2" charset="0"/>
              </a:endParaRPr>
            </a:p>
          </p:txBody>
        </p:sp>
        <p:sp>
          <p:nvSpPr>
            <p:cNvPr id="17" name="TextBox 16"/>
            <p:cNvSpPr txBox="1"/>
            <p:nvPr/>
          </p:nvSpPr>
          <p:spPr>
            <a:xfrm>
              <a:off x="1431736" y="1991695"/>
              <a:ext cx="1282441" cy="34377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Plain">
                <a:avLst/>
              </a:prstTxWarp>
              <a:spAutoFit/>
            </a:bodyPr>
            <a:lstStyle/>
            <a:p>
              <a:r>
                <a:rPr lang="bn-IN" sz="1636"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rPr>
                <a:t>উপস্থাপনায়</a:t>
              </a:r>
              <a:r>
                <a:rPr lang="bn-IN" sz="1636" dirty="0">
                  <a:latin typeface="NikoshBAN" panose="02000000000000000000" pitchFamily="2" charset="0"/>
                  <a:cs typeface="NikoshBAN" panose="02000000000000000000" pitchFamily="2" charset="0"/>
                </a:rPr>
                <a:t> </a:t>
              </a:r>
              <a:endParaRPr lang="en-US" sz="1636"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614" y="2478308"/>
              <a:ext cx="1559664" cy="1624073"/>
            </a:xfrm>
            <a:prstGeom prst="ellipse">
              <a:avLst/>
            </a:prstGeom>
            <a:ln w="63500" cap="rnd">
              <a:solidFill>
                <a:srgbClr val="00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31" name="Group 30"/>
          <p:cNvGrpSpPr/>
          <p:nvPr/>
        </p:nvGrpSpPr>
        <p:grpSpPr>
          <a:xfrm>
            <a:off x="4988896" y="1870015"/>
            <a:ext cx="3729029" cy="4494868"/>
            <a:chOff x="4988896" y="1870015"/>
            <a:chExt cx="3729029" cy="4494868"/>
          </a:xfrm>
        </p:grpSpPr>
        <p:sp>
          <p:nvSpPr>
            <p:cNvPr id="20" name="TextBox 19"/>
            <p:cNvSpPr txBox="1"/>
            <p:nvPr/>
          </p:nvSpPr>
          <p:spPr>
            <a:xfrm>
              <a:off x="4988896" y="1870015"/>
              <a:ext cx="3729029" cy="4494868"/>
            </a:xfrm>
            <a:prstGeom prst="rect">
              <a:avLst/>
            </a:prstGeom>
            <a:solidFill>
              <a:srgbClr val="FFC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p>
          </p:txBody>
        </p:sp>
        <p:sp>
          <p:nvSpPr>
            <p:cNvPr id="21" name="TextBox 20"/>
            <p:cNvSpPr txBox="1"/>
            <p:nvPr/>
          </p:nvSpPr>
          <p:spPr>
            <a:xfrm>
              <a:off x="5142989" y="4257287"/>
              <a:ext cx="3208393" cy="427632"/>
            </a:xfrm>
            <a:prstGeom prst="rect">
              <a:avLst/>
            </a:prstGeom>
            <a:solidFill>
              <a:srgbClr val="FFC9F0"/>
            </a:solid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শ্রেণি – সপ্তম </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22" name="TextBox 21"/>
            <p:cNvSpPr txBox="1"/>
            <p:nvPr/>
          </p:nvSpPr>
          <p:spPr>
            <a:xfrm>
              <a:off x="5156121" y="4797163"/>
              <a:ext cx="3163122" cy="480193"/>
            </a:xfrm>
            <a:prstGeom prst="rect">
              <a:avLst/>
            </a:prstGeom>
            <a:solidFill>
              <a:srgbClr val="FFC9F0"/>
            </a:solid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বিষয়    –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বিজ্ঞান </a:t>
              </a:r>
              <a:endParaRPr lang="en-US" b="1" dirty="0">
                <a:latin typeface="NikoshBAN" panose="02000000000000000000" pitchFamily="2" charset="0"/>
                <a:cs typeface="NikoshBAN" panose="02000000000000000000" pitchFamily="2" charset="0"/>
              </a:endParaRPr>
            </a:p>
          </p:txBody>
        </p:sp>
        <p:sp>
          <p:nvSpPr>
            <p:cNvPr id="23" name="TextBox 22"/>
            <p:cNvSpPr txBox="1"/>
            <p:nvPr/>
          </p:nvSpPr>
          <p:spPr>
            <a:xfrm>
              <a:off x="5161721" y="5402808"/>
              <a:ext cx="3203370" cy="387139"/>
            </a:xfrm>
            <a:prstGeom prst="rect">
              <a:avLst/>
            </a:prstGeom>
            <a:solidFill>
              <a:srgbClr val="FFC9F0"/>
            </a:solidFill>
          </p:spPr>
          <p:txBody>
            <a:bodyPr wrap="square" rtlCol="0">
              <a:prstTxWarp prst="textPlain">
                <a:avLst/>
              </a:prstTxWarp>
              <a:spAutoFit/>
            </a:bodyPr>
            <a:lstStyle/>
            <a:p>
              <a:r>
                <a:rPr lang="bn-IN" b="1" dirty="0" smtClean="0">
                  <a:latin typeface="NikoshBAN" panose="02000000000000000000" pitchFamily="2" charset="0"/>
                  <a:cs typeface="NikoshBAN" panose="02000000000000000000" pitchFamily="2" charset="0"/>
                </a:rPr>
                <a:t>অধ্যায় –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সপ্তম </a:t>
              </a:r>
              <a:r>
                <a:rPr lang="en-US" b="1" dirty="0" smtClean="0">
                  <a:latin typeface="NikoshBAN" panose="02000000000000000000" pitchFamily="2" charset="0"/>
                  <a:cs typeface="NikoshBAN" panose="02000000000000000000" pitchFamily="2" charset="0"/>
                </a:rPr>
                <a:t>   </a:t>
              </a:r>
              <a:r>
                <a:rPr lang="bn-IN" b="1" dirty="0" smtClean="0">
                  <a:latin typeface="NikoshBAN" panose="02000000000000000000" pitchFamily="2" charset="0"/>
                  <a:cs typeface="NikoshBAN" panose="02000000000000000000" pitchFamily="2" charset="0"/>
                </a:rPr>
                <a:t> </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25" name="TextBox 24"/>
            <p:cNvSpPr txBox="1"/>
            <p:nvPr/>
          </p:nvSpPr>
          <p:spPr>
            <a:xfrm>
              <a:off x="6214879" y="2074459"/>
              <a:ext cx="1287167" cy="28084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Plain">
                <a:avLst/>
              </a:prstTxWarp>
              <a:spAutoFit/>
            </a:bodyPr>
            <a:lstStyle/>
            <a:p>
              <a:r>
                <a:rPr lang="bn-IN" sz="1636"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rPr>
                <a:t>বিষয় </a:t>
              </a:r>
              <a:endParaRPr lang="en-US" sz="1636"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6173399" y="2577323"/>
              <a:ext cx="1328647" cy="153139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5991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2000" fill="hold"/>
                                        <p:tgtEl>
                                          <p:spTgt spid="29"/>
                                        </p:tgtEl>
                                        <p:attrNameLst>
                                          <p:attrName>ppt_w</p:attrName>
                                        </p:attrNameLst>
                                      </p:cBhvr>
                                      <p:tavLst>
                                        <p:tav tm="0">
                                          <p:val>
                                            <p:fltVal val="0"/>
                                          </p:val>
                                        </p:tav>
                                        <p:tav tm="100000">
                                          <p:val>
                                            <p:strVal val="#ppt_w"/>
                                          </p:val>
                                        </p:tav>
                                      </p:tavLst>
                                    </p:anim>
                                    <p:anim calcmode="lin" valueType="num">
                                      <p:cBhvr>
                                        <p:cTn id="14" dur="2000" fill="hold"/>
                                        <p:tgtEl>
                                          <p:spTgt spid="29"/>
                                        </p:tgtEl>
                                        <p:attrNameLst>
                                          <p:attrName>ppt_h</p:attrName>
                                        </p:attrNameLst>
                                      </p:cBhvr>
                                      <p:tavLst>
                                        <p:tav tm="0">
                                          <p:val>
                                            <p:fltVal val="0"/>
                                          </p:val>
                                        </p:tav>
                                        <p:tav tm="100000">
                                          <p:val>
                                            <p:strVal val="#ppt_h"/>
                                          </p:val>
                                        </p:tav>
                                      </p:tavLst>
                                    </p:anim>
                                  </p:childTnLst>
                                </p:cTn>
                              </p:par>
                            </p:childTnLst>
                          </p:cTn>
                        </p:par>
                        <p:par>
                          <p:cTn id="15" fill="hold">
                            <p:stCondLst>
                              <p:cond delay="4000"/>
                            </p:stCondLst>
                            <p:childTnLst>
                              <p:par>
                                <p:cTn id="16" presetID="53" presetClass="entr" presetSubtype="52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Effect transition="in" filter="fade">
                                      <p:cBhvr>
                                        <p:cTn id="20" dur="250"/>
                                        <p:tgtEl>
                                          <p:spTgt spid="8"/>
                                        </p:tgtEl>
                                      </p:cBhvr>
                                    </p:animEffect>
                                    <p:anim calcmode="lin" valueType="num">
                                      <p:cBhvr>
                                        <p:cTn id="21" dur="250" fill="hold"/>
                                        <p:tgtEl>
                                          <p:spTgt spid="8"/>
                                        </p:tgtEl>
                                        <p:attrNameLst>
                                          <p:attrName>ppt_x</p:attrName>
                                        </p:attrNameLst>
                                      </p:cBhvr>
                                      <p:tavLst>
                                        <p:tav tm="0">
                                          <p:val>
                                            <p:fltVal val="0.5"/>
                                          </p:val>
                                        </p:tav>
                                        <p:tav tm="100000">
                                          <p:val>
                                            <p:strVal val="#ppt_x"/>
                                          </p:val>
                                        </p:tav>
                                      </p:tavLst>
                                    </p:anim>
                                    <p:anim calcmode="lin" valueType="num">
                                      <p:cBhvr>
                                        <p:cTn id="22" dur="250" fill="hold"/>
                                        <p:tgtEl>
                                          <p:spTgt spid="8"/>
                                        </p:tgtEl>
                                        <p:attrNameLst>
                                          <p:attrName>ppt_y</p:attrName>
                                        </p:attrNameLst>
                                      </p:cBhvr>
                                      <p:tavLst>
                                        <p:tav tm="0">
                                          <p:val>
                                            <p:fltVal val="0.5"/>
                                          </p:val>
                                        </p:tav>
                                        <p:tav tm="100000">
                                          <p:val>
                                            <p:strVal val="#ppt_y"/>
                                          </p:val>
                                        </p:tav>
                                      </p:tavLst>
                                    </p:anim>
                                  </p:childTnLst>
                                </p:cTn>
                              </p:par>
                            </p:childTnLst>
                          </p:cTn>
                        </p:par>
                        <p:par>
                          <p:cTn id="23" fill="hold">
                            <p:stCondLst>
                              <p:cond delay="4250"/>
                            </p:stCondLst>
                            <p:childTnLst>
                              <p:par>
                                <p:cTn id="24" presetID="53" presetClass="entr" presetSubtype="52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fltVal val="0.5"/>
                                          </p:val>
                                        </p:tav>
                                        <p:tav tm="100000">
                                          <p:val>
                                            <p:strVal val="#ppt_x"/>
                                          </p:val>
                                        </p:tav>
                                      </p:tavLst>
                                    </p:anim>
                                    <p:anim calcmode="lin" valueType="num">
                                      <p:cBhvr>
                                        <p:cTn id="30" dur="1000" fill="hold"/>
                                        <p:tgtEl>
                                          <p:spTgt spid="6"/>
                                        </p:tgtEl>
                                        <p:attrNameLst>
                                          <p:attrName>ppt_y</p:attrName>
                                        </p:attrNameLst>
                                      </p:cBhvr>
                                      <p:tavLst>
                                        <p:tav tm="0">
                                          <p:val>
                                            <p:fltVal val="0.5"/>
                                          </p:val>
                                        </p:tav>
                                        <p:tav tm="100000">
                                          <p:val>
                                            <p:strVal val="#ppt_y"/>
                                          </p:val>
                                        </p:tav>
                                      </p:tavLst>
                                    </p:anim>
                                  </p:childTnLst>
                                </p:cTn>
                              </p:par>
                            </p:childTnLst>
                          </p:cTn>
                        </p:par>
                        <p:par>
                          <p:cTn id="31" fill="hold">
                            <p:stCondLst>
                              <p:cond delay="5250"/>
                            </p:stCondLst>
                            <p:childTnLst>
                              <p:par>
                                <p:cTn id="32" presetID="53" presetClass="entr" presetSubtype="52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fltVal val="0.5"/>
                                          </p:val>
                                        </p:tav>
                                        <p:tav tm="100000">
                                          <p:val>
                                            <p:strVal val="#ppt_x"/>
                                          </p:val>
                                        </p:tav>
                                      </p:tavLst>
                                    </p:anim>
                                    <p:anim calcmode="lin" valueType="num">
                                      <p:cBhvr>
                                        <p:cTn id="38" dur="1000" fill="hold"/>
                                        <p:tgtEl>
                                          <p:spTgt spid="7"/>
                                        </p:tgtEl>
                                        <p:attrNameLst>
                                          <p:attrName>ppt_y</p:attrName>
                                        </p:attrNameLst>
                                      </p:cBhvr>
                                      <p:tavLst>
                                        <p:tav tm="0">
                                          <p:val>
                                            <p:fltVal val="0.5"/>
                                          </p:val>
                                        </p:tav>
                                        <p:tav tm="100000">
                                          <p:val>
                                            <p:strVal val="#ppt_y"/>
                                          </p:val>
                                        </p:tav>
                                      </p:tavLst>
                                    </p:anim>
                                  </p:childTnLst>
                                </p:cTn>
                              </p:par>
                            </p:childTnLst>
                          </p:cTn>
                        </p:par>
                        <p:par>
                          <p:cTn id="39" fill="hold">
                            <p:stCondLst>
                              <p:cond delay="6250"/>
                            </p:stCondLst>
                            <p:childTnLst>
                              <p:par>
                                <p:cTn id="40" presetID="2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2000" fill="hold"/>
                                        <p:tgtEl>
                                          <p:spTgt spid="31"/>
                                        </p:tgtEl>
                                        <p:attrNameLst>
                                          <p:attrName>ppt_w</p:attrName>
                                        </p:attrNameLst>
                                      </p:cBhvr>
                                      <p:tavLst>
                                        <p:tav tm="0">
                                          <p:val>
                                            <p:fltVal val="0"/>
                                          </p:val>
                                        </p:tav>
                                        <p:tav tm="100000">
                                          <p:val>
                                            <p:strVal val="#ppt_w"/>
                                          </p:val>
                                        </p:tav>
                                      </p:tavLst>
                                    </p:anim>
                                    <p:anim calcmode="lin" valueType="num">
                                      <p:cBhvr>
                                        <p:cTn id="43" dur="20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2395" t="1260" r="1149" b="16863"/>
          <a:stretch/>
        </p:blipFill>
        <p:spPr>
          <a:xfrm>
            <a:off x="951342" y="1355266"/>
            <a:ext cx="7132133" cy="3561670"/>
          </a:xfrm>
          <a:prstGeom prst="rect">
            <a:avLst/>
          </a:prstGeom>
          <a:ln w="38100">
            <a:solidFill>
              <a:srgbClr val="7030A0"/>
            </a:solidFill>
          </a:ln>
          <a:effectLst>
            <a:innerShdw blurRad="114300">
              <a:prstClr val="black"/>
            </a:innerShdw>
          </a:effectLst>
        </p:spPr>
      </p:pic>
      <p:sp>
        <p:nvSpPr>
          <p:cNvPr id="3" name="TextBox 2"/>
          <p:cNvSpPr txBox="1"/>
          <p:nvPr/>
        </p:nvSpPr>
        <p:spPr>
          <a:xfrm>
            <a:off x="633777" y="5051786"/>
            <a:ext cx="7809931" cy="1200329"/>
          </a:xfrm>
          <a:prstGeom prst="rect">
            <a:avLst/>
          </a:prstGeom>
          <a:solidFill>
            <a:schemeClr val="bg1"/>
          </a:solidFill>
          <a:ln w="19050">
            <a:solidFill>
              <a:schemeClr val="tx1"/>
            </a:solidFill>
          </a:ln>
          <a:effectLst>
            <a:softEdge rad="12700"/>
          </a:effectLst>
        </p:spPr>
        <p:txBody>
          <a:bodyPr wrap="square" rtlCol="0">
            <a:spAutoFit/>
          </a:bodyPr>
          <a:lstStyle/>
          <a:p>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বায়ুপ্রবাহ অফুরন্ত শক্তির উৎস । কারণ বায়ু সর্বদাই সব জায়গায়ই বিদ্যমান। তাই বাংলাদাশের সমুদ্র উপকূলে ও চরাঞ্চলে বায়ুকল বা বাতাস চালিত টারবাইন স্থাপনের মাধ্যমে অভ্যন্তরীণ বিদ্যুৎ চাহিদা মিটিয়ে বিদেশেও রপ্তানী করা সম্ভব ।   </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596789" y="324345"/>
            <a:ext cx="5841241" cy="830997"/>
          </a:xfrm>
          <a:prstGeom prst="rect">
            <a:avLst/>
          </a:prstGeom>
          <a:solidFill>
            <a:srgbClr val="00FFFF"/>
          </a:solidFill>
          <a:effectLst>
            <a:innerShdw blurRad="114300">
              <a:prstClr val="black"/>
            </a:innerShdw>
          </a:effectLst>
        </p:spPr>
        <p:txBody>
          <a:bodyPr wrap="square" rtlCol="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নবায়নযোগ্য শক্তির সুবিধা </a:t>
            </a:r>
            <a:endPar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59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ppt_x</p:attrName>
                                        </p:attrNameLst>
                                      </p:cBhvr>
                                      <p:tavLst>
                                        <p:tav tm="0">
                                          <p:val>
                                            <p:fltVal val="0.5"/>
                                          </p:val>
                                        </p:tav>
                                        <p:tav tm="100000">
                                          <p:val>
                                            <p:strVal val="#ppt_x"/>
                                          </p:val>
                                        </p:tav>
                                      </p:tavLst>
                                    </p:anim>
                                    <p:anim calcmode="lin" valueType="num">
                                      <p:cBhvr>
                                        <p:cTn id="15" dur="2000" fill="hold"/>
                                        <p:tgtEl>
                                          <p:spTgt spid="4"/>
                                        </p:tgtEl>
                                        <p:attrNameLst>
                                          <p:attrName>ppt_y</p:attrName>
                                        </p:attrNameLst>
                                      </p:cBhvr>
                                      <p:tavLst>
                                        <p:tav tm="0">
                                          <p:val>
                                            <p:fltVal val="0.5"/>
                                          </p:val>
                                        </p:tav>
                                        <p:tav tm="100000">
                                          <p:val>
                                            <p:strVal val="#ppt_y"/>
                                          </p:val>
                                        </p:tav>
                                      </p:tavLst>
                                    </p:anim>
                                  </p:childTnLst>
                                </p:cTn>
                              </p:par>
                            </p:childTnLst>
                          </p:cTn>
                        </p:par>
                        <p:par>
                          <p:cTn id="16" fill="hold">
                            <p:stCondLst>
                              <p:cond delay="4000"/>
                            </p:stCondLst>
                            <p:childTnLst>
                              <p:par>
                                <p:cTn id="17" presetID="2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 calcmode="lin" valueType="num">
                                      <p:cBhvr>
                                        <p:cTn id="21" dur="2000" fill="hold"/>
                                        <p:tgtEl>
                                          <p:spTgt spid="3"/>
                                        </p:tgtEl>
                                        <p:attrNameLst>
                                          <p:attrName>ppt_x</p:attrName>
                                        </p:attrNameLst>
                                      </p:cBhvr>
                                      <p:tavLst>
                                        <p:tav tm="0">
                                          <p:val>
                                            <p:fltVal val="0.5"/>
                                          </p:val>
                                        </p:tav>
                                        <p:tav tm="100000">
                                          <p:val>
                                            <p:strVal val="#ppt_x"/>
                                          </p:val>
                                        </p:tav>
                                      </p:tavLst>
                                    </p:anim>
                                    <p:anim calcmode="lin" valueType="num">
                                      <p:cBhvr>
                                        <p:cTn id="22"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41784" y="548896"/>
            <a:ext cx="5657850" cy="1743075"/>
          </a:xfrm>
          <a:prstGeom prst="cloudCallout">
            <a:avLst>
              <a:gd name="adj1" fmla="val -17143"/>
              <a:gd name="adj2" fmla="val 131682"/>
            </a:avLst>
          </a:prstGeom>
          <a:solidFill>
            <a:srgbClr val="CAFCFE"/>
          </a:solidFill>
          <a:ln w="28575">
            <a:solidFill>
              <a:srgbClr val="FF33CC"/>
            </a:solidFill>
          </a:ln>
          <a:effectLst>
            <a:glow rad="2286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Horizontal Scroll 3"/>
          <p:cNvSpPr/>
          <p:nvPr/>
        </p:nvSpPr>
        <p:spPr>
          <a:xfrm>
            <a:off x="723331" y="3735431"/>
            <a:ext cx="7328848" cy="1771650"/>
          </a:xfrm>
          <a:prstGeom prst="horizontalScroll">
            <a:avLst/>
          </a:prstGeom>
          <a:solidFill>
            <a:srgbClr val="66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rPr>
              <a:t> </a:t>
            </a:r>
            <a:r>
              <a:rPr lang="bn-IN"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নবায়নযোগ্য শক্তির সুবিধা কী কী ?  </a:t>
            </a:r>
            <a:endParaRPr lang="bn-IN"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19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273" y="4827985"/>
            <a:ext cx="7712727" cy="674404"/>
          </a:xfrm>
          <a:prstGeom prst="rect">
            <a:avLst/>
          </a:prstGeom>
          <a:solidFill>
            <a:srgbClr val="FBB3F1"/>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r>
              <a:rPr lang="bn-IN" sz="1636"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36"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3.</a:t>
            </a:r>
            <a:r>
              <a:rPr lang="bn-IN" sz="1636"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নিচের কোন শক্তি নিঃশেষ হয়ে যাওয়ার সম্ভাবনা সবচেয়ে কম</a:t>
            </a:r>
            <a:r>
              <a:rPr lang="bn-IN" sz="1636" b="1"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sz="1636"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a:t>
            </a:r>
            <a:endParaRPr lang="en-US" sz="1636" b="1"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05211" y="5814844"/>
            <a:ext cx="1289096" cy="409107"/>
          </a:xfrm>
          <a:prstGeom prst="rect">
            <a:avLst/>
          </a:prstGeom>
          <a:solidFill>
            <a:srgbClr val="66FF33"/>
          </a:solidFill>
          <a:ln w="28575">
            <a:solidFill>
              <a:srgbClr val="FF0000"/>
            </a:solidFill>
          </a:ln>
          <a:effectLst>
            <a:glow rad="1016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atin typeface="NikoshBAN" panose="02000000000000000000" pitchFamily="2" charset="0"/>
                <a:cs typeface="NikoshBAN" panose="02000000000000000000" pitchFamily="2" charset="0"/>
              </a:rPr>
              <a:t>ক.তেল      </a:t>
            </a:r>
            <a:endParaRPr lang="en-US" sz="1636" dirty="0">
              <a:latin typeface="NikoshBAN" panose="02000000000000000000" pitchFamily="2" charset="0"/>
              <a:cs typeface="NikoshBAN" panose="02000000000000000000" pitchFamily="2" charset="0"/>
            </a:endParaRPr>
          </a:p>
        </p:txBody>
      </p:sp>
      <p:sp>
        <p:nvSpPr>
          <p:cNvPr id="4" name="TextBox 3"/>
          <p:cNvSpPr txBox="1"/>
          <p:nvPr/>
        </p:nvSpPr>
        <p:spPr>
          <a:xfrm>
            <a:off x="2688602" y="5814844"/>
            <a:ext cx="1254019" cy="413181"/>
          </a:xfrm>
          <a:prstGeom prst="rect">
            <a:avLst/>
          </a:prstGeom>
          <a:solidFill>
            <a:srgbClr val="66FF33"/>
          </a:solidFill>
          <a:ln w="28575">
            <a:solidFill>
              <a:srgbClr val="FF0000"/>
            </a:solidFill>
          </a:ln>
          <a:effectLst>
            <a:glow rad="1016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atin typeface="NikoshBAN" panose="02000000000000000000" pitchFamily="2" charset="0"/>
                <a:cs typeface="NikoshBAN" panose="02000000000000000000" pitchFamily="2" charset="0"/>
              </a:rPr>
              <a:t>খ.গ্যাস     </a:t>
            </a:r>
            <a:r>
              <a:rPr lang="en-US" sz="1636" dirty="0" smtClean="0">
                <a:latin typeface="NikoshBAN" panose="02000000000000000000" pitchFamily="2" charset="0"/>
                <a:cs typeface="NikoshBAN" panose="02000000000000000000" pitchFamily="2" charset="0"/>
              </a:rPr>
              <a:t> </a:t>
            </a:r>
            <a:r>
              <a:rPr lang="bn-IN" sz="1636" dirty="0" smtClean="0">
                <a:latin typeface="NikoshBAN" panose="02000000000000000000" pitchFamily="2" charset="0"/>
                <a:cs typeface="NikoshBAN" panose="02000000000000000000" pitchFamily="2" charset="0"/>
              </a:rPr>
              <a:t> </a:t>
            </a:r>
            <a:endParaRPr lang="en-US" sz="1636" dirty="0">
              <a:latin typeface="NikoshBAN" panose="02000000000000000000" pitchFamily="2" charset="0"/>
              <a:cs typeface="NikoshBAN" panose="02000000000000000000" pitchFamily="2" charset="0"/>
            </a:endParaRPr>
          </a:p>
        </p:txBody>
      </p:sp>
      <p:sp>
        <p:nvSpPr>
          <p:cNvPr id="5" name="TextBox 4"/>
          <p:cNvSpPr txBox="1"/>
          <p:nvPr/>
        </p:nvSpPr>
        <p:spPr>
          <a:xfrm>
            <a:off x="4618803" y="5814844"/>
            <a:ext cx="1340193" cy="417256"/>
          </a:xfrm>
          <a:prstGeom prst="rect">
            <a:avLst/>
          </a:prstGeom>
          <a:solidFill>
            <a:srgbClr val="66FF33"/>
          </a:solidFill>
          <a:ln w="28575">
            <a:solidFill>
              <a:srgbClr val="FF0000"/>
            </a:solidFill>
          </a:ln>
          <a:effectLst>
            <a:glow rad="1016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গ.সৌরশক্তি       </a:t>
            </a:r>
            <a:endParaRPr lang="en-US"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808318" y="5814844"/>
            <a:ext cx="1334793" cy="433557"/>
          </a:xfrm>
          <a:prstGeom prst="rect">
            <a:avLst/>
          </a:prstGeom>
          <a:solidFill>
            <a:srgbClr val="66FF33"/>
          </a:solidFill>
          <a:ln w="28575">
            <a:solidFill>
              <a:srgbClr val="FF0000"/>
            </a:solidFill>
          </a:ln>
          <a:effectLst>
            <a:glow rad="1016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ঘ.কয়লা শক্তি        </a:t>
            </a:r>
            <a:endParaRPr lang="en-US"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636571" y="3124200"/>
            <a:ext cx="7745429" cy="663603"/>
          </a:xfrm>
          <a:prstGeom prst="rect">
            <a:avLst/>
          </a:prstGeom>
          <a:solidFill>
            <a:srgbClr val="66FF66"/>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r>
              <a:rPr lang="bn-IN" sz="1636" dirty="0" smtClean="0">
                <a:latin typeface="NikoshBAN" panose="02000000000000000000" pitchFamily="2" charset="0"/>
                <a:cs typeface="NikoshBAN" panose="02000000000000000000" pitchFamily="2" charset="0"/>
              </a:rPr>
              <a:t> </a:t>
            </a:r>
            <a:r>
              <a:rPr lang="en-US" sz="1636"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2</a:t>
            </a:r>
            <a:r>
              <a:rPr lang="bn-IN" sz="1636"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 শক্তির উৎস বার বার ব্যবহার করা যায় তাকে কী বলে ?   </a:t>
            </a:r>
            <a:endParaRPr lang="bn-IN" sz="1636"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746049" y="4102309"/>
            <a:ext cx="1410296" cy="421327"/>
          </a:xfrm>
          <a:prstGeom prst="rect">
            <a:avLst/>
          </a:prstGeom>
          <a:solidFill>
            <a:srgbClr val="00FFFF"/>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যান্ত্রিক শক্তি     </a:t>
            </a:r>
            <a:endParaRPr lang="bn-IN" sz="1636" dirty="0" smtClean="0">
              <a:latin typeface="NikoshBAN" panose="02000000000000000000" pitchFamily="2" charset="0"/>
              <a:cs typeface="NikoshBAN" panose="02000000000000000000" pitchFamily="2" charset="0"/>
            </a:endParaRPr>
          </a:p>
        </p:txBody>
      </p:sp>
      <p:sp>
        <p:nvSpPr>
          <p:cNvPr id="9" name="TextBox 8"/>
          <p:cNvSpPr txBox="1"/>
          <p:nvPr/>
        </p:nvSpPr>
        <p:spPr>
          <a:xfrm>
            <a:off x="6727898" y="4123952"/>
            <a:ext cx="1548657" cy="400954"/>
          </a:xfrm>
          <a:prstGeom prst="rect">
            <a:avLst/>
          </a:prstGeom>
          <a:solidFill>
            <a:srgbClr val="00FFFF"/>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নবায়নযোগ্য শক্তি      </a:t>
            </a:r>
            <a:endParaRPr lang="en-US"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4601327" y="4145749"/>
            <a:ext cx="1570605" cy="392805"/>
          </a:xfrm>
          <a:prstGeom prst="rect">
            <a:avLst/>
          </a:prstGeom>
          <a:solidFill>
            <a:srgbClr val="00FFFF"/>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গ.রাসায়নিক শক্তি      </a:t>
            </a:r>
            <a:endParaRPr lang="en-US"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2667000" y="4116569"/>
            <a:ext cx="1499343" cy="421328"/>
          </a:xfrm>
          <a:prstGeom prst="rect">
            <a:avLst/>
          </a:prstGeom>
          <a:solidFill>
            <a:srgbClr val="00FFFF"/>
          </a:solidFill>
          <a:ln w="28575">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p>
            <a:r>
              <a:rPr lang="bn-IN" sz="1636"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বিদ্যুৎ শক্তি      </a:t>
            </a:r>
            <a:endParaRPr lang="en-US" sz="1636"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14363" y="2076986"/>
            <a:ext cx="7767637" cy="689268"/>
          </a:xfrm>
          <a:prstGeom prst="rect">
            <a:avLst/>
          </a:prstGeom>
          <a:solidFill>
            <a:srgbClr val="9FFAFF"/>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bodyPr>
          <a:lstStyle/>
          <a:p>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কৃত্রিম উপগ্রহে তড়িৎশক্তি সরবরাহের জন্য কী ব্যবহৃত হয় ?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Horizontal Scroll 12"/>
          <p:cNvSpPr/>
          <p:nvPr/>
        </p:nvSpPr>
        <p:spPr>
          <a:xfrm>
            <a:off x="2667000" y="286603"/>
            <a:ext cx="3619549" cy="1389797"/>
          </a:xfrm>
          <a:prstGeom prst="horizontalScroll">
            <a:avLst/>
          </a:prstGeom>
          <a:solidFill>
            <a:srgbClr val="66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a:t>
            </a:r>
            <a:r>
              <a:rPr lang="en-US" sz="6000"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 </a:t>
            </a:r>
            <a:r>
              <a:rPr lang="bn-IN" sz="6000"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6000"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5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fltVal val="0"/>
                                          </p:val>
                                        </p:tav>
                                        <p:tav tm="100000">
                                          <p:val>
                                            <p:strVal val="#ppt_h"/>
                                          </p:val>
                                        </p:tav>
                                      </p:tavLst>
                                    </p:anim>
                                    <p:anim calcmode="lin" valueType="num">
                                      <p:cBhvr>
                                        <p:cTn id="14" dur="2000" fill="hold"/>
                                        <p:tgtEl>
                                          <p:spTgt spid="12"/>
                                        </p:tgtEl>
                                        <p:attrNameLst>
                                          <p:attrName>ppt_x</p:attrName>
                                        </p:attrNameLst>
                                      </p:cBhvr>
                                      <p:tavLst>
                                        <p:tav tm="0">
                                          <p:val>
                                            <p:fltVal val="0.5"/>
                                          </p:val>
                                        </p:tav>
                                        <p:tav tm="100000">
                                          <p:val>
                                            <p:strVal val="#ppt_x"/>
                                          </p:val>
                                        </p:tav>
                                      </p:tavLst>
                                    </p:anim>
                                    <p:anim calcmode="lin" valueType="num">
                                      <p:cBhvr>
                                        <p:cTn id="15" dur="2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ppt_x</p:attrName>
                                        </p:attrNameLst>
                                      </p:cBhvr>
                                      <p:tavLst>
                                        <p:tav tm="0">
                                          <p:val>
                                            <p:strVal val="#ppt_x"/>
                                          </p:val>
                                        </p:tav>
                                        <p:tav tm="100000">
                                          <p:val>
                                            <p:strVal val="#ppt_x"/>
                                          </p:val>
                                        </p:tav>
                                      </p:tavLst>
                                    </p:anim>
                                    <p:anim calcmode="lin" valueType="num">
                                      <p:cBhvr>
                                        <p:cTn id="22" dur="2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8">
                                            <p:bg/>
                                          </p:spTgt>
                                        </p:tgtEl>
                                        <p:attrNameLst>
                                          <p:attrName>style.visibility</p:attrName>
                                        </p:attrNameLst>
                                      </p:cBhvr>
                                      <p:to>
                                        <p:strVal val="visible"/>
                                      </p:to>
                                    </p:set>
                                    <p:anim calcmode="lin" valueType="num">
                                      <p:cBhvr>
                                        <p:cTn id="26" dur="1000" fill="hold"/>
                                        <p:tgtEl>
                                          <p:spTgt spid="8">
                                            <p:bg/>
                                          </p:spTgt>
                                        </p:tgtEl>
                                        <p:attrNameLst>
                                          <p:attrName>ppt_w</p:attrName>
                                        </p:attrNameLst>
                                      </p:cBhvr>
                                      <p:tavLst>
                                        <p:tav tm="0">
                                          <p:val>
                                            <p:fltVal val="0"/>
                                          </p:val>
                                        </p:tav>
                                        <p:tav tm="100000">
                                          <p:val>
                                            <p:strVal val="#ppt_w"/>
                                          </p:val>
                                        </p:tav>
                                      </p:tavLst>
                                    </p:anim>
                                    <p:anim calcmode="lin" valueType="num">
                                      <p:cBhvr>
                                        <p:cTn id="27" dur="1000" fill="hold"/>
                                        <p:tgtEl>
                                          <p:spTgt spid="8">
                                            <p:bg/>
                                          </p:spTgt>
                                        </p:tgtEl>
                                        <p:attrNameLst>
                                          <p:attrName>ppt_h</p:attrName>
                                        </p:attrNameLst>
                                      </p:cBhvr>
                                      <p:tavLst>
                                        <p:tav tm="0">
                                          <p:val>
                                            <p:fltVal val="0"/>
                                          </p:val>
                                        </p:tav>
                                        <p:tav tm="100000">
                                          <p:val>
                                            <p:strVal val="#ppt_h"/>
                                          </p:val>
                                        </p:tav>
                                      </p:tavLst>
                                    </p:anim>
                                    <p:anim calcmode="lin" valueType="num">
                                      <p:cBhvr>
                                        <p:cTn id="28"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bg/>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000"/>
                            </p:stCondLst>
                            <p:childTnLst>
                              <p:par>
                                <p:cTn id="37" presetID="15" presetClass="entr" presetSubtype="0" fill="hold" grpId="0" nodeType="afterEffect">
                                  <p:stCondLst>
                                    <p:cond delay="0"/>
                                  </p:stCondLst>
                                  <p:childTnLst>
                                    <p:set>
                                      <p:cBhvr>
                                        <p:cTn id="38" dur="1" fill="hold">
                                          <p:stCondLst>
                                            <p:cond delay="0"/>
                                          </p:stCondLst>
                                        </p:cTn>
                                        <p:tgtEl>
                                          <p:spTgt spid="11">
                                            <p:bg/>
                                          </p:spTgt>
                                        </p:tgtEl>
                                        <p:attrNameLst>
                                          <p:attrName>style.visibility</p:attrName>
                                        </p:attrNameLst>
                                      </p:cBhvr>
                                      <p:to>
                                        <p:strVal val="visible"/>
                                      </p:to>
                                    </p:set>
                                    <p:anim calcmode="lin" valueType="num">
                                      <p:cBhvr>
                                        <p:cTn id="39" dur="1000" fill="hold"/>
                                        <p:tgtEl>
                                          <p:spTgt spid="11">
                                            <p:bg/>
                                          </p:spTgt>
                                        </p:tgtEl>
                                        <p:attrNameLst>
                                          <p:attrName>ppt_w</p:attrName>
                                        </p:attrNameLst>
                                      </p:cBhvr>
                                      <p:tavLst>
                                        <p:tav tm="0">
                                          <p:val>
                                            <p:fltVal val="0"/>
                                          </p:val>
                                        </p:tav>
                                        <p:tav tm="100000">
                                          <p:val>
                                            <p:strVal val="#ppt_w"/>
                                          </p:val>
                                        </p:tav>
                                      </p:tavLst>
                                    </p:anim>
                                    <p:anim calcmode="lin" valueType="num">
                                      <p:cBhvr>
                                        <p:cTn id="40" dur="1000" fill="hold"/>
                                        <p:tgtEl>
                                          <p:spTgt spid="11">
                                            <p:bg/>
                                          </p:spTgt>
                                        </p:tgtEl>
                                        <p:attrNameLst>
                                          <p:attrName>ppt_h</p:attrName>
                                        </p:attrNameLst>
                                      </p:cBhvr>
                                      <p:tavLst>
                                        <p:tav tm="0">
                                          <p:val>
                                            <p:fltVal val="0"/>
                                          </p:val>
                                        </p:tav>
                                        <p:tav tm="100000">
                                          <p:val>
                                            <p:strVal val="#ppt_h"/>
                                          </p:val>
                                        </p:tav>
                                      </p:tavLst>
                                    </p:anim>
                                    <p:anim calcmode="lin" valueType="num">
                                      <p:cBhvr>
                                        <p:cTn id="41" dur="1000" fill="hold"/>
                                        <p:tgtEl>
                                          <p:spTgt spid="11">
                                            <p:bg/>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bg/>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4000"/>
                            </p:stCondLst>
                            <p:childTnLst>
                              <p:par>
                                <p:cTn id="50" presetID="15" presetClass="entr" presetSubtype="0" fill="hold" grpId="0" nodeType="afterEffect">
                                  <p:stCondLst>
                                    <p:cond delay="0"/>
                                  </p:stCondLst>
                                  <p:childTnLst>
                                    <p:set>
                                      <p:cBhvr>
                                        <p:cTn id="51" dur="1" fill="hold">
                                          <p:stCondLst>
                                            <p:cond delay="0"/>
                                          </p:stCondLst>
                                        </p:cTn>
                                        <p:tgtEl>
                                          <p:spTgt spid="10">
                                            <p:bg/>
                                          </p:spTgt>
                                        </p:tgtEl>
                                        <p:attrNameLst>
                                          <p:attrName>style.visibility</p:attrName>
                                        </p:attrNameLst>
                                      </p:cBhvr>
                                      <p:to>
                                        <p:strVal val="visible"/>
                                      </p:to>
                                    </p:set>
                                    <p:anim calcmode="lin" valueType="num">
                                      <p:cBhvr>
                                        <p:cTn id="52" dur="1000" fill="hold"/>
                                        <p:tgtEl>
                                          <p:spTgt spid="10">
                                            <p:bg/>
                                          </p:spTgt>
                                        </p:tgtEl>
                                        <p:attrNameLst>
                                          <p:attrName>ppt_w</p:attrName>
                                        </p:attrNameLst>
                                      </p:cBhvr>
                                      <p:tavLst>
                                        <p:tav tm="0">
                                          <p:val>
                                            <p:fltVal val="0"/>
                                          </p:val>
                                        </p:tav>
                                        <p:tav tm="100000">
                                          <p:val>
                                            <p:strVal val="#ppt_w"/>
                                          </p:val>
                                        </p:tav>
                                      </p:tavLst>
                                    </p:anim>
                                    <p:anim calcmode="lin" valueType="num">
                                      <p:cBhvr>
                                        <p:cTn id="53" dur="1000" fill="hold"/>
                                        <p:tgtEl>
                                          <p:spTgt spid="10">
                                            <p:bg/>
                                          </p:spTgt>
                                        </p:tgtEl>
                                        <p:attrNameLst>
                                          <p:attrName>ppt_h</p:attrName>
                                        </p:attrNameLst>
                                      </p:cBhvr>
                                      <p:tavLst>
                                        <p:tav tm="0">
                                          <p:val>
                                            <p:fltVal val="0"/>
                                          </p:val>
                                        </p:tav>
                                        <p:tav tm="100000">
                                          <p:val>
                                            <p:strVal val="#ppt_h"/>
                                          </p:val>
                                        </p:tav>
                                      </p:tavLst>
                                    </p:anim>
                                    <p:anim calcmode="lin" valueType="num">
                                      <p:cBhvr>
                                        <p:cTn id="54"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0">
                                            <p:bg/>
                                          </p:spTgt>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5000"/>
                            </p:stCondLst>
                            <p:childTnLst>
                              <p:par>
                                <p:cTn id="63" presetID="15" presetClass="entr" presetSubtype="0" fill="hold" grpId="0" nodeType="afterEffect">
                                  <p:stCondLst>
                                    <p:cond delay="0"/>
                                  </p:stCondLst>
                                  <p:childTnLst>
                                    <p:set>
                                      <p:cBhvr>
                                        <p:cTn id="64" dur="1" fill="hold">
                                          <p:stCondLst>
                                            <p:cond delay="0"/>
                                          </p:stCondLst>
                                        </p:cTn>
                                        <p:tgtEl>
                                          <p:spTgt spid="9">
                                            <p:bg/>
                                          </p:spTgt>
                                        </p:tgtEl>
                                        <p:attrNameLst>
                                          <p:attrName>style.visibility</p:attrName>
                                        </p:attrNameLst>
                                      </p:cBhvr>
                                      <p:to>
                                        <p:strVal val="visible"/>
                                      </p:to>
                                    </p:set>
                                    <p:anim calcmode="lin" valueType="num">
                                      <p:cBhvr>
                                        <p:cTn id="65" dur="1000" fill="hold"/>
                                        <p:tgtEl>
                                          <p:spTgt spid="9">
                                            <p:bg/>
                                          </p:spTgt>
                                        </p:tgtEl>
                                        <p:attrNameLst>
                                          <p:attrName>ppt_w</p:attrName>
                                        </p:attrNameLst>
                                      </p:cBhvr>
                                      <p:tavLst>
                                        <p:tav tm="0">
                                          <p:val>
                                            <p:fltVal val="0"/>
                                          </p:val>
                                        </p:tav>
                                        <p:tav tm="100000">
                                          <p:val>
                                            <p:strVal val="#ppt_w"/>
                                          </p:val>
                                        </p:tav>
                                      </p:tavLst>
                                    </p:anim>
                                    <p:anim calcmode="lin" valueType="num">
                                      <p:cBhvr>
                                        <p:cTn id="66" dur="1000" fill="hold"/>
                                        <p:tgtEl>
                                          <p:spTgt spid="9">
                                            <p:bg/>
                                          </p:spTgt>
                                        </p:tgtEl>
                                        <p:attrNameLst>
                                          <p:attrName>ppt_h</p:attrName>
                                        </p:attrNameLst>
                                      </p:cBhvr>
                                      <p:tavLst>
                                        <p:tav tm="0">
                                          <p:val>
                                            <p:fltVal val="0"/>
                                          </p:val>
                                        </p:tav>
                                        <p:tav tm="100000">
                                          <p:val>
                                            <p:strVal val="#ppt_h"/>
                                          </p:val>
                                        </p:tav>
                                      </p:tavLst>
                                    </p:anim>
                                    <p:anim calcmode="lin" valueType="num">
                                      <p:cBhvr>
                                        <p:cTn id="67" dur="1000" fill="hold"/>
                                        <p:tgtEl>
                                          <p:spTgt spid="9">
                                            <p:bg/>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
                                            <p:bg/>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 calcmode="lin" valueType="num">
                                      <p:cBhvr>
                                        <p:cTn id="7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9"/>
                                        </p:tgtEl>
                                        <p:attrNameLst>
                                          <p:attrName>fillcolor</p:attrName>
                                        </p:attrNameLst>
                                      </p:cBhvr>
                                      <p:to>
                                        <a:srgbClr val="FF0000"/>
                                      </p:to>
                                    </p:animClr>
                                    <p:set>
                                      <p:cBhvr>
                                        <p:cTn id="79" dur="2000" fill="hold"/>
                                        <p:tgtEl>
                                          <p:spTgt spid="9"/>
                                        </p:tgtEl>
                                        <p:attrNameLst>
                                          <p:attrName>fill.type</p:attrName>
                                        </p:attrNameLst>
                                      </p:cBhvr>
                                      <p:to>
                                        <p:strVal val="solid"/>
                                      </p:to>
                                    </p:set>
                                    <p:set>
                                      <p:cBhvr>
                                        <p:cTn id="80" dur="2000" fill="hold"/>
                                        <p:tgtEl>
                                          <p:spTgt spid="9"/>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applause.wav"/>
                                        </p:tgtEl>
                                      </p:cMediaNode>
                                    </p:audio>
                                  </p:subTnLst>
                                </p:cTn>
                              </p:par>
                            </p:childTnLst>
                          </p:cTn>
                        </p:par>
                      </p:childTnLst>
                    </p:cTn>
                  </p:par>
                  <p:par>
                    <p:cTn id="81" fill="hold">
                      <p:stCondLst>
                        <p:cond delay="indefinite"/>
                      </p:stCondLst>
                      <p:childTnLst>
                        <p:par>
                          <p:cTn id="82" fill="hold">
                            <p:stCondLst>
                              <p:cond delay="0"/>
                            </p:stCondLst>
                            <p:childTnLst>
                              <p:par>
                                <p:cTn id="83" presetID="23" presetClass="entr" presetSubtype="36"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2000" fill="hold"/>
                                        <p:tgtEl>
                                          <p:spTgt spid="2"/>
                                        </p:tgtEl>
                                        <p:attrNameLst>
                                          <p:attrName>ppt_w</p:attrName>
                                        </p:attrNameLst>
                                      </p:cBhvr>
                                      <p:tavLst>
                                        <p:tav tm="0">
                                          <p:val>
                                            <p:strVal val="(6*min(max(#ppt_w*#ppt_h,.3),1)-7.4)/-.7*#ppt_w"/>
                                          </p:val>
                                        </p:tav>
                                        <p:tav tm="100000">
                                          <p:val>
                                            <p:strVal val="#ppt_w"/>
                                          </p:val>
                                        </p:tav>
                                      </p:tavLst>
                                    </p:anim>
                                    <p:anim calcmode="lin" valueType="num">
                                      <p:cBhvr>
                                        <p:cTn id="86" dur="2000" fill="hold"/>
                                        <p:tgtEl>
                                          <p:spTgt spid="2"/>
                                        </p:tgtEl>
                                        <p:attrNameLst>
                                          <p:attrName>ppt_h</p:attrName>
                                        </p:attrNameLst>
                                      </p:cBhvr>
                                      <p:tavLst>
                                        <p:tav tm="0">
                                          <p:val>
                                            <p:strVal val="(6*min(max(#ppt_w*#ppt_h,.3),1)-7.4)/-.7*#ppt_h"/>
                                          </p:val>
                                        </p:tav>
                                        <p:tav tm="100000">
                                          <p:val>
                                            <p:strVal val="#ppt_h"/>
                                          </p:val>
                                        </p:tav>
                                      </p:tavLst>
                                    </p:anim>
                                    <p:anim calcmode="lin" valueType="num">
                                      <p:cBhvr>
                                        <p:cTn id="87" dur="2000" fill="hold"/>
                                        <p:tgtEl>
                                          <p:spTgt spid="2"/>
                                        </p:tgtEl>
                                        <p:attrNameLst>
                                          <p:attrName>ppt_x</p:attrName>
                                        </p:attrNameLst>
                                      </p:cBhvr>
                                      <p:tavLst>
                                        <p:tav tm="0">
                                          <p:val>
                                            <p:fltVal val="0.5"/>
                                          </p:val>
                                        </p:tav>
                                        <p:tav tm="100000">
                                          <p:val>
                                            <p:strVal val="#ppt_x"/>
                                          </p:val>
                                        </p:tav>
                                      </p:tavLst>
                                    </p:anim>
                                    <p:anim calcmode="lin" valueType="num">
                                      <p:cBhvr>
                                        <p:cTn id="88" dur="20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89" fill="hold">
                            <p:stCondLst>
                              <p:cond delay="2000"/>
                            </p:stCondLst>
                            <p:childTnLst>
                              <p:par>
                                <p:cTn id="90" presetID="23" presetClass="entr" presetSubtype="36"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500" fill="hold"/>
                                        <p:tgtEl>
                                          <p:spTgt spid="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
                                        </p:tgtEl>
                                        <p:attrNameLst>
                                          <p:attrName>ppt_x</p:attrName>
                                        </p:attrNameLst>
                                      </p:cBhvr>
                                      <p:tavLst>
                                        <p:tav tm="0">
                                          <p:val>
                                            <p:fltVal val="0.5"/>
                                          </p:val>
                                        </p:tav>
                                        <p:tav tm="100000">
                                          <p:val>
                                            <p:strVal val="#ppt_x"/>
                                          </p:val>
                                        </p:tav>
                                      </p:tavLst>
                                    </p:anim>
                                    <p:anim calcmode="lin" valueType="num">
                                      <p:cBhvr>
                                        <p:cTn id="9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2500"/>
                            </p:stCondLst>
                            <p:childTnLst>
                              <p:par>
                                <p:cTn id="97" presetID="23" presetClass="entr" presetSubtype="36" fill="hold" grpId="0" nodeType="after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6*min(max(#ppt_w*#ppt_h,.3),1)-7.4)/-.7*#ppt_w"/>
                                          </p:val>
                                        </p:tav>
                                        <p:tav tm="100000">
                                          <p:val>
                                            <p:strVal val="#ppt_w"/>
                                          </p:val>
                                        </p:tav>
                                      </p:tavLst>
                                    </p:anim>
                                    <p:anim calcmode="lin" valueType="num">
                                      <p:cBhvr>
                                        <p:cTn id="100" dur="500" fill="hold"/>
                                        <p:tgtEl>
                                          <p:spTgt spid="4"/>
                                        </p:tgtEl>
                                        <p:attrNameLst>
                                          <p:attrName>ppt_h</p:attrName>
                                        </p:attrNameLst>
                                      </p:cBhvr>
                                      <p:tavLst>
                                        <p:tav tm="0">
                                          <p:val>
                                            <p:strVal val="(6*min(max(#ppt_w*#ppt_h,.3),1)-7.4)/-.7*#ppt_h"/>
                                          </p:val>
                                        </p:tav>
                                        <p:tav tm="100000">
                                          <p:val>
                                            <p:strVal val="#ppt_h"/>
                                          </p:val>
                                        </p:tav>
                                      </p:tavLst>
                                    </p:anim>
                                    <p:anim calcmode="lin" valueType="num">
                                      <p:cBhvr>
                                        <p:cTn id="101" dur="500" fill="hold"/>
                                        <p:tgtEl>
                                          <p:spTgt spid="4"/>
                                        </p:tgtEl>
                                        <p:attrNameLst>
                                          <p:attrName>ppt_x</p:attrName>
                                        </p:attrNameLst>
                                      </p:cBhvr>
                                      <p:tavLst>
                                        <p:tav tm="0">
                                          <p:val>
                                            <p:fltVal val="0.5"/>
                                          </p:val>
                                        </p:tav>
                                        <p:tav tm="100000">
                                          <p:val>
                                            <p:strVal val="#ppt_x"/>
                                          </p:val>
                                        </p:tav>
                                      </p:tavLst>
                                    </p:anim>
                                    <p:anim calcmode="lin" valueType="num">
                                      <p:cBhvr>
                                        <p:cTn id="102"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3000"/>
                            </p:stCondLst>
                            <p:childTnLst>
                              <p:par>
                                <p:cTn id="104" presetID="23" presetClass="entr" presetSubtype="36" fill="hold" grpId="0" nodeType="afterEffect">
                                  <p:stCondLst>
                                    <p:cond delay="0"/>
                                  </p:stCondLst>
                                  <p:childTnLst>
                                    <p:set>
                                      <p:cBhvr>
                                        <p:cTn id="105" dur="1" fill="hold">
                                          <p:stCondLst>
                                            <p:cond delay="0"/>
                                          </p:stCondLst>
                                        </p:cTn>
                                        <p:tgtEl>
                                          <p:spTgt spid="5"/>
                                        </p:tgtEl>
                                        <p:attrNameLst>
                                          <p:attrName>style.visibility</p:attrName>
                                        </p:attrNameLst>
                                      </p:cBhvr>
                                      <p:to>
                                        <p:strVal val="visible"/>
                                      </p:to>
                                    </p:set>
                                    <p:anim calcmode="lin" valueType="num">
                                      <p:cBhvr>
                                        <p:cTn id="106" dur="500" fill="hold"/>
                                        <p:tgtEl>
                                          <p:spTgt spid="5"/>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
                                        </p:tgtEl>
                                        <p:attrNameLst>
                                          <p:attrName>ppt_x</p:attrName>
                                        </p:attrNameLst>
                                      </p:cBhvr>
                                      <p:tavLst>
                                        <p:tav tm="0">
                                          <p:val>
                                            <p:fltVal val="0.5"/>
                                          </p:val>
                                        </p:tav>
                                        <p:tav tm="100000">
                                          <p:val>
                                            <p:strVal val="#ppt_x"/>
                                          </p:val>
                                        </p:tav>
                                      </p:tavLst>
                                    </p:anim>
                                    <p:anim calcmode="lin" valueType="num">
                                      <p:cBhvr>
                                        <p:cTn id="109"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3500"/>
                            </p:stCondLst>
                            <p:childTnLst>
                              <p:par>
                                <p:cTn id="111" presetID="23" presetClass="entr" presetSubtype="36" fill="hold" grpId="0" nodeType="afterEffect">
                                  <p:stCondLst>
                                    <p:cond delay="0"/>
                                  </p:stCondLst>
                                  <p:childTnLst>
                                    <p:set>
                                      <p:cBhvr>
                                        <p:cTn id="112" dur="1" fill="hold">
                                          <p:stCondLst>
                                            <p:cond delay="0"/>
                                          </p:stCondLst>
                                        </p:cTn>
                                        <p:tgtEl>
                                          <p:spTgt spid="6"/>
                                        </p:tgtEl>
                                        <p:attrNameLst>
                                          <p:attrName>style.visibility</p:attrName>
                                        </p:attrNameLst>
                                      </p:cBhvr>
                                      <p:to>
                                        <p:strVal val="visible"/>
                                      </p:to>
                                    </p:set>
                                    <p:anim calcmode="lin" valueType="num">
                                      <p:cBhvr>
                                        <p:cTn id="113" dur="500" fill="hold"/>
                                        <p:tgtEl>
                                          <p:spTgt spid="6"/>
                                        </p:tgtEl>
                                        <p:attrNameLst>
                                          <p:attrName>ppt_w</p:attrName>
                                        </p:attrNameLst>
                                      </p:cBhvr>
                                      <p:tavLst>
                                        <p:tav tm="0">
                                          <p:val>
                                            <p:strVal val="(6*min(max(#ppt_w*#ppt_h,.3),1)-7.4)/-.7*#ppt_w"/>
                                          </p:val>
                                        </p:tav>
                                        <p:tav tm="100000">
                                          <p:val>
                                            <p:strVal val="#ppt_w"/>
                                          </p:val>
                                        </p:tav>
                                      </p:tavLst>
                                    </p:anim>
                                    <p:anim calcmode="lin" valueType="num">
                                      <p:cBhvr>
                                        <p:cTn id="114" dur="500" fill="hold"/>
                                        <p:tgtEl>
                                          <p:spTgt spid="6"/>
                                        </p:tgtEl>
                                        <p:attrNameLst>
                                          <p:attrName>ppt_h</p:attrName>
                                        </p:attrNameLst>
                                      </p:cBhvr>
                                      <p:tavLst>
                                        <p:tav tm="0">
                                          <p:val>
                                            <p:strVal val="(6*min(max(#ppt_w*#ppt_h,.3),1)-7.4)/-.7*#ppt_h"/>
                                          </p:val>
                                        </p:tav>
                                        <p:tav tm="100000">
                                          <p:val>
                                            <p:strVal val="#ppt_h"/>
                                          </p:val>
                                        </p:tav>
                                      </p:tavLst>
                                    </p:anim>
                                    <p:anim calcmode="lin" valueType="num">
                                      <p:cBhvr>
                                        <p:cTn id="115" dur="500" fill="hold"/>
                                        <p:tgtEl>
                                          <p:spTgt spid="6"/>
                                        </p:tgtEl>
                                        <p:attrNameLst>
                                          <p:attrName>ppt_x</p:attrName>
                                        </p:attrNameLst>
                                      </p:cBhvr>
                                      <p:tavLst>
                                        <p:tav tm="0">
                                          <p:val>
                                            <p:fltVal val="0.5"/>
                                          </p:val>
                                        </p:tav>
                                        <p:tav tm="100000">
                                          <p:val>
                                            <p:strVal val="#ppt_x"/>
                                          </p:val>
                                        </p:tav>
                                      </p:tavLst>
                                    </p:anim>
                                    <p:anim calcmode="lin" valueType="num">
                                      <p:cBhvr>
                                        <p:cTn id="116"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mph" presetSubtype="2" fill="hold" nodeType="clickEffect">
                                  <p:stCondLst>
                                    <p:cond delay="0"/>
                                  </p:stCondLst>
                                  <p:childTnLst>
                                    <p:animClr clrSpc="rgb" dir="cw">
                                      <p:cBhvr>
                                        <p:cTn id="120" dur="2000" fill="hold"/>
                                        <p:tgtEl>
                                          <p:spTgt spid="5"/>
                                        </p:tgtEl>
                                        <p:attrNameLst>
                                          <p:attrName>fillcolor</p:attrName>
                                        </p:attrNameLst>
                                      </p:cBhvr>
                                      <p:to>
                                        <a:srgbClr val="FF0000"/>
                                      </p:to>
                                    </p:animClr>
                                    <p:set>
                                      <p:cBhvr>
                                        <p:cTn id="121" dur="2000" fill="hold"/>
                                        <p:tgtEl>
                                          <p:spTgt spid="5"/>
                                        </p:tgtEl>
                                        <p:attrNameLst>
                                          <p:attrName>fill.type</p:attrName>
                                        </p:attrNameLst>
                                      </p:cBhvr>
                                      <p:to>
                                        <p:strVal val="solid"/>
                                      </p:to>
                                    </p:set>
                                    <p:set>
                                      <p:cBhvr>
                                        <p:cTn id="122" dur="2000" fill="hold"/>
                                        <p:tgtEl>
                                          <p:spTgt spid="5"/>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build="allAtOnce" animBg="1"/>
      <p:bldP spid="9" grpId="0" build="allAtOnce" animBg="1"/>
      <p:bldP spid="10" grpId="0" build="allAtOnce" animBg="1"/>
      <p:bldP spid="11" grpId="0" build="allAtOnce"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42" y="627797"/>
            <a:ext cx="6312503" cy="2004513"/>
            <a:chOff x="879867" y="447808"/>
            <a:chExt cx="6312503" cy="1392927"/>
          </a:xfrm>
        </p:grpSpPr>
        <p:sp>
          <p:nvSpPr>
            <p:cNvPr id="7" name="Rectangular Callout 6"/>
            <p:cNvSpPr/>
            <p:nvPr/>
          </p:nvSpPr>
          <p:spPr>
            <a:xfrm>
              <a:off x="3668313" y="447808"/>
              <a:ext cx="3524057" cy="1379279"/>
            </a:xfrm>
            <a:prstGeom prst="wedgeRectCallout">
              <a:avLst>
                <a:gd name="adj1" fmla="val -46705"/>
                <a:gd name="adj2" fmla="val 107175"/>
              </a:avLst>
            </a:prstGeom>
            <a:solidFill>
              <a:srgbClr val="00FF00"/>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6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0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9867" y="447808"/>
              <a:ext cx="3375300" cy="1392927"/>
            </a:xfrm>
            <a:prstGeom prst="rect">
              <a:avLst/>
            </a:prstGeom>
            <a:ln>
              <a:noFill/>
            </a:ln>
            <a:effectLst>
              <a:innerShdw blurRad="114300">
                <a:prstClr val="black"/>
              </a:innerShdw>
            </a:effectLst>
          </p:spPr>
        </p:pic>
      </p:grpSp>
      <p:sp>
        <p:nvSpPr>
          <p:cNvPr id="6" name="Horizontal Scroll 5"/>
          <p:cNvSpPr/>
          <p:nvPr/>
        </p:nvSpPr>
        <p:spPr>
          <a:xfrm>
            <a:off x="827904" y="3753133"/>
            <a:ext cx="7196981" cy="1973169"/>
          </a:xfrm>
          <a:prstGeom prst="horizontalScroll">
            <a:avLst/>
          </a:prstGeom>
          <a:solidFill>
            <a:srgbClr val="CFF9FD"/>
          </a:solidFill>
          <a:ln w="28575">
            <a:solidFill>
              <a:srgbClr val="FC2C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গ্যাস এবং বায়োগ্যাসের মধ্যে পার্থক্য কী ?  </a:t>
            </a:r>
            <a:r>
              <a:rPr lang="bn-IN" sz="3200" dirty="0" smtClean="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rPr>
              <a:t> </a:t>
            </a:r>
            <a:endParaRPr lang="en-US" sz="3200" dirty="0">
              <a:solidFill>
                <a:schemeClr val="tx1"/>
              </a:solidFill>
              <a:effectLst>
                <a:outerShdw blurRad="38100" dist="38100" dir="2700000" algn="tl">
                  <a:srgbClr val="000000">
                    <a:alpha val="43137"/>
                  </a:srgb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1097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r="927" b="1147"/>
          <a:stretch/>
        </p:blipFill>
        <p:spPr>
          <a:xfrm>
            <a:off x="187797" y="177421"/>
            <a:ext cx="8765135" cy="6509981"/>
          </a:xfrm>
          <a:prstGeom prst="rect">
            <a:avLst/>
          </a:prstGeom>
        </p:spPr>
      </p:pic>
      <p:sp>
        <p:nvSpPr>
          <p:cNvPr id="3" name="TextBox 2"/>
          <p:cNvSpPr txBox="1"/>
          <p:nvPr/>
        </p:nvSpPr>
        <p:spPr>
          <a:xfrm>
            <a:off x="5295331" y="351304"/>
            <a:ext cx="3070746" cy="1569660"/>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bn-IN" sz="9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bn-IN" sz="9600" b="1"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bn-IN" sz="9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sz="9600" b="1" dirty="0" smtClean="0">
                <a:solidFill>
                  <a:srgbClr val="00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endParaRPr lang="en-US" sz="8800" dirty="0">
              <a:latin typeface="NikoshBAN" panose="02000000000000000000" pitchFamily="2" charset="0"/>
              <a:cs typeface="NikoshBAN" panose="02000000000000000000" pitchFamily="2" charset="0"/>
            </a:endParaRPr>
          </a:p>
        </p:txBody>
      </p:sp>
      <p:sp>
        <p:nvSpPr>
          <p:cNvPr id="4" name="Rectangle 3"/>
          <p:cNvSpPr/>
          <p:nvPr/>
        </p:nvSpPr>
        <p:spPr>
          <a:xfrm>
            <a:off x="7000960" y="2098388"/>
            <a:ext cx="1815493" cy="975899"/>
          </a:xfrm>
          <a:prstGeom prst="rect">
            <a:avLst/>
          </a:prstGeom>
        </p:spPr>
        <p:txBody>
          <a:bodyPr wrap="square">
            <a:prstTxWarp prst="textPlain">
              <a:avLst/>
            </a:prstTxWarp>
            <a:spAutoFit/>
            <a:scene3d>
              <a:camera prst="orthographicFront"/>
              <a:lightRig rig="threePt" dir="t"/>
            </a:scene3d>
            <a:sp3d extrusionH="57150">
              <a:bevelT w="38100" h="38100" prst="angle"/>
            </a:sp3d>
          </a:bodyPr>
          <a:lstStyle/>
          <a:p>
            <a:r>
              <a:rPr lang="bn-IN" b="1" dirty="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b="1" dirty="0">
                <a:solidFill>
                  <a:srgbClr val="00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bn-IN"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dirty="0"/>
          </a:p>
        </p:txBody>
      </p:sp>
    </p:spTree>
    <p:extLst>
      <p:ext uri="{BB962C8B-B14F-4D97-AF65-F5344CB8AC3E}">
        <p14:creationId xmlns:p14="http://schemas.microsoft.com/office/powerpoint/2010/main" val="37596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ppt_x</p:attrName>
                                        </p:attrNameLst>
                                      </p:cBhvr>
                                      <p:tavLst>
                                        <p:tav tm="0">
                                          <p:val>
                                            <p:fltVal val="0.5"/>
                                          </p:val>
                                        </p:tav>
                                        <p:tav tm="100000">
                                          <p:val>
                                            <p:strVal val="#ppt_x"/>
                                          </p:val>
                                        </p:tav>
                                      </p:tavLst>
                                    </p:anim>
                                    <p:anim calcmode="lin" valueType="num">
                                      <p:cBhvr>
                                        <p:cTn id="17"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3391" y="1528549"/>
            <a:ext cx="5322627" cy="4148920"/>
          </a:xfrm>
          <a:prstGeom prst="rect">
            <a:avLst/>
          </a:prstGeom>
          <a:effectLst>
            <a:innerShdw blurRad="114300">
              <a:prstClr val="black"/>
            </a:innerShdw>
          </a:effectLst>
        </p:spPr>
      </p:pic>
      <p:sp>
        <p:nvSpPr>
          <p:cNvPr id="4" name="TextBox 3"/>
          <p:cNvSpPr txBox="1"/>
          <p:nvPr/>
        </p:nvSpPr>
        <p:spPr>
          <a:xfrm>
            <a:off x="932879" y="450379"/>
            <a:ext cx="7173891" cy="728218"/>
          </a:xfrm>
          <a:prstGeom prst="rect">
            <a:avLst/>
          </a:prstGeom>
          <a:solidFill>
            <a:srgbClr val="99FFCC"/>
          </a:solidFill>
          <a:effectLst>
            <a:innerShdw blurRad="114300">
              <a:prstClr val="black"/>
            </a:innerShdw>
          </a:effectLst>
        </p:spPr>
        <p:txBody>
          <a:bodyPr wrap="square" rtlCol="0">
            <a:prstTxWarp prst="textPlain">
              <a:avLst/>
            </a:prstTxWarp>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 শিক্ষার্থীবৃন্দ, নিচের ছবির দিকে লক্ষ কর । </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932879" y="5816255"/>
            <a:ext cx="7324017" cy="494909"/>
          </a:xfrm>
          <a:prstGeom prst="rect">
            <a:avLst/>
          </a:prstGeom>
          <a:solidFill>
            <a:schemeClr val="bg1">
              <a:lumMod val="95000"/>
            </a:schemeClr>
          </a:solidFill>
        </p:spPr>
        <p:txBody>
          <a:bodyPr wrap="square" rtlCol="0">
            <a:prstTxWarp prst="textPlain">
              <a:avLst/>
            </a:prstTxWarp>
            <a:spAutoFit/>
          </a:bodyPr>
          <a:lstStyle/>
          <a:p>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ছবিটি একটি গ্যাসক্ষেত্রের। আর গ্যাস হচ্ছে জ্বালানি শক্তি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8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ppt_x</p:attrName>
                                        </p:attrNameLst>
                                      </p:cBhvr>
                                      <p:tavLst>
                                        <p:tav tm="0">
                                          <p:val>
                                            <p:fltVal val="0.5"/>
                                          </p:val>
                                        </p:tav>
                                        <p:tav tm="100000">
                                          <p:val>
                                            <p:strVal val="#ppt_x"/>
                                          </p:val>
                                        </p:tav>
                                      </p:tavLst>
                                    </p:anim>
                                    <p:anim calcmode="lin" valueType="num">
                                      <p:cBhvr>
                                        <p:cTn id="15"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ppt_x</p:attrName>
                                        </p:attrNameLst>
                                      </p:cBhvr>
                                      <p:tavLst>
                                        <p:tav tm="0">
                                          <p:val>
                                            <p:fltVal val="0.5"/>
                                          </p:val>
                                        </p:tav>
                                        <p:tav tm="100000">
                                          <p:val>
                                            <p:strVal val="#ppt_x"/>
                                          </p:val>
                                        </p:tav>
                                      </p:tavLst>
                                    </p:anim>
                                    <p:anim calcmode="lin" valueType="num">
                                      <p:cBhvr>
                                        <p:cTn id="23"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9672" y="1345234"/>
            <a:ext cx="4735366" cy="3977880"/>
          </a:xfrm>
          <a:prstGeom prst="rect">
            <a:avLst/>
          </a:prstGeom>
          <a:ln w="57150">
            <a:solidFill>
              <a:srgbClr val="6600FF"/>
            </a:solidFill>
          </a:ln>
          <a:effectLst>
            <a:innerShdw blurRad="114300">
              <a:prstClr val="black"/>
            </a:innerShdw>
          </a:effectLst>
        </p:spPr>
      </p:pic>
      <p:sp>
        <p:nvSpPr>
          <p:cNvPr id="2" name="TextBox 1"/>
          <p:cNvSpPr txBox="1"/>
          <p:nvPr/>
        </p:nvSpPr>
        <p:spPr>
          <a:xfrm>
            <a:off x="1446661" y="464026"/>
            <a:ext cx="6550927" cy="707886"/>
          </a:xfrm>
          <a:prstGeom prst="rect">
            <a:avLst/>
          </a:prstGeom>
          <a:solidFill>
            <a:srgbClr val="00FFFF"/>
          </a:solidFill>
          <a:ln>
            <a:solidFill>
              <a:schemeClr val="tx1"/>
            </a:solidFill>
          </a:ln>
          <a:effectLst>
            <a:glow rad="63500">
              <a:schemeClr val="accent1">
                <a:satMod val="175000"/>
                <a:alpha val="40000"/>
              </a:schemeClr>
            </a:glow>
          </a:effectLst>
        </p:spPr>
        <p:txBody>
          <a:bodyPr wrap="square" rtlCol="0">
            <a:spAutoFit/>
          </a:bodyPr>
          <a:lstStyle/>
          <a:p>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 বলতো নিচের ছবিটি কীসের ?</a:t>
            </a:r>
            <a:r>
              <a:rPr lang="bn-IN" sz="4000" dirty="0" smtClean="0">
                <a:latin typeface="NikoshBAN" panose="02000000000000000000" pitchFamily="2" charset="0"/>
                <a:cs typeface="NikoshBAN" panose="02000000000000000000" pitchFamily="2" charset="0"/>
              </a:rPr>
              <a:t> </a:t>
            </a:r>
            <a:endParaRPr lang="en-US" sz="1600" dirty="0">
              <a:latin typeface="NikoshBAN" panose="02000000000000000000" pitchFamily="2" charset="0"/>
              <a:cs typeface="NikoshBAN" panose="02000000000000000000" pitchFamily="2" charset="0"/>
            </a:endParaRPr>
          </a:p>
        </p:txBody>
      </p:sp>
      <p:sp>
        <p:nvSpPr>
          <p:cNvPr id="4" name="TextBox 3"/>
          <p:cNvSpPr txBox="1"/>
          <p:nvPr/>
        </p:nvSpPr>
        <p:spPr>
          <a:xfrm>
            <a:off x="1433013" y="5688285"/>
            <a:ext cx="6564575" cy="523220"/>
          </a:xfrm>
          <a:prstGeom prst="rect">
            <a:avLst/>
          </a:prstGeom>
          <a:solidFill>
            <a:srgbClr val="FF99FF"/>
          </a:solidFill>
          <a:ln>
            <a:solidFill>
              <a:schemeClr val="tx1"/>
            </a:solidFill>
          </a:ln>
          <a:effectLst>
            <a:glow rad="63500">
              <a:schemeClr val="accent1">
                <a:satMod val="175000"/>
                <a:alpha val="40000"/>
              </a:schemeClr>
            </a:glow>
          </a:effectLst>
        </p:spPr>
        <p:txBody>
          <a:bodyPr wrap="square" rtlCol="0">
            <a:spAutoFit/>
          </a:bodyPr>
          <a:lstStyle/>
          <a:p>
            <a:pPr algn="ctr"/>
            <a:r>
              <a:rPr lang="bn-IN" dirty="0" smtClean="0">
                <a:latin typeface="NikoshBAN" panose="02000000000000000000" pitchFamily="2" charset="0"/>
                <a:cs typeface="NikoshBAN" panose="02000000000000000000" pitchFamily="2" charset="0"/>
              </a:rPr>
              <a:t> </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সোলার প্যানেল বা সৌরশক্তি ব্যবহার করে পানি সেচের ।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00251" y="450380"/>
            <a:ext cx="8434316" cy="707886"/>
          </a:xfrm>
          <a:prstGeom prst="rect">
            <a:avLst/>
          </a:prstGeom>
          <a:solidFill>
            <a:srgbClr val="66FF66"/>
          </a:solidFill>
          <a:ln>
            <a:solidFill>
              <a:schemeClr val="tx1"/>
            </a:solidFill>
          </a:ln>
          <a:effectLst>
            <a:glow rad="63500">
              <a:schemeClr val="accent1">
                <a:satMod val="175000"/>
                <a:alpha val="40000"/>
              </a:schemeClr>
            </a:glow>
          </a:effectLst>
        </p:spPr>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 কি বলতে পারবে, সৌরশক্তি কী রকম শক্তি ?</a:t>
            </a:r>
            <a:r>
              <a:rPr lang="bn-IN" sz="4000" dirty="0" smtClean="0">
                <a:latin typeface="NikoshBAN" panose="02000000000000000000" pitchFamily="2" charset="0"/>
                <a:cs typeface="NikoshBAN" panose="02000000000000000000" pitchFamily="2" charset="0"/>
              </a:rPr>
              <a:t> </a:t>
            </a:r>
            <a:endParaRPr lang="en-US" sz="1600" dirty="0">
              <a:latin typeface="NikoshBAN" panose="02000000000000000000" pitchFamily="2" charset="0"/>
              <a:cs typeface="NikoshBAN" panose="02000000000000000000" pitchFamily="2" charset="0"/>
            </a:endParaRPr>
          </a:p>
        </p:txBody>
      </p:sp>
      <p:sp>
        <p:nvSpPr>
          <p:cNvPr id="6" name="TextBox 5"/>
          <p:cNvSpPr txBox="1"/>
          <p:nvPr/>
        </p:nvSpPr>
        <p:spPr>
          <a:xfrm>
            <a:off x="1433012" y="5503619"/>
            <a:ext cx="6564575" cy="707886"/>
          </a:xfrm>
          <a:prstGeom prst="rect">
            <a:avLst/>
          </a:prstGeom>
          <a:solidFill>
            <a:srgbClr val="00FFFF"/>
          </a:solidFill>
          <a:ln>
            <a:solidFill>
              <a:schemeClr val="tx1"/>
            </a:solidFill>
          </a:ln>
          <a:effectLst>
            <a:glow rad="63500">
              <a:schemeClr val="accent1">
                <a:satMod val="175000"/>
                <a:alpha val="40000"/>
              </a:schemeClr>
            </a:glow>
          </a:effectLst>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 </a:t>
            </a: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সৌরশক্তি হচ্ছে নবায়নযোগ্য শক্তি ।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88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ppt_x</p:attrName>
                                        </p:attrNameLst>
                                      </p:cBhvr>
                                      <p:tavLst>
                                        <p:tav tm="0">
                                          <p:val>
                                            <p:fltVal val="0.5"/>
                                          </p:val>
                                        </p:tav>
                                        <p:tav tm="100000">
                                          <p:val>
                                            <p:strVal val="#ppt_x"/>
                                          </p:val>
                                        </p:tav>
                                      </p:tavLst>
                                    </p:anim>
                                    <p:anim calcmode="lin" valueType="num">
                                      <p:cBhvr>
                                        <p:cTn id="15"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ppt_x</p:attrName>
                                        </p:attrNameLst>
                                      </p:cBhvr>
                                      <p:tavLst>
                                        <p:tav tm="0">
                                          <p:val>
                                            <p:fltVal val="0.5"/>
                                          </p:val>
                                        </p:tav>
                                        <p:tav tm="100000">
                                          <p:val>
                                            <p:strVal val="#ppt_x"/>
                                          </p:val>
                                        </p:tav>
                                      </p:tavLst>
                                    </p:anim>
                                    <p:anim calcmode="lin" valueType="num">
                                      <p:cBhvr>
                                        <p:cTn id="23"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1" nodeType="click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set>
                                      <p:cBhvr>
                                        <p:cTn id="29" dur="1" fill="hold">
                                          <p:stCondLst>
                                            <p:cond delay="499"/>
                                          </p:stCondLst>
                                        </p:cTn>
                                        <p:tgtEl>
                                          <p:spTgt spid="2"/>
                                        </p:tgtEl>
                                        <p:attrNameLst>
                                          <p:attrName>style.visibility</p:attrName>
                                        </p:attrNameLst>
                                      </p:cBhvr>
                                      <p:to>
                                        <p:strVal val="hidden"/>
                                      </p:to>
                                    </p:set>
                                  </p:childTnLst>
                                </p:cTn>
                              </p:par>
                              <p:par>
                                <p:cTn id="30" presetID="23" presetClass="exit" presetSubtype="32" fill="hold" grpId="1" nodeType="with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ppt_x</p:attrName>
                                        </p:attrNameLst>
                                      </p:cBhvr>
                                      <p:tavLst>
                                        <p:tav tm="0">
                                          <p:val>
                                            <p:fltVal val="0.5"/>
                                          </p:val>
                                        </p:tav>
                                        <p:tav tm="100000">
                                          <p:val>
                                            <p:strVal val="#ppt_x"/>
                                          </p:val>
                                        </p:tav>
                                      </p:tavLst>
                                    </p:anim>
                                    <p:anim calcmode="lin" valueType="num">
                                      <p:cBhvr>
                                        <p:cTn id="40" dur="2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2000" fill="hold"/>
                                        <p:tgtEl>
                                          <p:spTgt spid="6"/>
                                        </p:tgtEl>
                                        <p:attrNameLst>
                                          <p:attrName>ppt_w</p:attrName>
                                        </p:attrNameLst>
                                      </p:cBhvr>
                                      <p:tavLst>
                                        <p:tav tm="0">
                                          <p:val>
                                            <p:fltVal val="0"/>
                                          </p:val>
                                        </p:tav>
                                        <p:tav tm="100000">
                                          <p:val>
                                            <p:strVal val="#ppt_w"/>
                                          </p:val>
                                        </p:tav>
                                      </p:tavLst>
                                    </p:anim>
                                    <p:anim calcmode="lin" valueType="num">
                                      <p:cBhvr>
                                        <p:cTn id="46" dur="2000" fill="hold"/>
                                        <p:tgtEl>
                                          <p:spTgt spid="6"/>
                                        </p:tgtEl>
                                        <p:attrNameLst>
                                          <p:attrName>ppt_h</p:attrName>
                                        </p:attrNameLst>
                                      </p:cBhvr>
                                      <p:tavLst>
                                        <p:tav tm="0">
                                          <p:val>
                                            <p:fltVal val="0"/>
                                          </p:val>
                                        </p:tav>
                                        <p:tav tm="100000">
                                          <p:val>
                                            <p:strVal val="#ppt_h"/>
                                          </p:val>
                                        </p:tav>
                                      </p:tavLst>
                                    </p:anim>
                                    <p:anim calcmode="lin" valueType="num">
                                      <p:cBhvr>
                                        <p:cTn id="47" dur="2000" fill="hold"/>
                                        <p:tgtEl>
                                          <p:spTgt spid="6"/>
                                        </p:tgtEl>
                                        <p:attrNameLst>
                                          <p:attrName>ppt_x</p:attrName>
                                        </p:attrNameLst>
                                      </p:cBhvr>
                                      <p:tavLst>
                                        <p:tav tm="0">
                                          <p:val>
                                            <p:fltVal val="0.5"/>
                                          </p:val>
                                        </p:tav>
                                        <p:tav tm="100000">
                                          <p:val>
                                            <p:strVal val="#ppt_x"/>
                                          </p:val>
                                        </p:tav>
                                      </p:tavLst>
                                    </p:anim>
                                    <p:anim calcmode="lin" valueType="num">
                                      <p:cBhvr>
                                        <p:cTn id="48"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3772" y="163773"/>
            <a:ext cx="8816455" cy="6521152"/>
            <a:chOff x="163772" y="163773"/>
            <a:chExt cx="8816455" cy="6521152"/>
          </a:xfrm>
        </p:grpSpPr>
        <p:sp>
          <p:nvSpPr>
            <p:cNvPr id="3" name="TextBox 2"/>
            <p:cNvSpPr txBox="1"/>
            <p:nvPr/>
          </p:nvSpPr>
          <p:spPr>
            <a:xfrm>
              <a:off x="163773" y="163773"/>
              <a:ext cx="8816454" cy="1141373"/>
            </a:xfrm>
            <a:prstGeom prst="rect">
              <a:avLst/>
            </a:prstGeom>
            <a:solidFill>
              <a:srgbClr val="66FF66"/>
            </a:solidFill>
          </p:spPr>
          <p:txBody>
            <a:bodyPr wrap="square" rtlCol="0">
              <a:sp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772" y="1305146"/>
              <a:ext cx="8816455" cy="5379779"/>
            </a:xfrm>
            <a:prstGeom prst="rect">
              <a:avLst/>
            </a:prstGeom>
          </p:spPr>
        </p:pic>
      </p:grpSp>
      <p:sp>
        <p:nvSpPr>
          <p:cNvPr id="5" name="TextBox 4"/>
          <p:cNvSpPr txBox="1"/>
          <p:nvPr/>
        </p:nvSpPr>
        <p:spPr>
          <a:xfrm>
            <a:off x="566382" y="272795"/>
            <a:ext cx="8011235" cy="923330"/>
          </a:xfrm>
          <a:prstGeom prst="rect">
            <a:avLst/>
          </a:prstGeom>
          <a:noFill/>
        </p:spPr>
        <p:txBody>
          <a:bodyPr wrap="square" rtlCol="0">
            <a:spAutoFit/>
          </a:bodyPr>
          <a:lstStyle/>
          <a:p>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আলোচ্য পাঠ -  </a:t>
            </a: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নবায়নযোগ্য শক্তি </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3695658"/>
              </p:ext>
            </p:extLst>
          </p:nvPr>
        </p:nvGraphicFramePr>
        <p:xfrm>
          <a:off x="357188" y="2465614"/>
          <a:ext cx="8501063" cy="3773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2440185" y="182540"/>
            <a:ext cx="4257658" cy="1171585"/>
          </a:xfrm>
          <a:prstGeom prst="cloudCallout">
            <a:avLst>
              <a:gd name="adj1" fmla="val -1911"/>
              <a:gd name="adj2" fmla="val 93932"/>
            </a:avLst>
          </a:prstGeom>
          <a:solidFill>
            <a:srgbClr val="C4BCF6"/>
          </a:solidFill>
          <a:ln>
            <a:solidFill>
              <a:schemeClr val="bg1"/>
            </a:solid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 </a:t>
            </a:r>
            <a:endParaRPr lang="en-US" sz="1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ular Callout 3"/>
          <p:cNvSpPr/>
          <p:nvPr/>
        </p:nvSpPr>
        <p:spPr>
          <a:xfrm>
            <a:off x="828676" y="1514487"/>
            <a:ext cx="7429500" cy="630621"/>
          </a:xfrm>
          <a:prstGeom prst="wedgeRectCallout">
            <a:avLst>
              <a:gd name="adj1" fmla="val -453"/>
              <a:gd name="adj2" fmla="val 103476"/>
            </a:avLst>
          </a:prstGeom>
          <a:solidFill>
            <a:srgbClr val="EEFDA5"/>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600" dirty="0" smtClean="0">
                <a:solidFill>
                  <a:schemeClr val="tx1"/>
                </a:solidFill>
                <a:latin typeface="NikoshBAN" panose="02000000000000000000" pitchFamily="2" charset="0"/>
                <a:cs typeface="NikoshBAN" panose="02000000000000000000" pitchFamily="2" charset="0"/>
              </a:rPr>
              <a:t>এই পাঠ শেষে শিক্ষার্থীরা ... </a:t>
            </a:r>
            <a:endParaRPr lang="en-US"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0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3" presetClass="entr" presetSubtype="36" fill="hold" grpId="0" nodeType="afterEffect">
                                  <p:stCondLst>
                                    <p:cond delay="0"/>
                                  </p:stCondLst>
                                  <p:childTnLst>
                                    <p:set>
                                      <p:cBhvr>
                                        <p:cTn id="15" dur="1" fill="hold">
                                          <p:stCondLst>
                                            <p:cond delay="0"/>
                                          </p:stCondLst>
                                        </p:cTn>
                                        <p:tgtEl>
                                          <p:spTgt spid="2">
                                            <p:graphicEl>
                                              <a:dgm id="{5E744B5E-D542-4FB9-8846-CA8A106657FC}"/>
                                            </p:graphicEl>
                                          </p:spTgt>
                                        </p:tgtEl>
                                        <p:attrNameLst>
                                          <p:attrName>style.visibility</p:attrName>
                                        </p:attrNameLst>
                                      </p:cBhvr>
                                      <p:to>
                                        <p:strVal val="visible"/>
                                      </p:to>
                                    </p:set>
                                    <p:anim calcmode="lin" valueType="num">
                                      <p:cBhvr>
                                        <p:cTn id="16" dur="2000" fill="hold"/>
                                        <p:tgtEl>
                                          <p:spTgt spid="2">
                                            <p:graphicEl>
                                              <a:dgm id="{5E744B5E-D542-4FB9-8846-CA8A106657FC}"/>
                                            </p:graphicEl>
                                          </p:spTgt>
                                        </p:tgtEl>
                                        <p:attrNameLst>
                                          <p:attrName>ppt_w</p:attrName>
                                        </p:attrNameLst>
                                      </p:cBhvr>
                                      <p:tavLst>
                                        <p:tav tm="0">
                                          <p:val>
                                            <p:strVal val="(6*min(max(#ppt_w*#ppt_h,.3),1)-7.4)/-.7*#ppt_w"/>
                                          </p:val>
                                        </p:tav>
                                        <p:tav tm="100000">
                                          <p:val>
                                            <p:strVal val="#ppt_w"/>
                                          </p:val>
                                        </p:tav>
                                      </p:tavLst>
                                    </p:anim>
                                    <p:anim calcmode="lin" valueType="num">
                                      <p:cBhvr>
                                        <p:cTn id="17" dur="2000" fill="hold"/>
                                        <p:tgtEl>
                                          <p:spTgt spid="2">
                                            <p:graphicEl>
                                              <a:dgm id="{5E744B5E-D542-4FB9-8846-CA8A106657FC}"/>
                                            </p:graphicEl>
                                          </p:spTgt>
                                        </p:tgtEl>
                                        <p:attrNameLst>
                                          <p:attrName>ppt_h</p:attrName>
                                        </p:attrNameLst>
                                      </p:cBhvr>
                                      <p:tavLst>
                                        <p:tav tm="0">
                                          <p:val>
                                            <p:strVal val="(6*min(max(#ppt_w*#ppt_h,.3),1)-7.4)/-.7*#ppt_h"/>
                                          </p:val>
                                        </p:tav>
                                        <p:tav tm="100000">
                                          <p:val>
                                            <p:strVal val="#ppt_h"/>
                                          </p:val>
                                        </p:tav>
                                      </p:tavLst>
                                    </p:anim>
                                    <p:anim calcmode="lin" valueType="num">
                                      <p:cBhvr>
                                        <p:cTn id="18" dur="2000" fill="hold"/>
                                        <p:tgtEl>
                                          <p:spTgt spid="2">
                                            <p:graphicEl>
                                              <a:dgm id="{5E744B5E-D542-4FB9-8846-CA8A106657FC}"/>
                                            </p:graphicEl>
                                          </p:spTgt>
                                        </p:tgtEl>
                                        <p:attrNameLst>
                                          <p:attrName>ppt_x</p:attrName>
                                        </p:attrNameLst>
                                      </p:cBhvr>
                                      <p:tavLst>
                                        <p:tav tm="0">
                                          <p:val>
                                            <p:fltVal val="0.5"/>
                                          </p:val>
                                        </p:tav>
                                        <p:tav tm="100000">
                                          <p:val>
                                            <p:strVal val="#ppt_x"/>
                                          </p:val>
                                        </p:tav>
                                      </p:tavLst>
                                    </p:anim>
                                    <p:anim calcmode="lin" valueType="num">
                                      <p:cBhvr>
                                        <p:cTn id="19" dur="2000" fill="hold"/>
                                        <p:tgtEl>
                                          <p:spTgt spid="2">
                                            <p:graphicEl>
                                              <a:dgm id="{5E744B5E-D542-4FB9-8846-CA8A106657FC}"/>
                                            </p:graphicEl>
                                          </p:spTgt>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4000"/>
                            </p:stCondLst>
                            <p:childTnLst>
                              <p:par>
                                <p:cTn id="21" presetID="23" presetClass="entr" presetSubtype="36" fill="hold" grpId="0" nodeType="afterEffect">
                                  <p:stCondLst>
                                    <p:cond delay="0"/>
                                  </p:stCondLst>
                                  <p:childTnLst>
                                    <p:set>
                                      <p:cBhvr>
                                        <p:cTn id="22" dur="1" fill="hold">
                                          <p:stCondLst>
                                            <p:cond delay="0"/>
                                          </p:stCondLst>
                                        </p:cTn>
                                        <p:tgtEl>
                                          <p:spTgt spid="2">
                                            <p:graphicEl>
                                              <a:dgm id="{0647180E-9B92-4DA6-9F98-299F9BBB759F}"/>
                                            </p:graphicEl>
                                          </p:spTgt>
                                        </p:tgtEl>
                                        <p:attrNameLst>
                                          <p:attrName>style.visibility</p:attrName>
                                        </p:attrNameLst>
                                      </p:cBhvr>
                                      <p:to>
                                        <p:strVal val="visible"/>
                                      </p:to>
                                    </p:set>
                                    <p:anim calcmode="lin" valueType="num">
                                      <p:cBhvr>
                                        <p:cTn id="23" dur="2000" fill="hold"/>
                                        <p:tgtEl>
                                          <p:spTgt spid="2">
                                            <p:graphicEl>
                                              <a:dgm id="{0647180E-9B92-4DA6-9F98-299F9BBB759F}"/>
                                            </p:graphicEl>
                                          </p:spTgt>
                                        </p:tgtEl>
                                        <p:attrNameLst>
                                          <p:attrName>ppt_w</p:attrName>
                                        </p:attrNameLst>
                                      </p:cBhvr>
                                      <p:tavLst>
                                        <p:tav tm="0">
                                          <p:val>
                                            <p:strVal val="(6*min(max(#ppt_w*#ppt_h,.3),1)-7.4)/-.7*#ppt_w"/>
                                          </p:val>
                                        </p:tav>
                                        <p:tav tm="100000">
                                          <p:val>
                                            <p:strVal val="#ppt_w"/>
                                          </p:val>
                                        </p:tav>
                                      </p:tavLst>
                                    </p:anim>
                                    <p:anim calcmode="lin" valueType="num">
                                      <p:cBhvr>
                                        <p:cTn id="24" dur="2000" fill="hold"/>
                                        <p:tgtEl>
                                          <p:spTgt spid="2">
                                            <p:graphicEl>
                                              <a:dgm id="{0647180E-9B92-4DA6-9F98-299F9BBB759F}"/>
                                            </p:graphicEl>
                                          </p:spTgt>
                                        </p:tgtEl>
                                        <p:attrNameLst>
                                          <p:attrName>ppt_h</p:attrName>
                                        </p:attrNameLst>
                                      </p:cBhvr>
                                      <p:tavLst>
                                        <p:tav tm="0">
                                          <p:val>
                                            <p:strVal val="(6*min(max(#ppt_w*#ppt_h,.3),1)-7.4)/-.7*#ppt_h"/>
                                          </p:val>
                                        </p:tav>
                                        <p:tav tm="100000">
                                          <p:val>
                                            <p:strVal val="#ppt_h"/>
                                          </p:val>
                                        </p:tav>
                                      </p:tavLst>
                                    </p:anim>
                                    <p:anim calcmode="lin" valueType="num">
                                      <p:cBhvr>
                                        <p:cTn id="25" dur="2000" fill="hold"/>
                                        <p:tgtEl>
                                          <p:spTgt spid="2">
                                            <p:graphicEl>
                                              <a:dgm id="{0647180E-9B92-4DA6-9F98-299F9BBB759F}"/>
                                            </p:graphicEl>
                                          </p:spTgt>
                                        </p:tgtEl>
                                        <p:attrNameLst>
                                          <p:attrName>ppt_x</p:attrName>
                                        </p:attrNameLst>
                                      </p:cBhvr>
                                      <p:tavLst>
                                        <p:tav tm="0">
                                          <p:val>
                                            <p:fltVal val="0.5"/>
                                          </p:val>
                                        </p:tav>
                                        <p:tav tm="100000">
                                          <p:val>
                                            <p:strVal val="#ppt_x"/>
                                          </p:val>
                                        </p:tav>
                                      </p:tavLst>
                                    </p:anim>
                                    <p:anim calcmode="lin" valueType="num">
                                      <p:cBhvr>
                                        <p:cTn id="26" dur="2000" fill="hold"/>
                                        <p:tgtEl>
                                          <p:spTgt spid="2">
                                            <p:graphicEl>
                                              <a:dgm id="{0647180E-9B92-4DA6-9F98-299F9BBB759F}"/>
                                            </p:graphicEl>
                                          </p:spTgt>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6000"/>
                            </p:stCondLst>
                            <p:childTnLst>
                              <p:par>
                                <p:cTn id="28" presetID="23" presetClass="entr" presetSubtype="36" fill="hold" grpId="0" nodeType="afterEffect">
                                  <p:stCondLst>
                                    <p:cond delay="0"/>
                                  </p:stCondLst>
                                  <p:childTnLst>
                                    <p:set>
                                      <p:cBhvr>
                                        <p:cTn id="29" dur="1" fill="hold">
                                          <p:stCondLst>
                                            <p:cond delay="0"/>
                                          </p:stCondLst>
                                        </p:cTn>
                                        <p:tgtEl>
                                          <p:spTgt spid="2">
                                            <p:graphicEl>
                                              <a:dgm id="{9AF37447-6B1F-4311-8048-2190542203E9}"/>
                                            </p:graphicEl>
                                          </p:spTgt>
                                        </p:tgtEl>
                                        <p:attrNameLst>
                                          <p:attrName>style.visibility</p:attrName>
                                        </p:attrNameLst>
                                      </p:cBhvr>
                                      <p:to>
                                        <p:strVal val="visible"/>
                                      </p:to>
                                    </p:set>
                                    <p:anim calcmode="lin" valueType="num">
                                      <p:cBhvr>
                                        <p:cTn id="30" dur="2000" fill="hold"/>
                                        <p:tgtEl>
                                          <p:spTgt spid="2">
                                            <p:graphicEl>
                                              <a:dgm id="{9AF37447-6B1F-4311-8048-2190542203E9}"/>
                                            </p:graphicEl>
                                          </p:spTgt>
                                        </p:tgtEl>
                                        <p:attrNameLst>
                                          <p:attrName>ppt_w</p:attrName>
                                        </p:attrNameLst>
                                      </p:cBhvr>
                                      <p:tavLst>
                                        <p:tav tm="0">
                                          <p:val>
                                            <p:strVal val="(6*min(max(#ppt_w*#ppt_h,.3),1)-7.4)/-.7*#ppt_w"/>
                                          </p:val>
                                        </p:tav>
                                        <p:tav tm="100000">
                                          <p:val>
                                            <p:strVal val="#ppt_w"/>
                                          </p:val>
                                        </p:tav>
                                      </p:tavLst>
                                    </p:anim>
                                    <p:anim calcmode="lin" valueType="num">
                                      <p:cBhvr>
                                        <p:cTn id="31" dur="2000" fill="hold"/>
                                        <p:tgtEl>
                                          <p:spTgt spid="2">
                                            <p:graphicEl>
                                              <a:dgm id="{9AF37447-6B1F-4311-8048-2190542203E9}"/>
                                            </p:graphicEl>
                                          </p:spTgt>
                                        </p:tgtEl>
                                        <p:attrNameLst>
                                          <p:attrName>ppt_h</p:attrName>
                                        </p:attrNameLst>
                                      </p:cBhvr>
                                      <p:tavLst>
                                        <p:tav tm="0">
                                          <p:val>
                                            <p:strVal val="(6*min(max(#ppt_w*#ppt_h,.3),1)-7.4)/-.7*#ppt_h"/>
                                          </p:val>
                                        </p:tav>
                                        <p:tav tm="100000">
                                          <p:val>
                                            <p:strVal val="#ppt_h"/>
                                          </p:val>
                                        </p:tav>
                                      </p:tavLst>
                                    </p:anim>
                                    <p:anim calcmode="lin" valueType="num">
                                      <p:cBhvr>
                                        <p:cTn id="32" dur="2000" fill="hold"/>
                                        <p:tgtEl>
                                          <p:spTgt spid="2">
                                            <p:graphicEl>
                                              <a:dgm id="{9AF37447-6B1F-4311-8048-2190542203E9}"/>
                                            </p:graphicEl>
                                          </p:spTgt>
                                        </p:tgtEl>
                                        <p:attrNameLst>
                                          <p:attrName>ppt_x</p:attrName>
                                        </p:attrNameLst>
                                      </p:cBhvr>
                                      <p:tavLst>
                                        <p:tav tm="0">
                                          <p:val>
                                            <p:fltVal val="0.5"/>
                                          </p:val>
                                        </p:tav>
                                        <p:tav tm="100000">
                                          <p:val>
                                            <p:strVal val="#ppt_x"/>
                                          </p:val>
                                        </p:tav>
                                      </p:tavLst>
                                    </p:anim>
                                    <p:anim calcmode="lin" valueType="num">
                                      <p:cBhvr>
                                        <p:cTn id="33" dur="2000" fill="hold"/>
                                        <p:tgtEl>
                                          <p:spTgt spid="2">
                                            <p:graphicEl>
                                              <a:dgm id="{9AF37447-6B1F-4311-8048-2190542203E9}"/>
                                            </p:graphicEl>
                                          </p:spTgt>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8000"/>
                            </p:stCondLst>
                            <p:childTnLst>
                              <p:par>
                                <p:cTn id="35" presetID="23" presetClass="entr" presetSubtype="36" fill="hold" grpId="0" nodeType="afterEffect">
                                  <p:stCondLst>
                                    <p:cond delay="0"/>
                                  </p:stCondLst>
                                  <p:childTnLst>
                                    <p:set>
                                      <p:cBhvr>
                                        <p:cTn id="36" dur="1" fill="hold">
                                          <p:stCondLst>
                                            <p:cond delay="0"/>
                                          </p:stCondLst>
                                        </p:cTn>
                                        <p:tgtEl>
                                          <p:spTgt spid="2">
                                            <p:graphicEl>
                                              <a:dgm id="{5D0DBD41-505E-4031-8730-E13B2B097573}"/>
                                            </p:graphicEl>
                                          </p:spTgt>
                                        </p:tgtEl>
                                        <p:attrNameLst>
                                          <p:attrName>style.visibility</p:attrName>
                                        </p:attrNameLst>
                                      </p:cBhvr>
                                      <p:to>
                                        <p:strVal val="visible"/>
                                      </p:to>
                                    </p:set>
                                    <p:anim calcmode="lin" valueType="num">
                                      <p:cBhvr>
                                        <p:cTn id="37" dur="2000" fill="hold"/>
                                        <p:tgtEl>
                                          <p:spTgt spid="2">
                                            <p:graphicEl>
                                              <a:dgm id="{5D0DBD41-505E-4031-8730-E13B2B097573}"/>
                                            </p:graphicEl>
                                          </p:spTgt>
                                        </p:tgtEl>
                                        <p:attrNameLst>
                                          <p:attrName>ppt_w</p:attrName>
                                        </p:attrNameLst>
                                      </p:cBhvr>
                                      <p:tavLst>
                                        <p:tav tm="0">
                                          <p:val>
                                            <p:strVal val="(6*min(max(#ppt_w*#ppt_h,.3),1)-7.4)/-.7*#ppt_w"/>
                                          </p:val>
                                        </p:tav>
                                        <p:tav tm="100000">
                                          <p:val>
                                            <p:strVal val="#ppt_w"/>
                                          </p:val>
                                        </p:tav>
                                      </p:tavLst>
                                    </p:anim>
                                    <p:anim calcmode="lin" valueType="num">
                                      <p:cBhvr>
                                        <p:cTn id="38" dur="2000" fill="hold"/>
                                        <p:tgtEl>
                                          <p:spTgt spid="2">
                                            <p:graphicEl>
                                              <a:dgm id="{5D0DBD41-505E-4031-8730-E13B2B097573}"/>
                                            </p:graphicEl>
                                          </p:spTgt>
                                        </p:tgtEl>
                                        <p:attrNameLst>
                                          <p:attrName>ppt_h</p:attrName>
                                        </p:attrNameLst>
                                      </p:cBhvr>
                                      <p:tavLst>
                                        <p:tav tm="0">
                                          <p:val>
                                            <p:strVal val="(6*min(max(#ppt_w*#ppt_h,.3),1)-7.4)/-.7*#ppt_h"/>
                                          </p:val>
                                        </p:tav>
                                        <p:tav tm="100000">
                                          <p:val>
                                            <p:strVal val="#ppt_h"/>
                                          </p:val>
                                        </p:tav>
                                      </p:tavLst>
                                    </p:anim>
                                    <p:anim calcmode="lin" valueType="num">
                                      <p:cBhvr>
                                        <p:cTn id="39" dur="2000" fill="hold"/>
                                        <p:tgtEl>
                                          <p:spTgt spid="2">
                                            <p:graphicEl>
                                              <a:dgm id="{5D0DBD41-505E-4031-8730-E13B2B097573}"/>
                                            </p:graphicEl>
                                          </p:spTgt>
                                        </p:tgtEl>
                                        <p:attrNameLst>
                                          <p:attrName>ppt_x</p:attrName>
                                        </p:attrNameLst>
                                      </p:cBhvr>
                                      <p:tavLst>
                                        <p:tav tm="0">
                                          <p:val>
                                            <p:fltVal val="0.5"/>
                                          </p:val>
                                        </p:tav>
                                        <p:tav tm="100000">
                                          <p:val>
                                            <p:strVal val="#ppt_x"/>
                                          </p:val>
                                        </p:tav>
                                      </p:tavLst>
                                    </p:anim>
                                    <p:anim calcmode="lin" valueType="num">
                                      <p:cBhvr>
                                        <p:cTn id="40" dur="2000" fill="hold"/>
                                        <p:tgtEl>
                                          <p:spTgt spid="2">
                                            <p:graphicEl>
                                              <a:dgm id="{5D0DBD41-505E-4031-8730-E13B2B097573}"/>
                                            </p:graphic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250" y="354841"/>
            <a:ext cx="8570795" cy="707886"/>
          </a:xfrm>
          <a:prstGeom prst="rect">
            <a:avLst/>
          </a:prstGeom>
          <a:solidFill>
            <a:srgbClr val="00FFFF"/>
          </a:solidFill>
          <a:effectLst>
            <a:outerShdw blurRad="63500" sx="102000" sy="102000" algn="ctr" rotWithShape="0">
              <a:prstClr val="black">
                <a:alpha val="40000"/>
              </a:prstClr>
            </a:outerShdw>
          </a:effectLst>
        </p:spPr>
        <p:txBody>
          <a:bodyPr wrap="square" rtlCol="0">
            <a:spAutoFit/>
          </a:bodyPr>
          <a:lstStyle/>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 নিচের ছবিটি মনোযোগ সহকারে লক্ষ কর ।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4986" y="1141248"/>
            <a:ext cx="4843735" cy="3545051"/>
          </a:xfrm>
          <a:prstGeom prst="rect">
            <a:avLst/>
          </a:prstGeom>
          <a:effectLst>
            <a:innerShdw blurRad="114300">
              <a:prstClr val="black"/>
            </a:innerShdw>
          </a:effectLst>
        </p:spPr>
      </p:pic>
      <p:sp>
        <p:nvSpPr>
          <p:cNvPr id="8" name="TextBox 7"/>
          <p:cNvSpPr txBox="1"/>
          <p:nvPr/>
        </p:nvSpPr>
        <p:spPr>
          <a:xfrm>
            <a:off x="300250" y="4817500"/>
            <a:ext cx="8570795" cy="1569660"/>
          </a:xfrm>
          <a:prstGeom prst="rect">
            <a:avLst/>
          </a:prstGeom>
          <a:solidFill>
            <a:schemeClr val="bg1"/>
          </a:solidFill>
          <a:effectLst>
            <a:innerShdw blurRad="114300">
              <a:prstClr val="black"/>
            </a:innerShdw>
          </a:effectLst>
        </p:spPr>
        <p:txBody>
          <a:bodyPr wrap="square" rtlCol="0">
            <a:spAutoFit/>
          </a:bodyPr>
          <a:lstStyle/>
          <a:p>
            <a:pPr algn="ct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 গ্যাস হচ্ছে জ্বালানি শক্তি যা আমরা খণি হতে পেয়ে থাকি। খণির গ্যাস একবার </a:t>
            </a:r>
          </a:p>
          <a:p>
            <a:pPr algn="ctr"/>
            <a:r>
              <a:rPr lang="bn-IN"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 হয়ে গেলে ঐ খণি হতে পুনরায় আর গ্যাস পাওয়া যাবে না। তাই গ্যাস হচ্ছে একটি অনবায়নযোগ্য শক্তি। যে শক্তি একবার ব্যবহার করার পর তা থেকে পুনরায় শক্তি উৎপন্ন করা যায় না তাকে অনবায়নযোগ্য শক্তি বলে। যেমন- প্রাকৃতিক গ্যাস, তেল ,কয়লা ইত্যাদি ।  </a:t>
            </a:r>
            <a:endPar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ppt_x</p:attrName>
                                        </p:attrNameLst>
                                      </p:cBhvr>
                                      <p:tavLst>
                                        <p:tav tm="0">
                                          <p:val>
                                            <p:fltVal val="0.5"/>
                                          </p:val>
                                        </p:tav>
                                        <p:tav tm="100000">
                                          <p:val>
                                            <p:strVal val="#ppt_x"/>
                                          </p:val>
                                        </p:tav>
                                      </p:tavLst>
                                    </p:anim>
                                    <p:anim calcmode="lin" valueType="num">
                                      <p:cBhvr>
                                        <p:cTn id="21" dur="2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310" y="1277205"/>
            <a:ext cx="6250675" cy="3676936"/>
          </a:xfrm>
          <a:prstGeom prst="rect">
            <a:avLst/>
          </a:prstGeom>
          <a:effectLst>
            <a:innerShdw blurRad="114300">
              <a:prstClr val="black"/>
            </a:innerShdw>
          </a:effectLst>
        </p:spPr>
      </p:pic>
      <p:sp>
        <p:nvSpPr>
          <p:cNvPr id="3" name="TextBox 2"/>
          <p:cNvSpPr txBox="1"/>
          <p:nvPr/>
        </p:nvSpPr>
        <p:spPr>
          <a:xfrm>
            <a:off x="300250" y="354841"/>
            <a:ext cx="8570795" cy="707886"/>
          </a:xfrm>
          <a:prstGeom prst="rect">
            <a:avLst/>
          </a:prstGeom>
          <a:solidFill>
            <a:srgbClr val="66FF66"/>
          </a:solidFill>
          <a:effectLst>
            <a:outerShdw blurRad="63500" sx="102000" sy="102000" algn="ctr" rotWithShape="0">
              <a:prstClr val="black">
                <a:alpha val="40000"/>
              </a:prstClr>
            </a:outerShdw>
          </a:effectLst>
        </p:spPr>
        <p:txBody>
          <a:bodyPr wrap="square" rtlCol="0">
            <a:spAutoFit/>
          </a:bodyPr>
          <a:lstStyle/>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 নিচের ছবিটি মনোযোগ সহকারে লক্ষ কর ।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00250" y="5046030"/>
            <a:ext cx="8570795" cy="1323439"/>
          </a:xfrm>
          <a:prstGeom prst="rect">
            <a:avLst/>
          </a:prstGeom>
          <a:solidFill>
            <a:schemeClr val="bg1"/>
          </a:solidFill>
          <a:effectLst>
            <a:innerShdw blurRad="114300">
              <a:prstClr val="black"/>
            </a:innerShdw>
          </a:effectLst>
        </p:spPr>
        <p:txBody>
          <a:bodyPr wrap="square" rtlCol="0">
            <a:spAutoFit/>
          </a:bodyPr>
          <a:lstStyle/>
          <a:p>
            <a:r>
              <a:rPr lang="bn-IN" sz="2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 শক্তির উৎস হচ্ছে সূর্য । সোলার প্যানেলের সাহায্যে সূর্যের রশ্মি ব্যবহার করে বিদ্যুৎ শক্তি উৎপন্ন করা যায় । এই সৌরশক্তিকে যতবার খুশি ততবার ব্যবহার করা যায়। তাই সৌরশক্তি হচ্ছে নবায়নযোগ্য শক্তি ।</a:t>
            </a:r>
          </a:p>
          <a:p>
            <a:r>
              <a:rPr lang="bn-IN" sz="2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 শক্তি একবার ব্যবহার করার পর তা থেকে পুনরায় শক্তি উৎপন্ন করা যায় তাকে নবায়নযোগ্য শক্তি বলে । যেমন- সূর্যরশ্মি, বায়োগ্যাস, পানিপ্রবাহ, বায়ুপ্রবাহ ইত্যাদি ।    </a:t>
            </a:r>
            <a:endParaRPr lang="en-US" sz="2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51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3" presetClass="entr" presetSubtype="528"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ppt_x</p:attrName>
                                        </p:attrNameLst>
                                      </p:cBhvr>
                                      <p:tavLst>
                                        <p:tav tm="0">
                                          <p:val>
                                            <p:fltVal val="0.5"/>
                                          </p:val>
                                        </p:tav>
                                        <p:tav tm="100000">
                                          <p:val>
                                            <p:strVal val="#ppt_x"/>
                                          </p:val>
                                        </p:tav>
                                      </p:tavLst>
                                    </p:anim>
                                    <p:anim calcmode="lin" valueType="num">
                                      <p:cBhvr>
                                        <p:cTn id="16" dur="2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15200" y="2060463"/>
            <a:ext cx="2828507" cy="2561864"/>
          </a:xfrm>
          <a:prstGeom prst="rect">
            <a:avLst/>
          </a:prstGeom>
          <a:ln w="38100" cap="sq">
            <a:solidFill>
              <a:srgbClr val="7030A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Horizontal Scroll 2"/>
          <p:cNvSpPr/>
          <p:nvPr/>
        </p:nvSpPr>
        <p:spPr>
          <a:xfrm>
            <a:off x="1680739" y="4639674"/>
            <a:ext cx="5934498" cy="1714500"/>
          </a:xfrm>
          <a:prstGeom prst="horizontalScroll">
            <a:avLst/>
          </a:prstGeom>
          <a:solidFill>
            <a:srgbClr val="C4F9FC"/>
          </a:solidFill>
          <a:ln w="38100">
            <a:solidFill>
              <a:srgbClr val="FF0000"/>
            </a:solidFill>
          </a:ln>
          <a:effectLst>
            <a:glow rad="139700">
              <a:schemeClr val="accent5">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নবায়নযোগ্য শক্তি কী ব্যাখ্যা কর ? </a:t>
            </a:r>
            <a:endParaRPr lang="en-US" sz="1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6-Point Star 3"/>
          <p:cNvSpPr/>
          <p:nvPr/>
        </p:nvSpPr>
        <p:spPr>
          <a:xfrm>
            <a:off x="2958145" y="395785"/>
            <a:ext cx="3142618" cy="1533028"/>
          </a:xfrm>
          <a:prstGeom prst="star6">
            <a:avLst/>
          </a:prstGeom>
          <a:solidFill>
            <a:srgbClr val="FBBB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203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ppt_x</p:attrName>
                                        </p:attrNameLst>
                                      </p:cBhvr>
                                      <p:tavLst>
                                        <p:tav tm="0">
                                          <p:val>
                                            <p:fltVal val="0.5"/>
                                          </p:val>
                                        </p:tav>
                                        <p:tav tm="100000">
                                          <p:val>
                                            <p:strVal val="#ppt_x"/>
                                          </p:val>
                                        </p:tav>
                                      </p:tavLst>
                                    </p:anim>
                                    <p:anim calcmode="lin" valueType="num">
                                      <p:cBhvr>
                                        <p:cTn id="15" dur="2000" fill="hold"/>
                                        <p:tgtEl>
                                          <p:spTgt spid="4"/>
                                        </p:tgtEl>
                                        <p:attrNameLst>
                                          <p:attrName>ppt_y</p:attrName>
                                        </p:attrNameLst>
                                      </p:cBhvr>
                                      <p:tavLst>
                                        <p:tav tm="0">
                                          <p:val>
                                            <p:fltVal val="0.5"/>
                                          </p:val>
                                        </p:tav>
                                        <p:tav tm="100000">
                                          <p:val>
                                            <p:strVal val="#ppt_y"/>
                                          </p:val>
                                        </p:tav>
                                      </p:tavLst>
                                    </p:anim>
                                  </p:childTnLst>
                                </p:cTn>
                              </p:par>
                            </p:childTnLst>
                          </p:cTn>
                        </p:par>
                        <p:par>
                          <p:cTn id="16" fill="hold">
                            <p:stCondLst>
                              <p:cond delay="4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1+#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av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Facet</Template>
  <TotalTime>1356</TotalTime>
  <Words>802</Words>
  <Application>Microsoft Office PowerPoint</Application>
  <PresentationFormat>On-screen Show (4:3)</PresentationFormat>
  <Paragraphs>78</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Calibri</vt:lpstr>
      <vt:lpstr>Calibri Light</vt:lpstr>
      <vt:lpstr>Century Gothic</vt:lpstr>
      <vt:lpstr>Garamond</vt:lpstr>
      <vt:lpstr>NikoshBAN</vt:lpstr>
      <vt:lpstr>NikoshLightBAN</vt:lpstr>
      <vt:lpstr>Vrinda</vt:lpstr>
      <vt:lpstr>Wingdings 2</vt:lpstr>
      <vt:lpstr>HDOfficeLightV0</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Mohammad Abdul Mazid Miyan</cp:lastModifiedBy>
  <cp:revision>308</cp:revision>
  <dcterms:created xsi:type="dcterms:W3CDTF">2017-04-06T12:42:14Z</dcterms:created>
  <dcterms:modified xsi:type="dcterms:W3CDTF">2019-12-04T11:10:43Z</dcterms:modified>
</cp:coreProperties>
</file>