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5" r:id="rId9"/>
    <p:sldId id="273" r:id="rId10"/>
    <p:sldId id="274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4343EF"/>
    <a:srgbClr val="FD51F5"/>
    <a:srgbClr val="FF00FF"/>
    <a:srgbClr val="66FFFF"/>
    <a:srgbClr val="00FFFF"/>
    <a:srgbClr val="A0FCFE"/>
    <a:srgbClr val="66FF66"/>
    <a:srgbClr val="CEF6FE"/>
    <a:srgbClr val="BB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EAF06-C4FA-49EA-9ED8-E57CFF96FB8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62FEA-F3C3-4987-AEB5-E4BE2746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9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4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0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8200" y="6550223"/>
            <a:ext cx="765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Mohammad Abdul Mazid Miyan, Asst. Teacher</a:t>
            </a:r>
            <a:r>
              <a:rPr lang="en-US" sz="1400" baseline="0" dirty="0" smtClean="0"/>
              <a:t> Math, Kamal Bazar </a:t>
            </a:r>
            <a:r>
              <a:rPr lang="en-US" sz="1400" baseline="0" dirty="0" err="1" smtClean="0"/>
              <a:t>Fazil</a:t>
            </a:r>
            <a:r>
              <a:rPr lang="en-US" sz="1400" baseline="0" dirty="0" smtClean="0"/>
              <a:t> Madrasah, </a:t>
            </a:r>
            <a:r>
              <a:rPr lang="en-US" sz="1400" baseline="0" dirty="0" err="1" smtClean="0"/>
              <a:t>Bishwanath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Sylhet</a:t>
            </a:r>
            <a:r>
              <a:rPr lang="en-US" sz="1400" baseline="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132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D659-E0FB-4929-B350-0DD47339573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2573-BDFC-4B42-82D3-4C16F08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8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4.png"/><Relationship Id="rId3" Type="http://schemas.openxmlformats.org/officeDocument/2006/relationships/image" Target="../media/image51.png"/><Relationship Id="rId21" Type="http://schemas.openxmlformats.org/officeDocument/2006/relationships/image" Target="../media/image67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5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20" Type="http://schemas.openxmlformats.org/officeDocument/2006/relationships/image" Target="../media/image6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oleObject" Target="../embeddings/oleObject6.bin"/><Relationship Id="rId5" Type="http://schemas.openxmlformats.org/officeDocument/2006/relationships/image" Target="../media/image53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5.bin"/><Relationship Id="rId10" Type="http://schemas.openxmlformats.org/officeDocument/2006/relationships/image" Target="../media/image58.png"/><Relationship Id="rId19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2.jp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4.jpg"/><Relationship Id="rId4" Type="http://schemas.openxmlformats.org/officeDocument/2006/relationships/image" Target="../media/image73.jpg"/><Relationship Id="rId9" Type="http://schemas.openxmlformats.org/officeDocument/2006/relationships/image" Target="../media/image7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6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5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48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9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microsoft.com/office/2007/relationships/hdphoto" Target="../media/hdphoto2.wdp"/><Relationship Id="rId4" Type="http://schemas.openxmlformats.org/officeDocument/2006/relationships/image" Target="../media/image97.png"/><Relationship Id="rId9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3" Type="http://schemas.openxmlformats.org/officeDocument/2006/relationships/image" Target="../media/image35.png"/><Relationship Id="rId21" Type="http://schemas.openxmlformats.org/officeDocument/2006/relationships/image" Target="../media/image4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4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40.png"/><Relationship Id="rId19" Type="http://schemas.openxmlformats.org/officeDocument/2006/relationships/image" Target="../media/image4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33" y="-28576"/>
            <a:ext cx="9246566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949" y="428630"/>
            <a:ext cx="8416636" cy="178398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2400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dirty="0" err="1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n>
                <a:solidFill>
                  <a:srgbClr val="FF0000"/>
                </a:solidFill>
              </a:ln>
              <a:solidFill>
                <a:srgbClr val="FF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24" y="2310717"/>
            <a:ext cx="474017" cy="5604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179" y="2296206"/>
            <a:ext cx="505659" cy="501710"/>
          </a:xfrm>
          <a:prstGeom prst="rect">
            <a:avLst/>
          </a:prstGeom>
        </p:spPr>
      </p:pic>
      <p:sp>
        <p:nvSpPr>
          <p:cNvPr id="2" name="Down Ribbon 1"/>
          <p:cNvSpPr/>
          <p:nvPr/>
        </p:nvSpPr>
        <p:spPr>
          <a:xfrm>
            <a:off x="257175" y="328615"/>
            <a:ext cx="8572500" cy="934093"/>
          </a:xfrm>
          <a:prstGeom prst="ribbon">
            <a:avLst/>
          </a:prstGeom>
          <a:solidFill>
            <a:srgbClr val="B2FF97"/>
          </a:solidFill>
          <a:ln w="38100"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ছেদক সেট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5235" y="1526910"/>
            <a:ext cx="8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3122" y="1145038"/>
            <a:ext cx="4185955" cy="1107996"/>
            <a:chOff x="113122" y="1145038"/>
            <a:chExt cx="4185955" cy="11079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3871" y="1498488"/>
              <a:ext cx="515063" cy="5017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1247" y="1467213"/>
              <a:ext cx="485283" cy="5739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2865" y="1442557"/>
              <a:ext cx="517943" cy="5701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9058" y="1498488"/>
              <a:ext cx="482833" cy="5604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89370" y="1145038"/>
              <a:ext cx="50861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39483" y="1151191"/>
              <a:ext cx="459594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71734" y="136468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82411" y="1350393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83570" y="1326802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122" y="1356001"/>
              <a:ext cx="4827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631" y="1274730"/>
              <a:ext cx="4490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=</a:t>
              </a:r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50410" y="1137685"/>
            <a:ext cx="4005382" cy="1115349"/>
            <a:chOff x="4950410" y="1137685"/>
            <a:chExt cx="4005382" cy="1115349"/>
          </a:xfrm>
        </p:grpSpPr>
        <p:sp>
          <p:nvSpPr>
            <p:cNvPr id="15" name="Rectangle 14"/>
            <p:cNvSpPr/>
            <p:nvPr/>
          </p:nvSpPr>
          <p:spPr>
            <a:xfrm>
              <a:off x="7821807" y="1313569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9180" y="1475952"/>
              <a:ext cx="458148" cy="5017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3252" y="1444677"/>
              <a:ext cx="467655" cy="5739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0151" y="1442705"/>
              <a:ext cx="449940" cy="5690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6570" y="1475952"/>
              <a:ext cx="465294" cy="56047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569209" y="1145038"/>
              <a:ext cx="4627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76896" y="1137685"/>
              <a:ext cx="478896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86072" y="1342145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21788" y="1313569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61275" y="1277040"/>
              <a:ext cx="4490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=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0410" y="1376672"/>
              <a:ext cx="4893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B</a:t>
              </a:r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53" y="2125442"/>
            <a:ext cx="565434" cy="669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57" y="2179660"/>
            <a:ext cx="548974" cy="72777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520402" y="3878019"/>
            <a:ext cx="557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8000" dirty="0"/>
          </a:p>
        </p:txBody>
      </p:sp>
      <p:sp>
        <p:nvSpPr>
          <p:cNvPr id="30" name="Rectangle 29"/>
          <p:cNvSpPr/>
          <p:nvPr/>
        </p:nvSpPr>
        <p:spPr>
          <a:xfrm>
            <a:off x="6231719" y="3856755"/>
            <a:ext cx="588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5401662" y="4258464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2" name="Rectangle 31"/>
          <p:cNvSpPr/>
          <p:nvPr/>
        </p:nvSpPr>
        <p:spPr>
          <a:xfrm>
            <a:off x="4595282" y="4266004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3114618" y="4024170"/>
            <a:ext cx="449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18688" y="4125938"/>
            <a:ext cx="64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67563" y="4125938"/>
            <a:ext cx="4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</a:t>
            </a:r>
            <a:endParaRPr lang="en-US" sz="24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53386"/>
              </p:ext>
            </p:extLst>
          </p:nvPr>
        </p:nvGraphicFramePr>
        <p:xfrm>
          <a:off x="2199337" y="4268735"/>
          <a:ext cx="548242" cy="6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15" imgW="152280" imgH="190440" progId="Equation.3">
                  <p:embed/>
                </p:oleObj>
              </mc:Choice>
              <mc:Fallback>
                <p:oleObj name="Equation" r:id="rId15" imgW="1522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99337" y="4268735"/>
                        <a:ext cx="548242" cy="68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urved Up Arrow 36"/>
          <p:cNvSpPr/>
          <p:nvPr/>
        </p:nvSpPr>
        <p:spPr>
          <a:xfrm>
            <a:off x="3314701" y="2758650"/>
            <a:ext cx="3170714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4078147" y="2800042"/>
            <a:ext cx="3096939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>
            <a:off x="4756327" y="2809126"/>
            <a:ext cx="3110668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122" y="5365477"/>
            <a:ext cx="8845141" cy="1200329"/>
          </a:xfrm>
          <a:prstGeom prst="rect">
            <a:avLst/>
          </a:prstGeom>
          <a:solidFill>
            <a:srgbClr val="FF93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বস্তু ( উপাদান ) নিয়ে গঠিত সেটকে ছেদক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Intersection of Set )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512" y="2266309"/>
            <a:ext cx="476423" cy="5739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179" y="2241657"/>
            <a:ext cx="508486" cy="57010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916059" y="1944138"/>
            <a:ext cx="516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49" name="Rectangle 48"/>
          <p:cNvSpPr/>
          <p:nvPr/>
        </p:nvSpPr>
        <p:spPr>
          <a:xfrm>
            <a:off x="4910483" y="1950291"/>
            <a:ext cx="432267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4254926" y="2163781"/>
            <a:ext cx="307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1" name="Rectangle 50"/>
          <p:cNvSpPr/>
          <p:nvPr/>
        </p:nvSpPr>
        <p:spPr>
          <a:xfrm>
            <a:off x="3521037" y="2149493"/>
            <a:ext cx="307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2" name="Rectangle 51"/>
          <p:cNvSpPr/>
          <p:nvPr/>
        </p:nvSpPr>
        <p:spPr>
          <a:xfrm>
            <a:off x="2793933" y="2125902"/>
            <a:ext cx="307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5" name="Rectangle 54"/>
          <p:cNvSpPr/>
          <p:nvPr/>
        </p:nvSpPr>
        <p:spPr>
          <a:xfrm>
            <a:off x="7922361" y="2112669"/>
            <a:ext cx="307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012" y="2275052"/>
            <a:ext cx="449783" cy="50171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265" y="2243777"/>
            <a:ext cx="459116" cy="5739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527" y="2241805"/>
            <a:ext cx="441725" cy="5690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938" y="2275052"/>
            <a:ext cx="456799" cy="560473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5710891" y="1944138"/>
            <a:ext cx="4799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61" name="Rectangle 60"/>
          <p:cNvSpPr/>
          <p:nvPr/>
        </p:nvSpPr>
        <p:spPr>
          <a:xfrm>
            <a:off x="8565489" y="1936785"/>
            <a:ext cx="504532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7200059" y="2141245"/>
            <a:ext cx="307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63" name="Rectangle 62"/>
          <p:cNvSpPr/>
          <p:nvPr/>
        </p:nvSpPr>
        <p:spPr>
          <a:xfrm>
            <a:off x="6547904" y="2112669"/>
            <a:ext cx="307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1080"/>
              </p:ext>
            </p:extLst>
          </p:nvPr>
        </p:nvGraphicFramePr>
        <p:xfrm>
          <a:off x="5267747" y="2154110"/>
          <a:ext cx="548242" cy="82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23" imgW="152280" imgH="190440" progId="Equation.3">
                  <p:embed/>
                </p:oleObj>
              </mc:Choice>
              <mc:Fallback>
                <p:oleObj name="Equation" r:id="rId23" imgW="1522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67747" y="2154110"/>
                        <a:ext cx="548242" cy="824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547460" y="1978987"/>
            <a:ext cx="449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151530" y="2080755"/>
            <a:ext cx="64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100405" y="2080755"/>
            <a:ext cx="4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</a:t>
            </a:r>
            <a:endParaRPr lang="en-US" sz="2400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833500"/>
              </p:ext>
            </p:extLst>
          </p:nvPr>
        </p:nvGraphicFramePr>
        <p:xfrm>
          <a:off x="632179" y="2223552"/>
          <a:ext cx="548242" cy="6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24" imgW="152280" imgH="190440" progId="Equation.3">
                  <p:embed/>
                </p:oleObj>
              </mc:Choice>
              <mc:Fallback>
                <p:oleObj name="Equation" r:id="rId24" imgW="1522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2179" y="2223552"/>
                        <a:ext cx="548242" cy="68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35" y="2126776"/>
            <a:ext cx="677993" cy="7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500"/>
                            </p:stCondLst>
                            <p:childTnLst>
                              <p:par>
                                <p:cTn id="1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500"/>
                            </p:stCondLst>
                            <p:childTnLst>
                              <p:par>
                                <p:cTn id="2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000"/>
                            </p:stCondLst>
                            <p:childTnLst>
                              <p:par>
                                <p:cTn id="2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11146 0.31482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2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224 0.30023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25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3681 0.30648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8" grpId="0"/>
      <p:bldP spid="49" grpId="0"/>
      <p:bldP spid="50" grpId="0"/>
      <p:bldP spid="51" grpId="0"/>
      <p:bldP spid="52" grpId="0"/>
      <p:bldP spid="55" grpId="0"/>
      <p:bldP spid="60" grpId="0"/>
      <p:bldP spid="61" grpId="0"/>
      <p:bldP spid="62" grpId="0"/>
      <p:bldP spid="63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071480" y="1482727"/>
            <a:ext cx="7272339" cy="1153840"/>
          </a:xfrm>
          <a:custGeom>
            <a:avLst/>
            <a:gdLst>
              <a:gd name="connsiteX0" fmla="*/ 0 w 7272339"/>
              <a:gd name="connsiteY0" fmla="*/ 115384 h 1153840"/>
              <a:gd name="connsiteX1" fmla="*/ 115384 w 7272339"/>
              <a:gd name="connsiteY1" fmla="*/ 0 h 1153840"/>
              <a:gd name="connsiteX2" fmla="*/ 7156955 w 7272339"/>
              <a:gd name="connsiteY2" fmla="*/ 0 h 1153840"/>
              <a:gd name="connsiteX3" fmla="*/ 7272339 w 7272339"/>
              <a:gd name="connsiteY3" fmla="*/ 115384 h 1153840"/>
              <a:gd name="connsiteX4" fmla="*/ 7272339 w 7272339"/>
              <a:gd name="connsiteY4" fmla="*/ 1038456 h 1153840"/>
              <a:gd name="connsiteX5" fmla="*/ 7156955 w 7272339"/>
              <a:gd name="connsiteY5" fmla="*/ 1153840 h 1153840"/>
              <a:gd name="connsiteX6" fmla="*/ 115384 w 7272339"/>
              <a:gd name="connsiteY6" fmla="*/ 1153840 h 1153840"/>
              <a:gd name="connsiteX7" fmla="*/ 0 w 7272339"/>
              <a:gd name="connsiteY7" fmla="*/ 1038456 h 1153840"/>
              <a:gd name="connsiteX8" fmla="*/ 0 w 7272339"/>
              <a:gd name="connsiteY8" fmla="*/ 115384 h 1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2339" h="1153840">
                <a:moveTo>
                  <a:pt x="0" y="115384"/>
                </a:moveTo>
                <a:cubicBezTo>
                  <a:pt x="0" y="51659"/>
                  <a:pt x="51659" y="0"/>
                  <a:pt x="115384" y="0"/>
                </a:cubicBezTo>
                <a:lnTo>
                  <a:pt x="7156955" y="0"/>
                </a:lnTo>
                <a:cubicBezTo>
                  <a:pt x="7220680" y="0"/>
                  <a:pt x="7272339" y="51659"/>
                  <a:pt x="7272339" y="115384"/>
                </a:cubicBezTo>
                <a:lnTo>
                  <a:pt x="7272339" y="1038456"/>
                </a:lnTo>
                <a:cubicBezTo>
                  <a:pt x="7272339" y="1102181"/>
                  <a:pt x="7220680" y="1153840"/>
                  <a:pt x="7156955" y="1153840"/>
                </a:cubicBezTo>
                <a:lnTo>
                  <a:pt x="115384" y="1153840"/>
                </a:lnTo>
                <a:cubicBezTo>
                  <a:pt x="51659" y="1153840"/>
                  <a:pt x="0" y="1102181"/>
                  <a:pt x="0" y="1038456"/>
                </a:cubicBezTo>
                <a:lnTo>
                  <a:pt x="0" y="11538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33CC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50" tIns="98565" rIns="130950" bIns="98565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A={</a:t>
            </a:r>
            <a:r>
              <a:rPr lang="en-US" sz="4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</a:t>
            </a:r>
            <a:r>
              <a:rPr lang="bn-IN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d} </a:t>
            </a:r>
            <a:r>
              <a:rPr lang="bn-IN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B={</a:t>
            </a:r>
            <a:r>
              <a:rPr lang="en-US" sz="4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c,d,e,f</a:t>
            </a:r>
            <a:r>
              <a:rPr lang="en-US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bn-IN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2552" y="2846177"/>
            <a:ext cx="1166682" cy="1153840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000" r="-13000"/>
            </a:stretch>
          </a:blip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1063234" y="4138479"/>
            <a:ext cx="1153840" cy="1153840"/>
          </a:xfrm>
          <a:prstGeom prst="roundRect">
            <a:avLst>
              <a:gd name="adj" fmla="val 166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" r="-10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1019022" y="5430780"/>
            <a:ext cx="1153840" cy="11538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000" r="-12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374436" y="5430780"/>
            <a:ext cx="6064398" cy="1153840"/>
          </a:xfrm>
          <a:custGeom>
            <a:avLst/>
            <a:gdLst>
              <a:gd name="connsiteX0" fmla="*/ 0 w 6064398"/>
              <a:gd name="connsiteY0" fmla="*/ 192345 h 1153840"/>
              <a:gd name="connsiteX1" fmla="*/ 192345 w 6064398"/>
              <a:gd name="connsiteY1" fmla="*/ 0 h 1153840"/>
              <a:gd name="connsiteX2" fmla="*/ 5872053 w 6064398"/>
              <a:gd name="connsiteY2" fmla="*/ 0 h 1153840"/>
              <a:gd name="connsiteX3" fmla="*/ 6064398 w 6064398"/>
              <a:gd name="connsiteY3" fmla="*/ 192345 h 1153840"/>
              <a:gd name="connsiteX4" fmla="*/ 6064398 w 6064398"/>
              <a:gd name="connsiteY4" fmla="*/ 961495 h 1153840"/>
              <a:gd name="connsiteX5" fmla="*/ 5872053 w 6064398"/>
              <a:gd name="connsiteY5" fmla="*/ 1153840 h 1153840"/>
              <a:gd name="connsiteX6" fmla="*/ 192345 w 6064398"/>
              <a:gd name="connsiteY6" fmla="*/ 1153840 h 1153840"/>
              <a:gd name="connsiteX7" fmla="*/ 0 w 6064398"/>
              <a:gd name="connsiteY7" fmla="*/ 961495 h 1153840"/>
              <a:gd name="connsiteX8" fmla="*/ 0 w 6064398"/>
              <a:gd name="connsiteY8" fmla="*/ 192345 h 1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4398" h="1153840">
                <a:moveTo>
                  <a:pt x="0" y="192345"/>
                </a:moveTo>
                <a:cubicBezTo>
                  <a:pt x="0" y="86116"/>
                  <a:pt x="86116" y="0"/>
                  <a:pt x="192345" y="0"/>
                </a:cubicBezTo>
                <a:lnTo>
                  <a:pt x="5872053" y="0"/>
                </a:lnTo>
                <a:cubicBezTo>
                  <a:pt x="5978282" y="0"/>
                  <a:pt x="6064398" y="86116"/>
                  <a:pt x="6064398" y="192345"/>
                </a:cubicBezTo>
                <a:lnTo>
                  <a:pt x="6064398" y="961495"/>
                </a:lnTo>
                <a:cubicBezTo>
                  <a:pt x="6064398" y="1067724"/>
                  <a:pt x="5978282" y="1153840"/>
                  <a:pt x="5872053" y="1153840"/>
                </a:cubicBezTo>
                <a:lnTo>
                  <a:pt x="192345" y="1153840"/>
                </a:lnTo>
                <a:cubicBezTo>
                  <a:pt x="86116" y="1153840"/>
                  <a:pt x="0" y="1067724"/>
                  <a:pt x="0" y="961495"/>
                </a:cubicBezTo>
                <a:lnTo>
                  <a:pt x="0" y="192345"/>
                </a:lnTo>
                <a:close/>
              </a:path>
            </a:pathLst>
          </a:custGeom>
          <a:solidFill>
            <a:srgbClr val="66FF66"/>
          </a:solidFill>
          <a:ln w="28575"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12" tIns="397712" rIns="397712" bIns="397712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 কী ? </a:t>
            </a:r>
            <a:r>
              <a:rPr lang="bn-IN" sz="36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63039" y="2846177"/>
            <a:ext cx="6004495" cy="1153840"/>
            <a:chOff x="2363039" y="2846177"/>
            <a:chExt cx="6004495" cy="1153840"/>
          </a:xfrm>
        </p:grpSpPr>
        <p:sp>
          <p:nvSpPr>
            <p:cNvPr id="10" name="Freeform 9"/>
            <p:cNvSpPr/>
            <p:nvPr/>
          </p:nvSpPr>
          <p:spPr>
            <a:xfrm>
              <a:off x="2363039" y="2846177"/>
              <a:ext cx="6004495" cy="1153840"/>
            </a:xfrm>
            <a:custGeom>
              <a:avLst/>
              <a:gdLst>
                <a:gd name="connsiteX0" fmla="*/ 0 w 6004495"/>
                <a:gd name="connsiteY0" fmla="*/ 192345 h 1153840"/>
                <a:gd name="connsiteX1" fmla="*/ 192345 w 6004495"/>
                <a:gd name="connsiteY1" fmla="*/ 0 h 1153840"/>
                <a:gd name="connsiteX2" fmla="*/ 5812150 w 6004495"/>
                <a:gd name="connsiteY2" fmla="*/ 0 h 1153840"/>
                <a:gd name="connsiteX3" fmla="*/ 6004495 w 6004495"/>
                <a:gd name="connsiteY3" fmla="*/ 192345 h 1153840"/>
                <a:gd name="connsiteX4" fmla="*/ 6004495 w 6004495"/>
                <a:gd name="connsiteY4" fmla="*/ 961495 h 1153840"/>
                <a:gd name="connsiteX5" fmla="*/ 5812150 w 6004495"/>
                <a:gd name="connsiteY5" fmla="*/ 1153840 h 1153840"/>
                <a:gd name="connsiteX6" fmla="*/ 192345 w 6004495"/>
                <a:gd name="connsiteY6" fmla="*/ 1153840 h 1153840"/>
                <a:gd name="connsiteX7" fmla="*/ 0 w 6004495"/>
                <a:gd name="connsiteY7" fmla="*/ 961495 h 1153840"/>
                <a:gd name="connsiteX8" fmla="*/ 0 w 6004495"/>
                <a:gd name="connsiteY8" fmla="*/ 192345 h 115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4495" h="1153840">
                  <a:moveTo>
                    <a:pt x="0" y="192345"/>
                  </a:moveTo>
                  <a:cubicBezTo>
                    <a:pt x="0" y="86116"/>
                    <a:pt x="86116" y="0"/>
                    <a:pt x="192345" y="0"/>
                  </a:cubicBezTo>
                  <a:lnTo>
                    <a:pt x="5812150" y="0"/>
                  </a:lnTo>
                  <a:cubicBezTo>
                    <a:pt x="5918379" y="0"/>
                    <a:pt x="6004495" y="86116"/>
                    <a:pt x="6004495" y="192345"/>
                  </a:cubicBezTo>
                  <a:lnTo>
                    <a:pt x="6004495" y="961495"/>
                  </a:lnTo>
                  <a:cubicBezTo>
                    <a:pt x="6004495" y="1067724"/>
                    <a:pt x="5918379" y="1153840"/>
                    <a:pt x="5812150" y="1153840"/>
                  </a:cubicBezTo>
                  <a:lnTo>
                    <a:pt x="192345" y="1153840"/>
                  </a:lnTo>
                  <a:cubicBezTo>
                    <a:pt x="86116" y="1153840"/>
                    <a:pt x="0" y="1067724"/>
                    <a:pt x="0" y="961495"/>
                  </a:cubicBezTo>
                  <a:lnTo>
                    <a:pt x="0" y="192345"/>
                  </a:lnTo>
                  <a:close/>
                </a:path>
              </a:pathLst>
            </a:custGeom>
            <a:solidFill>
              <a:srgbClr val="FD51F5"/>
            </a:solidFill>
            <a:ln w="28575"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264" tIns="369264" rIns="369264" bIns="36926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A   B </a:t>
              </a:r>
              <a:r>
                <a:rPr lang="bn-IN" sz="4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নির্ণয় কর । </a:t>
              </a:r>
              <a:endParaRPr lang="en-US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158298"/>
                </p:ext>
              </p:extLst>
            </p:nvPr>
          </p:nvGraphicFramePr>
          <p:xfrm>
            <a:off x="4110037" y="3102175"/>
            <a:ext cx="497682" cy="622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" name="Equation" r:id="rId6" imgW="152280" imgH="190440" progId="Equation.3">
                    <p:embed/>
                  </p:oleObj>
                </mc:Choice>
                <mc:Fallback>
                  <p:oleObj name="Equation" r:id="rId6" imgW="152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10037" y="3102175"/>
                          <a:ext cx="497682" cy="622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2439424" y="4152775"/>
            <a:ext cx="5975975" cy="1153840"/>
            <a:chOff x="2439424" y="4152775"/>
            <a:chExt cx="5975975" cy="1153840"/>
          </a:xfrm>
        </p:grpSpPr>
        <p:sp>
          <p:nvSpPr>
            <p:cNvPr id="12" name="Freeform 11"/>
            <p:cNvSpPr/>
            <p:nvPr/>
          </p:nvSpPr>
          <p:spPr>
            <a:xfrm>
              <a:off x="2439424" y="4152775"/>
              <a:ext cx="5975975" cy="1153840"/>
            </a:xfrm>
            <a:custGeom>
              <a:avLst/>
              <a:gdLst>
                <a:gd name="connsiteX0" fmla="*/ 0 w 5975975"/>
                <a:gd name="connsiteY0" fmla="*/ 192345 h 1153840"/>
                <a:gd name="connsiteX1" fmla="*/ 192345 w 5975975"/>
                <a:gd name="connsiteY1" fmla="*/ 0 h 1153840"/>
                <a:gd name="connsiteX2" fmla="*/ 5783630 w 5975975"/>
                <a:gd name="connsiteY2" fmla="*/ 0 h 1153840"/>
                <a:gd name="connsiteX3" fmla="*/ 5975975 w 5975975"/>
                <a:gd name="connsiteY3" fmla="*/ 192345 h 1153840"/>
                <a:gd name="connsiteX4" fmla="*/ 5975975 w 5975975"/>
                <a:gd name="connsiteY4" fmla="*/ 961495 h 1153840"/>
                <a:gd name="connsiteX5" fmla="*/ 5783630 w 5975975"/>
                <a:gd name="connsiteY5" fmla="*/ 1153840 h 1153840"/>
                <a:gd name="connsiteX6" fmla="*/ 192345 w 5975975"/>
                <a:gd name="connsiteY6" fmla="*/ 1153840 h 1153840"/>
                <a:gd name="connsiteX7" fmla="*/ 0 w 5975975"/>
                <a:gd name="connsiteY7" fmla="*/ 961495 h 1153840"/>
                <a:gd name="connsiteX8" fmla="*/ 0 w 5975975"/>
                <a:gd name="connsiteY8" fmla="*/ 192345 h 115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5975" h="1153840">
                  <a:moveTo>
                    <a:pt x="0" y="192345"/>
                  </a:moveTo>
                  <a:cubicBezTo>
                    <a:pt x="0" y="86116"/>
                    <a:pt x="86116" y="0"/>
                    <a:pt x="192345" y="0"/>
                  </a:cubicBezTo>
                  <a:lnTo>
                    <a:pt x="5783630" y="0"/>
                  </a:lnTo>
                  <a:cubicBezTo>
                    <a:pt x="5889859" y="0"/>
                    <a:pt x="5975975" y="86116"/>
                    <a:pt x="5975975" y="192345"/>
                  </a:cubicBezTo>
                  <a:lnTo>
                    <a:pt x="5975975" y="961495"/>
                  </a:lnTo>
                  <a:cubicBezTo>
                    <a:pt x="5975975" y="1067724"/>
                    <a:pt x="5889859" y="1153840"/>
                    <a:pt x="5783630" y="1153840"/>
                  </a:cubicBezTo>
                  <a:lnTo>
                    <a:pt x="192345" y="1153840"/>
                  </a:lnTo>
                  <a:cubicBezTo>
                    <a:pt x="86116" y="1153840"/>
                    <a:pt x="0" y="1067724"/>
                    <a:pt x="0" y="961495"/>
                  </a:cubicBezTo>
                  <a:lnTo>
                    <a:pt x="0" y="192345"/>
                  </a:lnTo>
                  <a:close/>
                </a:path>
              </a:pathLst>
            </a:custGeom>
            <a:solidFill>
              <a:srgbClr val="00FFFF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264" tIns="369264" rIns="369264" bIns="36926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    B </a:t>
              </a:r>
              <a:r>
                <a:rPr lang="bn-IN" sz="4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নির্ণয় কর ।  </a:t>
              </a:r>
              <a:endParaRPr lang="en-US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4882453"/>
                </p:ext>
              </p:extLst>
            </p:nvPr>
          </p:nvGraphicFramePr>
          <p:xfrm>
            <a:off x="4152901" y="4359476"/>
            <a:ext cx="497682" cy="622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8" name="Equation" r:id="rId8" imgW="152280" imgH="190440" progId="Equation.3">
                    <p:embed/>
                  </p:oleObj>
                </mc:Choice>
                <mc:Fallback>
                  <p:oleObj name="Equation" r:id="rId8" imgW="152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52901" y="4359476"/>
                          <a:ext cx="497682" cy="622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Curved Down Ribbon 14"/>
          <p:cNvSpPr/>
          <p:nvPr/>
        </p:nvSpPr>
        <p:spPr>
          <a:xfrm>
            <a:off x="1019022" y="153506"/>
            <a:ext cx="7458075" cy="1119611"/>
          </a:xfrm>
          <a:prstGeom prst="ellipseRibbon">
            <a:avLst/>
          </a:prstGeom>
          <a:solidFill>
            <a:srgbClr val="2AFE43"/>
          </a:solidFill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265435" y="1055431"/>
            <a:ext cx="6266363" cy="1109720"/>
            <a:chOff x="1265435" y="1055431"/>
            <a:chExt cx="6266363" cy="1109720"/>
          </a:xfrm>
        </p:grpSpPr>
        <p:sp>
          <p:nvSpPr>
            <p:cNvPr id="35" name="Rectangle 34"/>
            <p:cNvSpPr/>
            <p:nvPr/>
          </p:nvSpPr>
          <p:spPr>
            <a:xfrm flipH="1">
              <a:off x="2918830" y="1221897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40410" y="1057155"/>
              <a:ext cx="62728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65435" y="1234770"/>
              <a:ext cx="599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U</a:t>
              </a:r>
              <a:r>
                <a:rPr lang="en-US" sz="4800" b="1" dirty="0" smtClean="0"/>
                <a:t> </a:t>
              </a:r>
              <a:endParaRPr lang="en-US" sz="4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84815" y="1222017"/>
              <a:ext cx="773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=</a:t>
              </a:r>
              <a:endParaRPr lang="en-US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475978" y="1274916"/>
              <a:ext cx="531761" cy="70702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2440" y="1317780"/>
              <a:ext cx="568212" cy="6641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990554" y="1348738"/>
              <a:ext cx="498042" cy="61890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 flipH="1">
              <a:off x="3676793" y="1241032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0528" y="1289203"/>
              <a:ext cx="577050" cy="632867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 flipH="1">
              <a:off x="4417696" y="1185548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38144" y="1303491"/>
              <a:ext cx="498092" cy="647667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 flipH="1">
              <a:off x="5198538" y="1240097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5986138" y="1228843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1205" y="1274916"/>
              <a:ext cx="562149" cy="721308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 flipH="1">
              <a:off x="6821395" y="1055431"/>
              <a:ext cx="7104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235582" y="1852750"/>
            <a:ext cx="3986229" cy="1120067"/>
            <a:chOff x="1379883" y="2320339"/>
            <a:chExt cx="3986229" cy="112006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181" y="2606314"/>
              <a:ext cx="598657" cy="61145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08774" y="2332410"/>
              <a:ext cx="61696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25765" y="2492255"/>
              <a:ext cx="328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78401" y="2492255"/>
              <a:ext cx="328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9619" y="2465880"/>
              <a:ext cx="760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=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9883" y="2507216"/>
              <a:ext cx="589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4800" b="1" dirty="0" smtClean="0"/>
                <a:t> </a:t>
              </a:r>
              <a:endParaRPr lang="en-US" sz="48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1300" y="2577737"/>
              <a:ext cx="562149" cy="66836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103" y="2613776"/>
              <a:ext cx="513787" cy="628778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 flipH="1">
              <a:off x="4655709" y="2320339"/>
              <a:ext cx="710403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</p:grpSp>
      <p:sp>
        <p:nvSpPr>
          <p:cNvPr id="55" name="Up Ribbon 54"/>
          <p:cNvSpPr/>
          <p:nvPr/>
        </p:nvSpPr>
        <p:spPr>
          <a:xfrm>
            <a:off x="911313" y="212418"/>
            <a:ext cx="7269894" cy="861366"/>
          </a:xfrm>
          <a:prstGeom prst="ribbon2">
            <a:avLst/>
          </a:prstGeom>
          <a:solidFill>
            <a:srgbClr val="00FFFF"/>
          </a:solidFill>
          <a:ln w="38100">
            <a:solidFill>
              <a:srgbClr val="FF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50266" y="2784031"/>
            <a:ext cx="2103787" cy="923330"/>
            <a:chOff x="707424" y="3354678"/>
            <a:chExt cx="2103787" cy="923330"/>
          </a:xfrm>
        </p:grpSpPr>
        <p:sp>
          <p:nvSpPr>
            <p:cNvPr id="58" name="TextBox 57"/>
            <p:cNvSpPr txBox="1"/>
            <p:nvPr/>
          </p:nvSpPr>
          <p:spPr>
            <a:xfrm>
              <a:off x="707424" y="3354678"/>
              <a:ext cx="8224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A</a:t>
              </a:r>
              <a:r>
                <a:rPr lang="en-US" sz="5400" baseline="30000" dirty="0" smtClean="0"/>
                <a:t>c</a:t>
              </a:r>
              <a:endParaRPr lang="en-US" sz="5400" baseline="30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22688" y="3411039"/>
              <a:ext cx="988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A’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23949" y="3570123"/>
              <a:ext cx="56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835969" y="2786058"/>
            <a:ext cx="77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271361" y="2771222"/>
            <a:ext cx="59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859746" y="2794425"/>
            <a:ext cx="58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630282" y="2841172"/>
            <a:ext cx="35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-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835969" y="3868805"/>
            <a:ext cx="49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flipH="1">
            <a:off x="2830538" y="3930027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7786" y="4054871"/>
            <a:ext cx="388684" cy="53192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76" y="4089556"/>
            <a:ext cx="387922" cy="48184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8701" y="4048592"/>
            <a:ext cx="328150" cy="494237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flipH="1">
            <a:off x="3494434" y="3957538"/>
            <a:ext cx="379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172" y="3985836"/>
            <a:ext cx="396724" cy="535671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 flipH="1">
            <a:off x="4043078" y="3926945"/>
            <a:ext cx="379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10582" y="4089556"/>
            <a:ext cx="364897" cy="461039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 flipH="1">
            <a:off x="5184114" y="3914981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369" y="4000518"/>
            <a:ext cx="344745" cy="529739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 flipH="1">
            <a:off x="5705906" y="3794422"/>
            <a:ext cx="710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200" dirty="0"/>
          </a:p>
        </p:txBody>
      </p:sp>
      <p:sp>
        <p:nvSpPr>
          <p:cNvPr id="79" name="Rectangle 78"/>
          <p:cNvSpPr/>
          <p:nvPr/>
        </p:nvSpPr>
        <p:spPr>
          <a:xfrm>
            <a:off x="2161219" y="3852017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54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422" y="4054871"/>
            <a:ext cx="399357" cy="479774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6280170" y="3803722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7200" dirty="0"/>
          </a:p>
        </p:txBody>
      </p:sp>
      <p:sp>
        <p:nvSpPr>
          <p:cNvPr id="84" name="Rectangle 83"/>
          <p:cNvSpPr/>
          <p:nvPr/>
        </p:nvSpPr>
        <p:spPr>
          <a:xfrm>
            <a:off x="7634890" y="3926945"/>
            <a:ext cx="303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sp>
        <p:nvSpPr>
          <p:cNvPr id="85" name="Rectangle 84"/>
          <p:cNvSpPr/>
          <p:nvPr/>
        </p:nvSpPr>
        <p:spPr>
          <a:xfrm>
            <a:off x="7020749" y="3896168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467" y="4054871"/>
            <a:ext cx="398790" cy="47977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649" y="4054871"/>
            <a:ext cx="367690" cy="504558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 flipH="1">
            <a:off x="8217722" y="3783742"/>
            <a:ext cx="53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6039320" y="3860686"/>
            <a:ext cx="38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-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 flipH="1">
            <a:off x="4668029" y="3880891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94" name="Curved Up Arrow 93"/>
          <p:cNvSpPr/>
          <p:nvPr/>
        </p:nvSpPr>
        <p:spPr>
          <a:xfrm>
            <a:off x="3367538" y="4542829"/>
            <a:ext cx="3653212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Curved Up Arrow 94"/>
          <p:cNvSpPr/>
          <p:nvPr/>
        </p:nvSpPr>
        <p:spPr>
          <a:xfrm>
            <a:off x="4509884" y="4524334"/>
            <a:ext cx="3089471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Curved Up Arrow 95"/>
          <p:cNvSpPr/>
          <p:nvPr/>
        </p:nvSpPr>
        <p:spPr>
          <a:xfrm>
            <a:off x="5630638" y="4502489"/>
            <a:ext cx="2587084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858037" y="4440888"/>
            <a:ext cx="3247189" cy="1116602"/>
            <a:chOff x="1942971" y="4924234"/>
            <a:chExt cx="3247189" cy="1116602"/>
          </a:xfrm>
        </p:grpSpPr>
        <p:sp>
          <p:nvSpPr>
            <p:cNvPr id="98" name="TextBox 97"/>
            <p:cNvSpPr txBox="1"/>
            <p:nvPr/>
          </p:nvSpPr>
          <p:spPr>
            <a:xfrm>
              <a:off x="1942971" y="5050885"/>
              <a:ext cx="773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=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 flipH="1">
              <a:off x="3124207" y="5112158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667652" y="5170693"/>
              <a:ext cx="507482" cy="641046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80016" y="5227845"/>
              <a:ext cx="493735" cy="604081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 flipH="1">
              <a:off x="3838214" y="5170693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114143" y="5213558"/>
              <a:ext cx="455346" cy="619456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 flipH="1">
              <a:off x="4479757" y="4924234"/>
              <a:ext cx="7104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54530" y="4932840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78681" y="5688120"/>
            <a:ext cx="8779434" cy="830997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সেট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সেট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দুটি সেট । সার্বিক সেট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যে সকল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( উপাদান 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সেটে নেই সেই সকল বস্তু ( উপাদান ) নিয়ে গঠিত সেটকে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প্রেক্ষিতে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পূরক সেট বলে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845856" y="3150972"/>
            <a:ext cx="6915928" cy="1008393"/>
            <a:chOff x="1845856" y="3150972"/>
            <a:chExt cx="6915928" cy="1008393"/>
          </a:xfrm>
        </p:grpSpPr>
        <p:sp>
          <p:nvSpPr>
            <p:cNvPr id="111" name="TextBox 110"/>
            <p:cNvSpPr txBox="1"/>
            <p:nvPr/>
          </p:nvSpPr>
          <p:spPr>
            <a:xfrm>
              <a:off x="1845856" y="3236035"/>
              <a:ext cx="4930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=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2840425" y="3297257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527673" y="3422101"/>
              <a:ext cx="388684" cy="53192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3463" y="3456786"/>
              <a:ext cx="387922" cy="481849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68588" y="3415822"/>
              <a:ext cx="328150" cy="494237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 flipH="1">
              <a:off x="3504321" y="3324768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7059" y="3353066"/>
              <a:ext cx="396724" cy="535671"/>
            </a:xfrm>
            <a:prstGeom prst="rect">
              <a:avLst/>
            </a:prstGeom>
          </p:spPr>
        </p:pic>
        <p:sp>
          <p:nvSpPr>
            <p:cNvPr id="118" name="Rectangle 117"/>
            <p:cNvSpPr/>
            <p:nvPr/>
          </p:nvSpPr>
          <p:spPr>
            <a:xfrm flipH="1">
              <a:off x="4052965" y="3294175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920469" y="3456786"/>
              <a:ext cx="364897" cy="461039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 flipH="1">
              <a:off x="5194001" y="3282211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6256" y="3367748"/>
              <a:ext cx="344745" cy="529739"/>
            </a:xfrm>
            <a:prstGeom prst="rect">
              <a:avLst/>
            </a:prstGeom>
          </p:spPr>
        </p:pic>
        <p:sp>
          <p:nvSpPr>
            <p:cNvPr id="122" name="Rectangle 121"/>
            <p:cNvSpPr/>
            <p:nvPr/>
          </p:nvSpPr>
          <p:spPr>
            <a:xfrm flipH="1">
              <a:off x="5715793" y="3161652"/>
              <a:ext cx="7104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2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171106" y="3219247"/>
              <a:ext cx="4956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5400" dirty="0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309" y="3422101"/>
              <a:ext cx="399357" cy="479774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6290057" y="3170952"/>
              <a:ext cx="4956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7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644777" y="3294175"/>
              <a:ext cx="30328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30636" y="3263398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4354" y="3422101"/>
              <a:ext cx="398790" cy="479774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4536" y="3422101"/>
              <a:ext cx="367690" cy="504558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>
            <a:xfrm flipH="1">
              <a:off x="8227609" y="3150972"/>
              <a:ext cx="534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049207" y="3227916"/>
              <a:ext cx="386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/>
                <a:t>-</a:t>
              </a: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 flipH="1">
              <a:off x="4677916" y="3248121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00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/>
      <p:bldP spid="62" grpId="0"/>
      <p:bldP spid="63" grpId="0"/>
      <p:bldP spid="64" grpId="0"/>
      <p:bldP spid="65" grpId="0"/>
      <p:bldP spid="66" grpId="0"/>
      <p:bldP spid="71" grpId="0"/>
      <p:bldP spid="71" grpId="1"/>
      <p:bldP spid="73" grpId="0"/>
      <p:bldP spid="76" grpId="0"/>
      <p:bldP spid="76" grpId="1"/>
      <p:bldP spid="78" grpId="0"/>
      <p:bldP spid="79" grpId="0"/>
      <p:bldP spid="83" grpId="0"/>
      <p:bldP spid="83" grpId="1"/>
      <p:bldP spid="84" grpId="0"/>
      <p:bldP spid="84" grpId="1"/>
      <p:bldP spid="85" grpId="0"/>
      <p:bldP spid="85" grpId="1"/>
      <p:bldP spid="88" grpId="0"/>
      <p:bldP spid="88" grpId="1"/>
      <p:bldP spid="92" grpId="0"/>
      <p:bldP spid="92" grpId="1"/>
      <p:bldP spid="93" grpId="0"/>
      <p:bldP spid="93" grpId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14549" y="628666"/>
            <a:ext cx="4900613" cy="1385888"/>
          </a:xfrm>
          <a:prstGeom prst="cloudCallout">
            <a:avLst>
              <a:gd name="adj1" fmla="val 3074"/>
              <a:gd name="adj2" fmla="val 89304"/>
            </a:avLst>
          </a:prstGeom>
          <a:solidFill>
            <a:srgbClr val="CEF6FE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643813" y="264318"/>
            <a:ext cx="1171575" cy="75723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271462" y="264315"/>
            <a:ext cx="1171575" cy="757237"/>
          </a:xfrm>
          <a:prstGeom prst="cloudCallout">
            <a:avLst>
              <a:gd name="adj1" fmla="val 18191"/>
              <a:gd name="adj2" fmla="val 6816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5775" y="2762225"/>
            <a:ext cx="8329613" cy="2628900"/>
            <a:chOff x="371476" y="2833663"/>
            <a:chExt cx="8329613" cy="2628900"/>
          </a:xfrm>
        </p:grpSpPr>
        <p:sp>
          <p:nvSpPr>
            <p:cNvPr id="5" name="Horizontal Scroll 4"/>
            <p:cNvSpPr/>
            <p:nvPr/>
          </p:nvSpPr>
          <p:spPr>
            <a:xfrm>
              <a:off x="371476" y="2833663"/>
              <a:ext cx="8329613" cy="2628900"/>
            </a:xfrm>
            <a:prstGeom prst="horizontalScroll">
              <a:avLst/>
            </a:prstGeom>
            <a:solidFill>
              <a:srgbClr val="66FF66"/>
            </a:solidFill>
            <a:ln w="38100"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={1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6}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={2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6}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={3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5}</a:t>
              </a:r>
            </a:p>
            <a:p>
              <a:pPr algn="ctr"/>
              <a:r>
                <a:rPr lang="bn-IN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নির্ণয় কর । 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8304" y="4090962"/>
              <a:ext cx="7150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A’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5148" y="4076674"/>
              <a:ext cx="776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B’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75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309" y="3800512"/>
            <a:ext cx="7912753" cy="568178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U={1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,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,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3}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,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A={3}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হলে 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A’=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কত 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459" y="4601609"/>
            <a:ext cx="1117992" cy="445779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.{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1}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421" y="4601609"/>
            <a:ext cx="1117992" cy="449854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2}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28" y="4601609"/>
            <a:ext cx="1117992" cy="453928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,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2}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119" y="4638282"/>
            <a:ext cx="1117992" cy="433555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,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3}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8" y="2265633"/>
            <a:ext cx="7945454" cy="531351"/>
          </a:xfrm>
          <a:prstGeom prst="rect">
            <a:avLst/>
          </a:prstGeom>
          <a:solidFill>
            <a:srgbClr val="5FFD85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সদস্যকে বলা হয়  সেটের -   </a:t>
            </a:r>
            <a:endParaRPr lang="bn-IN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458" y="3084981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489" y="3111490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উপাদান 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730" y="3084980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গ.সংযোগ 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397" y="3101332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উপসেট 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899" y="6106051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{a}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2740" y="6136691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{b}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7818" y="6106052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{c}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1471" y="6106051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{a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,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b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,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c}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309108" y="185456"/>
            <a:ext cx="4186238" cy="765688"/>
          </a:xfrm>
          <a:prstGeom prst="flowChartTerminator">
            <a:avLst/>
          </a:prstGeom>
          <a:solidFill>
            <a:srgbClr val="FF00FF"/>
          </a:solidFill>
          <a:ln w="38100">
            <a:solidFill>
              <a:srgbClr val="F935D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945" y="1188984"/>
            <a:ext cx="8029117" cy="769441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 বলতে কী বুঝ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01832" y="5201063"/>
            <a:ext cx="7912753" cy="616583"/>
            <a:chOff x="601832" y="5201063"/>
            <a:chExt cx="7912753" cy="616583"/>
          </a:xfrm>
        </p:grpSpPr>
        <p:sp>
          <p:nvSpPr>
            <p:cNvPr id="18" name="TextBox 17"/>
            <p:cNvSpPr txBox="1"/>
            <p:nvPr/>
          </p:nvSpPr>
          <p:spPr>
            <a:xfrm>
              <a:off x="601832" y="5249468"/>
              <a:ext cx="7912753" cy="56817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X={a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b}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Y={b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c}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হলে </a:t>
              </a:r>
              <a:r>
                <a:rPr lang="en-US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X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 </a:t>
              </a:r>
              <a:r>
                <a:rPr lang="en-US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Y=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কত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078454"/>
                </p:ext>
              </p:extLst>
            </p:nvPr>
          </p:nvGraphicFramePr>
          <p:xfrm>
            <a:off x="6194018" y="5201063"/>
            <a:ext cx="606839" cy="612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" name="Equation" r:id="rId3" imgW="152280" imgH="190440" progId="Equation.3">
                    <p:embed/>
                  </p:oleObj>
                </mc:Choice>
                <mc:Fallback>
                  <p:oleObj name="Equation" r:id="rId3" imgW="152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94018" y="5201063"/>
                          <a:ext cx="606839" cy="6122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5337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0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51"/>
            <a:ext cx="2471738" cy="226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2347806" y="133824"/>
            <a:ext cx="4500562" cy="1136830"/>
          </a:xfrm>
          <a:prstGeom prst="cloudCallout">
            <a:avLst>
              <a:gd name="adj1" fmla="val 2231"/>
              <a:gd name="adj2" fmla="val 10086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182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293" y="2100262"/>
            <a:ext cx="6257925" cy="23860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Cloud Callout 4"/>
          <p:cNvSpPr/>
          <p:nvPr/>
        </p:nvSpPr>
        <p:spPr>
          <a:xfrm>
            <a:off x="7254163" y="133824"/>
            <a:ext cx="1418350" cy="1137764"/>
          </a:xfrm>
          <a:prstGeom prst="cloudCallout">
            <a:avLst>
              <a:gd name="adj1" fmla="val -17968"/>
              <a:gd name="adj2" fmla="val 9610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grpSp>
        <p:nvGrpSpPr>
          <p:cNvPr id="10" name="Group 9"/>
          <p:cNvGrpSpPr/>
          <p:nvPr/>
        </p:nvGrpSpPr>
        <p:grpSpPr>
          <a:xfrm>
            <a:off x="252199" y="4807745"/>
            <a:ext cx="8691777" cy="1471612"/>
            <a:chOff x="252199" y="4929188"/>
            <a:chExt cx="8748926" cy="1323439"/>
          </a:xfrm>
          <a:solidFill>
            <a:srgbClr val="66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252199" y="4929188"/>
              <a:ext cx="8748926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যদি 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U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={m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n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o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p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q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r}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A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={m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o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q}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B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={p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q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,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r}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হয় ।</a:t>
              </a:r>
            </a:p>
            <a:p>
              <a:pPr algn="ctr"/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তবে দেখাও যে,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(A    B)’= A’ 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B’ .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861067"/>
                </p:ext>
              </p:extLst>
            </p:nvPr>
          </p:nvGraphicFramePr>
          <p:xfrm>
            <a:off x="4743541" y="5646251"/>
            <a:ext cx="331450" cy="413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" name="Equation" r:id="rId6" imgW="152280" imgH="190440" progId="Equation.3">
                    <p:embed/>
                  </p:oleObj>
                </mc:Choice>
                <mc:Fallback>
                  <p:oleObj name="Equation" r:id="rId6" imgW="152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43541" y="5646251"/>
                          <a:ext cx="331450" cy="4136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039476"/>
                </p:ext>
              </p:extLst>
            </p:nvPr>
          </p:nvGraphicFramePr>
          <p:xfrm>
            <a:off x="6344939" y="5592423"/>
            <a:ext cx="363695" cy="454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" name="Equation" r:id="rId8" imgW="152280" imgH="190440" progId="Equation.3">
                    <p:embed/>
                  </p:oleObj>
                </mc:Choice>
                <mc:Fallback>
                  <p:oleObj name="Equation" r:id="rId8" imgW="152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344939" y="5592423"/>
                          <a:ext cx="363695" cy="4546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72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85" y="1716628"/>
            <a:ext cx="8540019" cy="4874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949" y="300038"/>
            <a:ext cx="8416636" cy="152680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36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3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7163" y="242888"/>
            <a:ext cx="8815387" cy="1285875"/>
            <a:chOff x="320550" y="560917"/>
            <a:chExt cx="8371265" cy="1324177"/>
          </a:xfrm>
          <a:solidFill>
            <a:srgbClr val="C4F9FC"/>
          </a:solidFill>
          <a:effectLst/>
        </p:grpSpPr>
        <p:sp>
          <p:nvSpPr>
            <p:cNvPr id="14" name="Down Ribbon 13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 w="38100"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89157" y="843471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76768" y="1933412"/>
            <a:ext cx="497696" cy="4561571"/>
            <a:chOff x="4418097" y="2115403"/>
            <a:chExt cx="458533" cy="3712191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57163" y="1933412"/>
            <a:ext cx="3585560" cy="4519986"/>
            <a:chOff x="429228" y="1757363"/>
            <a:chExt cx="3585560" cy="4586288"/>
          </a:xfrm>
        </p:grpSpPr>
        <p:sp>
          <p:nvSpPr>
            <p:cNvPr id="21" name="TextBox 20"/>
            <p:cNvSpPr txBox="1"/>
            <p:nvPr/>
          </p:nvSpPr>
          <p:spPr>
            <a:xfrm>
              <a:off x="429228" y="1757363"/>
              <a:ext cx="3585560" cy="458628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1654" y="2062102"/>
              <a:ext cx="3080030" cy="4203901"/>
              <a:chOff x="818036" y="2266682"/>
              <a:chExt cx="3252544" cy="3553330"/>
            </a:xfrm>
            <a:solidFill>
              <a:schemeClr val="accent2">
                <a:lumMod val="40000"/>
                <a:lumOff val="60000"/>
              </a:schemeClr>
            </a:solidFill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9482" y="2266682"/>
                <a:ext cx="1328123" cy="1372741"/>
              </a:xfrm>
              <a:prstGeom prst="roundRect">
                <a:avLst>
                  <a:gd name="adj" fmla="val 8594"/>
                </a:avLst>
              </a:prstGeom>
              <a:grpFill/>
              <a:ln w="28575">
                <a:solidFill>
                  <a:srgbClr val="7030A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  <a:reflection blurRad="12700" stA="38000" endPos="28000" dist="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18036" y="3994511"/>
                <a:ext cx="3163450" cy="559500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আব্দুল মজিদ মিঞা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88690" y="4554011"/>
                <a:ext cx="2108846" cy="283630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গণিত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00942" y="4895276"/>
                <a:ext cx="3169638" cy="328387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কামাল বাজার ফাজিল  মাদরাসা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0942" y="5316042"/>
                <a:ext cx="3169638" cy="233638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বিশ্বনাথ , সিলেট ।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00942" y="5595399"/>
                <a:ext cx="3169638" cy="224613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০১৭২০-৫৬৫২৫২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927" y="1949571"/>
              <a:ext cx="785629" cy="90484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39" name="Group 38"/>
          <p:cNvGrpSpPr/>
          <p:nvPr/>
        </p:nvGrpSpPr>
        <p:grpSpPr>
          <a:xfrm>
            <a:off x="5110937" y="1937424"/>
            <a:ext cx="3729029" cy="4557559"/>
            <a:chOff x="5039363" y="1848783"/>
            <a:chExt cx="3729029" cy="4494868"/>
          </a:xfrm>
        </p:grpSpPr>
        <p:sp>
          <p:nvSpPr>
            <p:cNvPr id="31" name="TextBox 30"/>
            <p:cNvSpPr txBox="1"/>
            <p:nvPr/>
          </p:nvSpPr>
          <p:spPr>
            <a:xfrm>
              <a:off x="5039363" y="1848783"/>
              <a:ext cx="3729029" cy="449486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159202" y="2062103"/>
              <a:ext cx="3246772" cy="3656329"/>
              <a:chOff x="5159202" y="2062103"/>
              <a:chExt cx="3246772" cy="3656329"/>
            </a:xfrm>
            <a:solidFill>
              <a:srgbClr val="00FF99"/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5197581" y="4044113"/>
                <a:ext cx="3208393" cy="516550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– 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নবম ও দশম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10713" y="4593122"/>
                <a:ext cx="3163122" cy="559973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 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গণিত 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59202" y="5271753"/>
                <a:ext cx="3203370" cy="446679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6272" y="2062103"/>
                <a:ext cx="1351128" cy="1657504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5617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151490" y="1099553"/>
            <a:ext cx="3464635" cy="2400019"/>
            <a:chOff x="5151490" y="1099553"/>
            <a:chExt cx="3464635" cy="24000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66030" y="1213507"/>
              <a:ext cx="1186822" cy="338530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74176" y="1102611"/>
              <a:ext cx="1162518" cy="339331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21271" y="978892"/>
              <a:ext cx="1121652" cy="339607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93816" y="852610"/>
              <a:ext cx="1136684" cy="34011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95393" y="735189"/>
              <a:ext cx="1133531" cy="342133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10455" y="588819"/>
              <a:ext cx="1117100" cy="342184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58527" y="507822"/>
              <a:ext cx="1060785" cy="341059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11405" y="293458"/>
              <a:ext cx="1184561" cy="3424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19107" y="67107"/>
              <a:ext cx="1359883" cy="342477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100" y="3526342"/>
            <a:ext cx="4000134" cy="240447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5" y="1182860"/>
            <a:ext cx="3877494" cy="202706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7" y="3653173"/>
            <a:ext cx="3877494" cy="2096435"/>
          </a:xfrm>
          <a:prstGeom prst="rect">
            <a:avLst/>
          </a:prstGeom>
          <a:ln w="127000" cap="sq">
            <a:solidFill>
              <a:srgbClr val="FF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7202" y="200031"/>
            <a:ext cx="8186737" cy="612219"/>
          </a:xfrm>
          <a:prstGeom prst="rect">
            <a:avLst/>
          </a:prstGeom>
          <a:solidFill>
            <a:srgbClr val="FED2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আমরা কিছু ছবি দেখি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7" y="5959929"/>
            <a:ext cx="8329613" cy="540578"/>
          </a:xfrm>
          <a:prstGeom prst="rect">
            <a:avLst/>
          </a:prstGeom>
          <a:solidFill>
            <a:srgbClr val="B9F8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কিসের?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4725" y="1304445"/>
            <a:ext cx="84146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FF0000"/>
                </a:solidFill>
              </a:rPr>
              <a:t>ডিনার</a:t>
            </a:r>
          </a:p>
          <a:p>
            <a:pPr algn="ctr"/>
            <a:r>
              <a:rPr lang="bn-IN" b="1" dirty="0" smtClean="0">
                <a:solidFill>
                  <a:srgbClr val="FF0000"/>
                </a:solidFill>
              </a:rPr>
              <a:t>সেট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75" y="3786188"/>
            <a:ext cx="785813" cy="4550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সোফা</a:t>
            </a:r>
          </a:p>
          <a:p>
            <a:pPr algn="ctr"/>
            <a:r>
              <a:rPr lang="bn-I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2219" y="1099554"/>
            <a:ext cx="923106" cy="4444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 </a:t>
            </a:r>
          </a:p>
          <a:p>
            <a:pPr algn="ctr"/>
            <a:r>
              <a:rPr lang="b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7913" y="4479899"/>
            <a:ext cx="1042987" cy="5301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000066"/>
                </a:solidFill>
              </a:rPr>
              <a:t>দাবা </a:t>
            </a:r>
          </a:p>
          <a:p>
            <a:pPr algn="ctr"/>
            <a:r>
              <a:rPr lang="bn-IN" b="1" dirty="0" smtClean="0">
                <a:solidFill>
                  <a:srgbClr val="000066"/>
                </a:solidFill>
              </a:rPr>
              <a:t>সেট </a:t>
            </a:r>
          </a:p>
        </p:txBody>
      </p:sp>
    </p:spTree>
    <p:extLst>
      <p:ext uri="{BB962C8B-B14F-4D97-AF65-F5344CB8AC3E}">
        <p14:creationId xmlns:p14="http://schemas.microsoft.com/office/powerpoint/2010/main" val="4223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(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Set )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78109" y="3225796"/>
            <a:ext cx="6349746" cy="722312"/>
          </a:xfrm>
          <a:custGeom>
            <a:avLst/>
            <a:gdLst>
              <a:gd name="connsiteX0" fmla="*/ 0 w 6349746"/>
              <a:gd name="connsiteY0" fmla="*/ 120388 h 722312"/>
              <a:gd name="connsiteX1" fmla="*/ 120388 w 6349746"/>
              <a:gd name="connsiteY1" fmla="*/ 0 h 722312"/>
              <a:gd name="connsiteX2" fmla="*/ 6229358 w 6349746"/>
              <a:gd name="connsiteY2" fmla="*/ 0 h 722312"/>
              <a:gd name="connsiteX3" fmla="*/ 6349746 w 6349746"/>
              <a:gd name="connsiteY3" fmla="*/ 120388 h 722312"/>
              <a:gd name="connsiteX4" fmla="*/ 6349746 w 6349746"/>
              <a:gd name="connsiteY4" fmla="*/ 601924 h 722312"/>
              <a:gd name="connsiteX5" fmla="*/ 6229358 w 6349746"/>
              <a:gd name="connsiteY5" fmla="*/ 722312 h 722312"/>
              <a:gd name="connsiteX6" fmla="*/ 120388 w 6349746"/>
              <a:gd name="connsiteY6" fmla="*/ 722312 h 722312"/>
              <a:gd name="connsiteX7" fmla="*/ 0 w 6349746"/>
              <a:gd name="connsiteY7" fmla="*/ 601924 h 722312"/>
              <a:gd name="connsiteX8" fmla="*/ 0 w 6349746"/>
              <a:gd name="connsiteY8" fmla="*/ 120388 h 7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9746" h="722312">
                <a:moveTo>
                  <a:pt x="0" y="120388"/>
                </a:moveTo>
                <a:cubicBezTo>
                  <a:pt x="0" y="53900"/>
                  <a:pt x="53900" y="0"/>
                  <a:pt x="120388" y="0"/>
                </a:cubicBezTo>
                <a:lnTo>
                  <a:pt x="6229358" y="0"/>
                </a:lnTo>
                <a:cubicBezTo>
                  <a:pt x="6295846" y="0"/>
                  <a:pt x="6349746" y="53900"/>
                  <a:pt x="6349746" y="120388"/>
                </a:cubicBezTo>
                <a:lnTo>
                  <a:pt x="6349746" y="601924"/>
                </a:lnTo>
                <a:cubicBezTo>
                  <a:pt x="6349746" y="668412"/>
                  <a:pt x="6295846" y="722312"/>
                  <a:pt x="6229358" y="722312"/>
                </a:cubicBezTo>
                <a:lnTo>
                  <a:pt x="120388" y="722312"/>
                </a:lnTo>
                <a:cubicBezTo>
                  <a:pt x="53900" y="722312"/>
                  <a:pt x="0" y="668412"/>
                  <a:pt x="0" y="601924"/>
                </a:cubicBezTo>
                <a:lnTo>
                  <a:pt x="0" y="120388"/>
                </a:lnTo>
                <a:close/>
              </a:path>
            </a:pathLst>
          </a:custGeom>
          <a:solidFill>
            <a:srgbClr val="00FFFF">
              <a:alpha val="89804"/>
            </a:srgbClr>
          </a:solidFill>
          <a:ln w="190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180" tIns="157180" rIns="157180" bIns="15718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সেট কী তা বলতে</a:t>
            </a:r>
            <a:r>
              <a:rPr lang="bn-IN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,  </a:t>
            </a:r>
            <a:endParaRPr lang="bn-IN" sz="3200" kern="1200" dirty="0" smtClean="0"/>
          </a:p>
        </p:txBody>
      </p:sp>
      <p:sp>
        <p:nvSpPr>
          <p:cNvPr id="9" name="Freeform 8"/>
          <p:cNvSpPr/>
          <p:nvPr/>
        </p:nvSpPr>
        <p:spPr>
          <a:xfrm>
            <a:off x="2213969" y="4367219"/>
            <a:ext cx="6335349" cy="722312"/>
          </a:xfrm>
          <a:custGeom>
            <a:avLst/>
            <a:gdLst>
              <a:gd name="connsiteX0" fmla="*/ 0 w 6335349"/>
              <a:gd name="connsiteY0" fmla="*/ 120388 h 722312"/>
              <a:gd name="connsiteX1" fmla="*/ 120388 w 6335349"/>
              <a:gd name="connsiteY1" fmla="*/ 0 h 722312"/>
              <a:gd name="connsiteX2" fmla="*/ 6214961 w 6335349"/>
              <a:gd name="connsiteY2" fmla="*/ 0 h 722312"/>
              <a:gd name="connsiteX3" fmla="*/ 6335349 w 6335349"/>
              <a:gd name="connsiteY3" fmla="*/ 120388 h 722312"/>
              <a:gd name="connsiteX4" fmla="*/ 6335349 w 6335349"/>
              <a:gd name="connsiteY4" fmla="*/ 601924 h 722312"/>
              <a:gd name="connsiteX5" fmla="*/ 6214961 w 6335349"/>
              <a:gd name="connsiteY5" fmla="*/ 722312 h 722312"/>
              <a:gd name="connsiteX6" fmla="*/ 120388 w 6335349"/>
              <a:gd name="connsiteY6" fmla="*/ 722312 h 722312"/>
              <a:gd name="connsiteX7" fmla="*/ 0 w 6335349"/>
              <a:gd name="connsiteY7" fmla="*/ 601924 h 722312"/>
              <a:gd name="connsiteX8" fmla="*/ 0 w 6335349"/>
              <a:gd name="connsiteY8" fmla="*/ 120388 h 7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5349" h="722312">
                <a:moveTo>
                  <a:pt x="0" y="120388"/>
                </a:moveTo>
                <a:cubicBezTo>
                  <a:pt x="0" y="53900"/>
                  <a:pt x="53900" y="0"/>
                  <a:pt x="120388" y="0"/>
                </a:cubicBezTo>
                <a:lnTo>
                  <a:pt x="6214961" y="0"/>
                </a:lnTo>
                <a:cubicBezTo>
                  <a:pt x="6281449" y="0"/>
                  <a:pt x="6335349" y="53900"/>
                  <a:pt x="6335349" y="120388"/>
                </a:cubicBezTo>
                <a:lnTo>
                  <a:pt x="6335349" y="601924"/>
                </a:lnTo>
                <a:cubicBezTo>
                  <a:pt x="6335349" y="668412"/>
                  <a:pt x="6281449" y="722312"/>
                  <a:pt x="6214961" y="722312"/>
                </a:cubicBezTo>
                <a:lnTo>
                  <a:pt x="120388" y="722312"/>
                </a:lnTo>
                <a:cubicBezTo>
                  <a:pt x="53900" y="722312"/>
                  <a:pt x="0" y="668412"/>
                  <a:pt x="0" y="601924"/>
                </a:cubicBezTo>
                <a:lnTo>
                  <a:pt x="0" y="120388"/>
                </a:lnTo>
                <a:close/>
              </a:path>
            </a:pathLst>
          </a:custGeom>
          <a:solidFill>
            <a:srgbClr val="66FF33">
              <a:alpha val="89804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940" tIns="141940" rIns="141940" bIns="14194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ও ছেদক সেট</a:t>
            </a:r>
            <a:r>
              <a:rPr lang="bn-IN" sz="36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পারবে, </a:t>
            </a:r>
            <a:r>
              <a:rPr lang="bn-IN" sz="36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62809" y="5510224"/>
            <a:ext cx="6437050" cy="722312"/>
          </a:xfrm>
          <a:custGeom>
            <a:avLst/>
            <a:gdLst>
              <a:gd name="connsiteX0" fmla="*/ 0 w 6437050"/>
              <a:gd name="connsiteY0" fmla="*/ 120388 h 722312"/>
              <a:gd name="connsiteX1" fmla="*/ 120388 w 6437050"/>
              <a:gd name="connsiteY1" fmla="*/ 0 h 722312"/>
              <a:gd name="connsiteX2" fmla="*/ 6316662 w 6437050"/>
              <a:gd name="connsiteY2" fmla="*/ 0 h 722312"/>
              <a:gd name="connsiteX3" fmla="*/ 6437050 w 6437050"/>
              <a:gd name="connsiteY3" fmla="*/ 120388 h 722312"/>
              <a:gd name="connsiteX4" fmla="*/ 6437050 w 6437050"/>
              <a:gd name="connsiteY4" fmla="*/ 601924 h 722312"/>
              <a:gd name="connsiteX5" fmla="*/ 6316662 w 6437050"/>
              <a:gd name="connsiteY5" fmla="*/ 722312 h 722312"/>
              <a:gd name="connsiteX6" fmla="*/ 120388 w 6437050"/>
              <a:gd name="connsiteY6" fmla="*/ 722312 h 722312"/>
              <a:gd name="connsiteX7" fmla="*/ 0 w 6437050"/>
              <a:gd name="connsiteY7" fmla="*/ 601924 h 722312"/>
              <a:gd name="connsiteX8" fmla="*/ 0 w 6437050"/>
              <a:gd name="connsiteY8" fmla="*/ 120388 h 7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7050" h="722312">
                <a:moveTo>
                  <a:pt x="0" y="120388"/>
                </a:moveTo>
                <a:cubicBezTo>
                  <a:pt x="0" y="53900"/>
                  <a:pt x="53900" y="0"/>
                  <a:pt x="120388" y="0"/>
                </a:cubicBezTo>
                <a:lnTo>
                  <a:pt x="6316662" y="0"/>
                </a:lnTo>
                <a:cubicBezTo>
                  <a:pt x="6383150" y="0"/>
                  <a:pt x="6437050" y="53900"/>
                  <a:pt x="6437050" y="120388"/>
                </a:cubicBezTo>
                <a:lnTo>
                  <a:pt x="6437050" y="601924"/>
                </a:lnTo>
                <a:cubicBezTo>
                  <a:pt x="6437050" y="668412"/>
                  <a:pt x="6383150" y="722312"/>
                  <a:pt x="6316662" y="722312"/>
                </a:cubicBezTo>
                <a:lnTo>
                  <a:pt x="120388" y="722312"/>
                </a:lnTo>
                <a:cubicBezTo>
                  <a:pt x="53900" y="722312"/>
                  <a:pt x="0" y="668412"/>
                  <a:pt x="0" y="601924"/>
                </a:cubicBezTo>
                <a:lnTo>
                  <a:pt x="0" y="120388"/>
                </a:lnTo>
                <a:close/>
              </a:path>
            </a:pathLst>
          </a:custGeom>
          <a:solidFill>
            <a:srgbClr val="FF7C80">
              <a:alpha val="89804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940" tIns="141940" rIns="141940" bIns="14194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 ব্যাখ্যা করতে পারবে । </a:t>
            </a:r>
            <a:r>
              <a:rPr lang="bn-IN" sz="4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671771" y="114300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28676" y="1957415"/>
            <a:ext cx="7821352" cy="630621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422">
            <a:off x="578960" y="5487347"/>
            <a:ext cx="1007903" cy="9977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0623">
            <a:off x="657369" y="4362095"/>
            <a:ext cx="1011869" cy="997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6261">
            <a:off x="747319" y="3225635"/>
            <a:ext cx="998372" cy="9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1228726"/>
            <a:ext cx="7686675" cy="3931104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Cloud Callout 2"/>
          <p:cNvSpPr/>
          <p:nvPr/>
        </p:nvSpPr>
        <p:spPr>
          <a:xfrm>
            <a:off x="1214448" y="128592"/>
            <a:ext cx="6557962" cy="942975"/>
          </a:xfrm>
          <a:prstGeom prst="cloudCallout">
            <a:avLst>
              <a:gd name="adj1" fmla="val -136"/>
              <a:gd name="adj2" fmla="val 102139"/>
            </a:avLst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 ছবিগুলো লক্ষ কর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4" y="5541501"/>
            <a:ext cx="7686675" cy="830997"/>
          </a:xfrm>
          <a:prstGeom prst="rect">
            <a:avLst/>
          </a:prstGeom>
          <a:solidFill>
            <a:srgbClr val="00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বলতো, ছবিগুলো কিসের 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246" y="5541501"/>
            <a:ext cx="7686675" cy="830997"/>
          </a:xfrm>
          <a:prstGeom prst="rect">
            <a:avLst/>
          </a:prstGeom>
          <a:solidFill>
            <a:srgbClr val="00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দাবার গুটির সেট ।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68" y="5455773"/>
            <a:ext cx="7686675" cy="1015663"/>
          </a:xfrm>
          <a:prstGeom prst="rect">
            <a:avLst/>
          </a:prstGeom>
          <a:solidFill>
            <a:srgbClr val="00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দাবার গুটির সেটে দুই রঙের ১৬+১৬ = ৩২টি গুটি (উপাদান) থাকে ।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290762" y="3946051"/>
            <a:ext cx="4619571" cy="1107996"/>
            <a:chOff x="634154" y="4757897"/>
            <a:chExt cx="4360746" cy="1107996"/>
          </a:xfrm>
        </p:grpSpPr>
        <p:sp>
          <p:nvSpPr>
            <p:cNvPr id="23" name="Rectangle 22"/>
            <p:cNvSpPr/>
            <p:nvPr/>
          </p:nvSpPr>
          <p:spPr>
            <a:xfrm>
              <a:off x="3209422" y="4991444"/>
              <a:ext cx="2862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1339" y="5111347"/>
              <a:ext cx="443890" cy="50171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2825" y="5080072"/>
              <a:ext cx="397349" cy="57399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5976" y="5026840"/>
              <a:ext cx="349715" cy="6202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7437" y="5078100"/>
              <a:ext cx="382297" cy="5690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604" y="5055416"/>
              <a:ext cx="424091" cy="57010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7873" y="5111347"/>
              <a:ext cx="395343" cy="56047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34154" y="4757897"/>
              <a:ext cx="5344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18814" y="4762826"/>
              <a:ext cx="676086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21717" y="5006862"/>
              <a:ext cx="2862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96683" y="5019722"/>
              <a:ext cx="2862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48017" y="4990963"/>
              <a:ext cx="2862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95821" y="4982349"/>
              <a:ext cx="2862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7128710" y="3303075"/>
            <a:ext cx="303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332" y="3368474"/>
            <a:ext cx="555813" cy="5457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761" y="3334451"/>
            <a:ext cx="497537" cy="6244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744" y="3276541"/>
            <a:ext cx="437892" cy="6748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09" y="3332305"/>
            <a:ext cx="478690" cy="6190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343" y="3307628"/>
            <a:ext cx="531022" cy="6202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705" y="3368474"/>
            <a:ext cx="495025" cy="609723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860257" y="3303074"/>
            <a:ext cx="303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sp>
        <p:nvSpPr>
          <p:cNvPr id="58" name="Rectangle 57"/>
          <p:cNvSpPr/>
          <p:nvPr/>
        </p:nvSpPr>
        <p:spPr>
          <a:xfrm>
            <a:off x="6374539" y="3288787"/>
            <a:ext cx="303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sp>
        <p:nvSpPr>
          <p:cNvPr id="59" name="Rectangle 58"/>
          <p:cNvSpPr/>
          <p:nvPr/>
        </p:nvSpPr>
        <p:spPr>
          <a:xfrm>
            <a:off x="5710674" y="3262443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60" name="Rectangle 59"/>
          <p:cNvSpPr/>
          <p:nvPr/>
        </p:nvSpPr>
        <p:spPr>
          <a:xfrm>
            <a:off x="4920235" y="3244335"/>
            <a:ext cx="321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/>
          </a:p>
        </p:txBody>
      </p:sp>
      <p:sp>
        <p:nvSpPr>
          <p:cNvPr id="75" name="TextBox 74"/>
          <p:cNvSpPr txBox="1"/>
          <p:nvPr/>
        </p:nvSpPr>
        <p:spPr>
          <a:xfrm>
            <a:off x="524030" y="4272794"/>
            <a:ext cx="3825370" cy="4563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দাবার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গুটির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সেট হবে =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963" y="533031"/>
            <a:ext cx="6100805" cy="2241166"/>
          </a:xfrm>
          <a:prstGeom prst="rect">
            <a:avLst/>
          </a:prstGeom>
          <a:ln w="76200">
            <a:solidFill>
              <a:srgbClr val="FF00FF"/>
            </a:solidFill>
          </a:ln>
        </p:spPr>
      </p:pic>
      <p:sp>
        <p:nvSpPr>
          <p:cNvPr id="79" name="Right Arrow 78"/>
          <p:cNvSpPr/>
          <p:nvPr/>
        </p:nvSpPr>
        <p:spPr>
          <a:xfrm>
            <a:off x="142875" y="762780"/>
            <a:ext cx="2336385" cy="1485906"/>
          </a:xfrm>
          <a:prstGeom prst="rightArrow">
            <a:avLst/>
          </a:prstGeom>
          <a:solidFill>
            <a:srgbClr val="37F4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দাবার গুটির সেট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75" y="5028189"/>
            <a:ext cx="8886825" cy="1384995"/>
          </a:xfrm>
          <a:prstGeom prst="rect">
            <a:avLst/>
          </a:prstGeom>
          <a:solidFill>
            <a:srgbClr val="66FFFF"/>
          </a:solidFill>
          <a:ln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বাস্তবজগৎ বা চিন্তাজগতের বস্তুর যে কোনো সুনির্ধারিত সমাবেশ বা সংগ্রহকে সেট বলে । সেটের বস্তু (উপাদান) এর কোনো পুনরাবৃত্তি হয় না । সেটের বস্তু (উপাদান) গুলোকে কমা ( , ) দ্বারা পৃথক করে  { } বন্ধনীর  ভিতরে লিখতে হয়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409186" y="3123352"/>
            <a:ext cx="3924931" cy="1019592"/>
          </a:xfrm>
          <a:prstGeom prst="rightArrow">
            <a:avLst/>
          </a:prstGeom>
          <a:solidFill>
            <a:srgbClr val="FD51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দাবার গুটির একক সদস্য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5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50"/>
                            </p:stCondLst>
                            <p:childTnLst>
                              <p:par>
                                <p:cTn id="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50"/>
                            </p:stCondLst>
                            <p:childTnLst>
                              <p:par>
                                <p:cTn id="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50"/>
                            </p:stCondLst>
                            <p:childTnLst>
                              <p:par>
                                <p:cTn id="8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35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350"/>
                            </p:stCondLst>
                            <p:childTnLst>
                              <p:par>
                                <p:cTn id="9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35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350"/>
                            </p:stCondLst>
                            <p:childTnLst>
                              <p:par>
                                <p:cTn id="1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7" grpId="0"/>
      <p:bldP spid="58" grpId="0"/>
      <p:bldP spid="59" grpId="0"/>
      <p:bldP spid="60" grpId="0"/>
      <p:bldP spid="75" grpId="0"/>
      <p:bldP spid="79" grpId="0" animBg="1"/>
      <p:bldP spid="80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363" y="2033167"/>
            <a:ext cx="3200399" cy="25388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Horizontal Scroll 2"/>
          <p:cNvSpPr/>
          <p:nvPr/>
        </p:nvSpPr>
        <p:spPr>
          <a:xfrm>
            <a:off x="1555296" y="4661808"/>
            <a:ext cx="6043612" cy="1714500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কী ব্যাখ্যা কর ?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1928812" y="0"/>
            <a:ext cx="5043488" cy="1928813"/>
          </a:xfrm>
          <a:prstGeom prst="star6">
            <a:avLst/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700" y="2233706"/>
            <a:ext cx="557204" cy="56861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444256" y="3955141"/>
            <a:ext cx="519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31" name="Rectangle 30"/>
          <p:cNvSpPr/>
          <p:nvPr/>
        </p:nvSpPr>
        <p:spPr>
          <a:xfrm>
            <a:off x="7838929" y="3990272"/>
            <a:ext cx="468153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6964723" y="4179768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3" name="Rectangle 32"/>
          <p:cNvSpPr/>
          <p:nvPr/>
        </p:nvSpPr>
        <p:spPr>
          <a:xfrm>
            <a:off x="6136012" y="4194056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5217701" y="4211838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4400840" y="4194056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6" name="Rectangle 35"/>
          <p:cNvSpPr/>
          <p:nvPr/>
        </p:nvSpPr>
        <p:spPr>
          <a:xfrm>
            <a:off x="3479880" y="4194056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1950540" y="4093638"/>
            <a:ext cx="4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2928" y="4132715"/>
            <a:ext cx="51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76904" y="4093638"/>
            <a:ext cx="48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21559"/>
              </p:ext>
            </p:extLst>
          </p:nvPr>
        </p:nvGraphicFramePr>
        <p:xfrm>
          <a:off x="914574" y="4290996"/>
          <a:ext cx="525706" cy="65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4" imgW="152280" imgH="190440" progId="Equation.3">
                  <p:embed/>
                </p:oleObj>
              </mc:Choice>
              <mc:Fallback>
                <p:oleObj name="Equation" r:id="rId4" imgW="1522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574" y="4290996"/>
                        <a:ext cx="525706" cy="656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Down Ribbon 40"/>
          <p:cNvSpPr/>
          <p:nvPr/>
        </p:nvSpPr>
        <p:spPr>
          <a:xfrm>
            <a:off x="442914" y="328615"/>
            <a:ext cx="8372474" cy="934093"/>
          </a:xfrm>
          <a:prstGeom prst="ribbon">
            <a:avLst/>
          </a:prstGeom>
          <a:solidFill>
            <a:srgbClr val="FF99CC"/>
          </a:solidFill>
          <a:ln w="38100">
            <a:solidFill>
              <a:srgbClr val="4343E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185" y="2274297"/>
            <a:ext cx="479725" cy="59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683" y="2272792"/>
            <a:ext cx="349764" cy="569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941" y="2284077"/>
            <a:ext cx="443584" cy="546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601" y="2274297"/>
            <a:ext cx="448281" cy="591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5894" y="1996156"/>
            <a:ext cx="462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4931982" y="1981678"/>
            <a:ext cx="449743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325378" y="219136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3712965" y="220670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2982614" y="222205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767" y="2260039"/>
            <a:ext cx="344006" cy="569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436" y="2271324"/>
            <a:ext cx="436282" cy="546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3" y="2260682"/>
            <a:ext cx="535175" cy="5686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45" y="2174639"/>
            <a:ext cx="482088" cy="6683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01028" y="1961382"/>
            <a:ext cx="4501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18" name="Rectangle 17"/>
          <p:cNvSpPr/>
          <p:nvPr/>
        </p:nvSpPr>
        <p:spPr>
          <a:xfrm>
            <a:off x="8527256" y="1932806"/>
            <a:ext cx="415358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918921" y="2164062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7203072" y="2150236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6514671" y="2148943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43" name="Curved Up Arrow 42"/>
          <p:cNvSpPr/>
          <p:nvPr/>
        </p:nvSpPr>
        <p:spPr>
          <a:xfrm>
            <a:off x="4182168" y="2819267"/>
            <a:ext cx="2329229" cy="1075986"/>
          </a:xfrm>
          <a:prstGeom prst="curvedUpArrow">
            <a:avLst>
              <a:gd name="adj1" fmla="val 0"/>
              <a:gd name="adj2" fmla="val 22660"/>
              <a:gd name="adj3" fmla="val 25000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>
            <a:off x="4849434" y="2785218"/>
            <a:ext cx="2337989" cy="1042176"/>
          </a:xfrm>
          <a:prstGeom prst="curvedUpArrow">
            <a:avLst>
              <a:gd name="adj1" fmla="val 0"/>
              <a:gd name="adj2" fmla="val 26336"/>
              <a:gd name="adj3" fmla="val 28062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1698" y="5329231"/>
            <a:ext cx="8845141" cy="1200329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বস্তু ( উপাদান ) নিয়ে গঠিত সেটকে 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Union of Set )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3527" y="1142032"/>
            <a:ext cx="8694736" cy="1157058"/>
            <a:chOff x="263527" y="1747104"/>
            <a:chExt cx="8694736" cy="115705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3946" y="2060019"/>
              <a:ext cx="479725" cy="59105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0444" y="2058514"/>
              <a:ext cx="349764" cy="56952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3702" y="2069799"/>
              <a:ext cx="443584" cy="5468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362" y="2060019"/>
              <a:ext cx="448281" cy="59105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038503" y="1796166"/>
              <a:ext cx="4623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61743" y="1767400"/>
              <a:ext cx="449743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55139" y="1977082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2726" y="199243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12375" y="200778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3527" y="1930917"/>
              <a:ext cx="466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A</a:t>
              </a:r>
              <a:r>
                <a:rPr lang="en-US" sz="4800" b="1" dirty="0" smtClean="0"/>
                <a:t> </a:t>
              </a:r>
              <a:endParaRPr lang="en-US" sz="48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2907" y="1918164"/>
              <a:ext cx="445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=</a:t>
              </a:r>
              <a:endParaRPr lang="en-US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0416" y="2045761"/>
              <a:ext cx="344006" cy="56952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3085" y="2057046"/>
              <a:ext cx="436282" cy="54684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4626" y="2045761"/>
              <a:ext cx="458151" cy="56861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2194" y="1960361"/>
              <a:ext cx="482088" cy="66836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716677" y="1747104"/>
              <a:ext cx="45012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542905" y="1747104"/>
              <a:ext cx="415358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934570" y="1949784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18721" y="1935958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530320" y="1934665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67522" y="1880574"/>
              <a:ext cx="484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=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87786" y="1921910"/>
              <a:ext cx="4104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B</a:t>
              </a:r>
              <a:r>
                <a:rPr lang="en-US" sz="4800" b="1" dirty="0" smtClean="0"/>
                <a:t> </a:t>
              </a:r>
              <a:endParaRPr lang="en-US" sz="48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52924" y="2100194"/>
              <a:ext cx="749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bn-IN" sz="2400" b="1" dirty="0" smtClean="0"/>
                <a:t> </a:t>
              </a:r>
              <a:endParaRPr lang="en-US" sz="2400" b="1" dirty="0"/>
            </a:p>
          </p:txBody>
        </p:sp>
      </p:grp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52364"/>
              </p:ext>
            </p:extLst>
          </p:nvPr>
        </p:nvGraphicFramePr>
        <p:xfrm>
          <a:off x="5316299" y="2241541"/>
          <a:ext cx="521709" cy="77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15" imgW="152280" imgH="190440" progId="Equation.3">
                  <p:embed/>
                </p:oleObj>
              </mc:Choice>
              <mc:Fallback>
                <p:oleObj name="Equation" r:id="rId15" imgW="1522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6299" y="2241541"/>
                        <a:ext cx="521709" cy="77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861271" y="2131167"/>
            <a:ext cx="4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83659" y="2170244"/>
            <a:ext cx="57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287635" y="2131167"/>
            <a:ext cx="54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843977"/>
              </p:ext>
            </p:extLst>
          </p:nvPr>
        </p:nvGraphicFramePr>
        <p:xfrm>
          <a:off x="825305" y="2328525"/>
          <a:ext cx="525706" cy="65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16" imgW="152280" imgH="190440" progId="Equation.3">
                  <p:embed/>
                </p:oleObj>
              </mc:Choice>
              <mc:Fallback>
                <p:oleObj name="Equation" r:id="rId16" imgW="1522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305" y="2328525"/>
                        <a:ext cx="525706" cy="656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383" y="2222910"/>
            <a:ext cx="455283" cy="6825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082" y="2285048"/>
            <a:ext cx="568212" cy="618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216" y="2284077"/>
            <a:ext cx="425356" cy="5990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431" y="2237063"/>
            <a:ext cx="577050" cy="6328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387" y="2163173"/>
            <a:ext cx="562149" cy="6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000"/>
                            </p:stCondLst>
                            <p:childTnLst>
                              <p:par>
                                <p:cTn id="1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500"/>
                            </p:stCondLst>
                            <p:childTnLst>
                              <p:par>
                                <p:cTn id="1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000"/>
                            </p:stCondLst>
                            <p:childTnLst>
                              <p:par>
                                <p:cTn id="1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500"/>
                            </p:stCondLst>
                            <p:childTnLst>
                              <p:par>
                                <p:cTn id="2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4427 0.28635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2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17 L 0.06146 0.2919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3.7037E-7 L 0.09358 0.29259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2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0955 0.29375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000"/>
                            </p:stCondLst>
                            <p:childTnLst>
                              <p:par>
                                <p:cTn id="39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5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459 L -0.09983 0.3007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000"/>
                            </p:stCondLst>
                            <p:childTnLst>
                              <p:par>
                                <p:cTn id="4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2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417 L -0.08264 0.30093 " pathEditMode="relative" rAng="0" ptsTypes="AA">
                                      <p:cBhvr>
                                        <p:cTn id="4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 animBg="1"/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644</Words>
  <Application>Microsoft Office PowerPoint</Application>
  <PresentationFormat>On-screen Show (4:3)</PresentationFormat>
  <Paragraphs>211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447</cp:revision>
  <dcterms:created xsi:type="dcterms:W3CDTF">2017-02-13T14:04:40Z</dcterms:created>
  <dcterms:modified xsi:type="dcterms:W3CDTF">2019-12-04T15:18:28Z</dcterms:modified>
</cp:coreProperties>
</file>