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4" r:id="rId19"/>
    <p:sldId id="272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FF"/>
    <a:srgbClr val="FEA8EE"/>
    <a:srgbClr val="6600FF"/>
    <a:srgbClr val="FF0066"/>
    <a:srgbClr val="FF00FF"/>
    <a:srgbClr val="F71DE7"/>
    <a:srgbClr val="EA2F2A"/>
    <a:srgbClr val="FF33CC"/>
    <a:srgbClr val="EA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58" d="100"/>
          <a:sy n="58" d="100"/>
        </p:scale>
        <p:origin x="1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34EF7-9615-4E40-974A-EC3EA70568A7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A94B92BD-D7D2-4506-91A4-1AD4745FEA07}">
      <dgm:prSet phldrT="[Text]" custT="1"/>
      <dgm:spPr>
        <a:solidFill>
          <a:srgbClr val="00FFFF">
            <a:alpha val="89804"/>
          </a:srgbClr>
        </a:solidFill>
        <a:ln w="28575">
          <a:solidFill>
            <a:srgbClr val="7030A0"/>
          </a:solidFill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gm:spPr>
      <dgm:t>
        <a:bodyPr/>
        <a:lstStyle/>
        <a:p>
          <a:pPr algn="l"/>
          <a:r>
            <a: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তড়িৎ বর্তনী</a:t>
          </a:r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 বলতে</a:t>
          </a:r>
          <a:r>
            <a:rPr lang="bn-IN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পারবে ,</a:t>
          </a:r>
          <a:r>
            <a:rPr lang="bn-IN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745EA3-DB50-4FB7-AE59-682170A0DE2A}" type="parTrans" cxnId="{77003B83-0E0D-435E-9C4C-52FAC27BAB94}">
      <dgm:prSet/>
      <dgm:spPr/>
      <dgm:t>
        <a:bodyPr/>
        <a:lstStyle/>
        <a:p>
          <a:endParaRPr lang="en-US"/>
        </a:p>
      </dgm:t>
    </dgm:pt>
    <dgm:pt modelId="{CBD20EDE-9FF8-4652-987A-4646833EA7F8}" type="sibTrans" cxnId="{77003B83-0E0D-435E-9C4C-52FAC27BAB94}">
      <dgm:prSet/>
      <dgm:spPr/>
      <dgm:t>
        <a:bodyPr/>
        <a:lstStyle/>
        <a:p>
          <a:endParaRPr lang="en-US"/>
        </a:p>
      </dgm:t>
    </dgm:pt>
    <dgm:pt modelId="{03803DD7-4506-40DA-B95C-368EC155B8DE}">
      <dgm:prSet phldrT="[Text]" custT="1"/>
      <dgm:spPr>
        <a:solidFill>
          <a:srgbClr val="66FF33">
            <a:alpha val="89804"/>
          </a:srgbClr>
        </a:solidFill>
        <a:ln w="28575">
          <a:solidFill>
            <a:srgbClr val="7030A0"/>
          </a:solidFill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gm:spPr>
      <dgm:t>
        <a:bodyPr/>
        <a:lstStyle/>
        <a:p>
          <a:pPr algn="l"/>
          <a:r>
            <a:rPr lang="bn-I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তড়িৎ বর্তনীতে তড়িৎ প্রবাহের</a:t>
          </a:r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পরিমাণ</a:t>
          </a:r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নির্ণয় </a:t>
          </a:r>
          <a:r>
            <a:rPr lang="bn-I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 পারবে , </a:t>
          </a:r>
          <a:r>
            <a:rPr lang="bn-I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E50AE2-10A7-4F38-9F19-69292B9D51B1}" type="parTrans" cxnId="{48F05361-B834-4ED3-B753-1816E56C95C1}">
      <dgm:prSet/>
      <dgm:spPr/>
      <dgm:t>
        <a:bodyPr/>
        <a:lstStyle/>
        <a:p>
          <a:endParaRPr lang="en-US"/>
        </a:p>
      </dgm:t>
    </dgm:pt>
    <dgm:pt modelId="{1B7D9BE8-CE46-47D1-8128-32B65F70B813}" type="sibTrans" cxnId="{48F05361-B834-4ED3-B753-1816E56C95C1}">
      <dgm:prSet/>
      <dgm:spPr/>
      <dgm:t>
        <a:bodyPr/>
        <a:lstStyle/>
        <a:p>
          <a:endParaRPr lang="en-US"/>
        </a:p>
      </dgm:t>
    </dgm:pt>
    <dgm:pt modelId="{8AC03E79-71C3-4BD6-A607-E1514B9DEC39}">
      <dgm:prSet phldrT="[Text]" custT="1"/>
      <dgm:spPr>
        <a:solidFill>
          <a:srgbClr val="FF33CC">
            <a:alpha val="89804"/>
          </a:srgbClr>
        </a:solidFill>
        <a:ln w="28575">
          <a:solidFill>
            <a:srgbClr val="7030A0"/>
          </a:solidFill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gm:spPr>
      <dgm:t>
        <a:bodyPr/>
        <a:lstStyle/>
        <a:p>
          <a:pPr algn="l"/>
          <a:r>
            <a:rPr lang="bn-IN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তড়িৎ বর্তনীতে ফিউজ এর </a:t>
          </a:r>
          <a:r>
            <a:rPr lang="en-US" sz="24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প্রয়োজনীয়তা</a:t>
          </a:r>
          <a:r>
            <a:rPr lang="bn-IN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ব্যাখ্যা করতে পারবে ।</a:t>
          </a:r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87FFB-CD53-4342-B769-407392E069FD}" type="parTrans" cxnId="{67EA7445-C019-487A-BD0C-2A5BC193F876}">
      <dgm:prSet/>
      <dgm:spPr/>
      <dgm:t>
        <a:bodyPr/>
        <a:lstStyle/>
        <a:p>
          <a:endParaRPr lang="en-US"/>
        </a:p>
      </dgm:t>
    </dgm:pt>
    <dgm:pt modelId="{F3B165C1-CAE5-4E31-8091-F90198F003DC}" type="sibTrans" cxnId="{67EA7445-C019-487A-BD0C-2A5BC193F876}">
      <dgm:prSet/>
      <dgm:spPr/>
      <dgm:t>
        <a:bodyPr/>
        <a:lstStyle/>
        <a:p>
          <a:endParaRPr lang="en-US"/>
        </a:p>
      </dgm:t>
    </dgm:pt>
    <dgm:pt modelId="{7135D99E-CE3F-4096-94DC-C54D53BC9628}">
      <dgm:prSet custT="1"/>
      <dgm:spPr>
        <a:solidFill>
          <a:srgbClr val="FFFF99">
            <a:alpha val="89804"/>
          </a:srgbClr>
        </a:solidFill>
        <a:ln w="19050">
          <a:solidFill>
            <a:srgbClr val="7030A0"/>
          </a:solidFill>
        </a:ln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তড়িৎ বর্তনীর</a:t>
          </a:r>
          <a:r>
            <a:rPr 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প্রকারভেদ 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পারবে , </a:t>
          </a:r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bn-IN" sz="2800" dirty="0" smtClean="0"/>
        </a:p>
      </dgm:t>
    </dgm:pt>
    <dgm:pt modelId="{7B06FD42-C36E-451E-BC3E-2B37219BCAED}" type="parTrans" cxnId="{BCA38A2C-BE22-4016-B486-16A04C297AEB}">
      <dgm:prSet/>
      <dgm:spPr/>
      <dgm:t>
        <a:bodyPr/>
        <a:lstStyle/>
        <a:p>
          <a:endParaRPr lang="en-US"/>
        </a:p>
      </dgm:t>
    </dgm:pt>
    <dgm:pt modelId="{DA27830A-3EED-4C5B-9E86-37380ECC8598}" type="sibTrans" cxnId="{BCA38A2C-BE22-4016-B486-16A04C297AEB}">
      <dgm:prSet/>
      <dgm:spPr/>
      <dgm:t>
        <a:bodyPr/>
        <a:lstStyle/>
        <a:p>
          <a:endParaRPr lang="en-US"/>
        </a:p>
      </dgm:t>
    </dgm:pt>
    <dgm:pt modelId="{CE0D6F59-B8F4-4BDE-B3C5-D9F7F34F9C85}" type="pres">
      <dgm:prSet presAssocID="{40834EF7-9615-4E40-974A-EC3EA70568A7}" presName="compositeShape" presStyleCnt="0">
        <dgm:presLayoutVars>
          <dgm:dir/>
          <dgm:resizeHandles/>
        </dgm:presLayoutVars>
      </dgm:prSet>
      <dgm:spPr/>
    </dgm:pt>
    <dgm:pt modelId="{5E744B5E-D542-4FB9-8846-CA8A106657FC}" type="pres">
      <dgm:prSet presAssocID="{40834EF7-9615-4E40-974A-EC3EA70568A7}" presName="pyramid" presStyleLbl="node1" presStyleIdx="0" presStyleCnt="1" custLinFactNeighborX="-37969" custLinFactNeighborY="-4570"/>
      <dgm:spPr>
        <a:solidFill>
          <a:srgbClr val="00B050"/>
        </a:solidFill>
        <a:ln w="28575">
          <a:solidFill>
            <a:srgbClr val="FF000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A8ED474-B39E-4203-82FF-F6419AB223EA}" type="pres">
      <dgm:prSet presAssocID="{40834EF7-9615-4E40-974A-EC3EA70568A7}" presName="theList" presStyleCnt="0"/>
      <dgm:spPr/>
    </dgm:pt>
    <dgm:pt modelId="{B007EDF3-1F8F-4D94-AA78-DF30AD8E3778}" type="pres">
      <dgm:prSet presAssocID="{A94B92BD-D7D2-4506-91A4-1AD4745FEA07}" presName="aNode" presStyleLbl="fgAcc1" presStyleIdx="0" presStyleCnt="4" custScaleX="234101" custLinFactY="-302" custLinFactNeighborX="2644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C2025-8777-4808-A0C8-B78E32866012}" type="pres">
      <dgm:prSet presAssocID="{A94B92BD-D7D2-4506-91A4-1AD4745FEA07}" presName="aSpace" presStyleCnt="0"/>
      <dgm:spPr/>
    </dgm:pt>
    <dgm:pt modelId="{0647180E-9B92-4DA6-9F98-299F9BBB759F}" type="pres">
      <dgm:prSet presAssocID="{7135D99E-CE3F-4096-94DC-C54D53BC9628}" presName="aNode" presStyleLbl="fgAcc1" presStyleIdx="1" presStyleCnt="4" custScaleX="235064" custLinFactNeighborX="24345" custLinFactNeighborY="-5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FC42F-112B-4042-AC8D-E944F5AD6EE4}" type="pres">
      <dgm:prSet presAssocID="{7135D99E-CE3F-4096-94DC-C54D53BC9628}" presName="aSpace" presStyleCnt="0"/>
      <dgm:spPr/>
    </dgm:pt>
    <dgm:pt modelId="{9AF37447-6B1F-4311-8048-2190542203E9}" type="pres">
      <dgm:prSet presAssocID="{03803DD7-4506-40DA-B95C-368EC155B8DE}" presName="aNode" presStyleLbl="fgAcc1" presStyleIdx="2" presStyleCnt="4" custScaleX="233976" custLinFactNeighborX="25430" custLinFactNeighborY="89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694FA-455E-414D-A855-DEFCDFD5A53D}" type="pres">
      <dgm:prSet presAssocID="{03803DD7-4506-40DA-B95C-368EC155B8DE}" presName="aSpace" presStyleCnt="0"/>
      <dgm:spPr/>
    </dgm:pt>
    <dgm:pt modelId="{5D0DBD41-505E-4031-8730-E13B2B097573}" type="pres">
      <dgm:prSet presAssocID="{8AC03E79-71C3-4BD6-A607-E1514B9DEC39}" presName="aNode" presStyleLbl="fgAcc1" presStyleIdx="3" presStyleCnt="4" custScaleX="236135" custLinFactY="8846" custLinFactNeighborX="2512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5549A-C24D-45AF-9323-CC150F0815A2}" type="pres">
      <dgm:prSet presAssocID="{8AC03E79-71C3-4BD6-A607-E1514B9DEC39}" presName="aSpace" presStyleCnt="0"/>
      <dgm:spPr/>
    </dgm:pt>
  </dgm:ptLst>
  <dgm:cxnLst>
    <dgm:cxn modelId="{AFA80288-E9E5-415F-99FF-0A0188030EFB}" type="presOf" srcId="{A94B92BD-D7D2-4506-91A4-1AD4745FEA07}" destId="{B007EDF3-1F8F-4D94-AA78-DF30AD8E3778}" srcOrd="0" destOrd="0" presId="urn:microsoft.com/office/officeart/2005/8/layout/pyramid2"/>
    <dgm:cxn modelId="{77003B83-0E0D-435E-9C4C-52FAC27BAB94}" srcId="{40834EF7-9615-4E40-974A-EC3EA70568A7}" destId="{A94B92BD-D7D2-4506-91A4-1AD4745FEA07}" srcOrd="0" destOrd="0" parTransId="{02745EA3-DB50-4FB7-AE59-682170A0DE2A}" sibTransId="{CBD20EDE-9FF8-4652-987A-4646833EA7F8}"/>
    <dgm:cxn modelId="{9C3BBDEE-1407-4BB5-A35E-7F1112E2FCBF}" type="presOf" srcId="{40834EF7-9615-4E40-974A-EC3EA70568A7}" destId="{CE0D6F59-B8F4-4BDE-B3C5-D9F7F34F9C85}" srcOrd="0" destOrd="0" presId="urn:microsoft.com/office/officeart/2005/8/layout/pyramid2"/>
    <dgm:cxn modelId="{48F05361-B834-4ED3-B753-1816E56C95C1}" srcId="{40834EF7-9615-4E40-974A-EC3EA70568A7}" destId="{03803DD7-4506-40DA-B95C-368EC155B8DE}" srcOrd="2" destOrd="0" parTransId="{45E50AE2-10A7-4F38-9F19-69292B9D51B1}" sibTransId="{1B7D9BE8-CE46-47D1-8128-32B65F70B813}"/>
    <dgm:cxn modelId="{7E21855F-DB21-4531-B4C4-A0EA7F9880F5}" type="presOf" srcId="{03803DD7-4506-40DA-B95C-368EC155B8DE}" destId="{9AF37447-6B1F-4311-8048-2190542203E9}" srcOrd="0" destOrd="0" presId="urn:microsoft.com/office/officeart/2005/8/layout/pyramid2"/>
    <dgm:cxn modelId="{BCA38A2C-BE22-4016-B486-16A04C297AEB}" srcId="{40834EF7-9615-4E40-974A-EC3EA70568A7}" destId="{7135D99E-CE3F-4096-94DC-C54D53BC9628}" srcOrd="1" destOrd="0" parTransId="{7B06FD42-C36E-451E-BC3E-2B37219BCAED}" sibTransId="{DA27830A-3EED-4C5B-9E86-37380ECC8598}"/>
    <dgm:cxn modelId="{67EA7445-C019-487A-BD0C-2A5BC193F876}" srcId="{40834EF7-9615-4E40-974A-EC3EA70568A7}" destId="{8AC03E79-71C3-4BD6-A607-E1514B9DEC39}" srcOrd="3" destOrd="0" parTransId="{DB687FFB-CD53-4342-B769-407392E069FD}" sibTransId="{F3B165C1-CAE5-4E31-8091-F90198F003DC}"/>
    <dgm:cxn modelId="{EA0C7219-59EB-4E4A-8A9C-9A125314012F}" type="presOf" srcId="{7135D99E-CE3F-4096-94DC-C54D53BC9628}" destId="{0647180E-9B92-4DA6-9F98-299F9BBB759F}" srcOrd="0" destOrd="0" presId="urn:microsoft.com/office/officeart/2005/8/layout/pyramid2"/>
    <dgm:cxn modelId="{A6F8047E-A8CA-4299-A2C1-C01F1B49FDF0}" type="presOf" srcId="{8AC03E79-71C3-4BD6-A607-E1514B9DEC39}" destId="{5D0DBD41-505E-4031-8730-E13B2B097573}" srcOrd="0" destOrd="0" presId="urn:microsoft.com/office/officeart/2005/8/layout/pyramid2"/>
    <dgm:cxn modelId="{7963DA5C-8DAB-4F3B-B003-47601AAE7A25}" type="presParOf" srcId="{CE0D6F59-B8F4-4BDE-B3C5-D9F7F34F9C85}" destId="{5E744B5E-D542-4FB9-8846-CA8A106657FC}" srcOrd="0" destOrd="0" presId="urn:microsoft.com/office/officeart/2005/8/layout/pyramid2"/>
    <dgm:cxn modelId="{F289C952-2713-458B-AC0B-E72D206DC81D}" type="presParOf" srcId="{CE0D6F59-B8F4-4BDE-B3C5-D9F7F34F9C85}" destId="{BA8ED474-B39E-4203-82FF-F6419AB223EA}" srcOrd="1" destOrd="0" presId="urn:microsoft.com/office/officeart/2005/8/layout/pyramid2"/>
    <dgm:cxn modelId="{BA11C570-5FD3-450F-99F1-7438643FDEBD}" type="presParOf" srcId="{BA8ED474-B39E-4203-82FF-F6419AB223EA}" destId="{B007EDF3-1F8F-4D94-AA78-DF30AD8E3778}" srcOrd="0" destOrd="0" presId="urn:microsoft.com/office/officeart/2005/8/layout/pyramid2"/>
    <dgm:cxn modelId="{74548C2D-BBCB-4C93-A893-2D1CDEF53FF9}" type="presParOf" srcId="{BA8ED474-B39E-4203-82FF-F6419AB223EA}" destId="{7CAC2025-8777-4808-A0C8-B78E32866012}" srcOrd="1" destOrd="0" presId="urn:microsoft.com/office/officeart/2005/8/layout/pyramid2"/>
    <dgm:cxn modelId="{D93D14A5-BAA0-45F4-934A-AB709B90ECE8}" type="presParOf" srcId="{BA8ED474-B39E-4203-82FF-F6419AB223EA}" destId="{0647180E-9B92-4DA6-9F98-299F9BBB759F}" srcOrd="2" destOrd="0" presId="urn:microsoft.com/office/officeart/2005/8/layout/pyramid2"/>
    <dgm:cxn modelId="{3E27B26F-9DBF-46E3-AB41-6C748497CFA5}" type="presParOf" srcId="{BA8ED474-B39E-4203-82FF-F6419AB223EA}" destId="{EA8FC42F-112B-4042-AC8D-E944F5AD6EE4}" srcOrd="3" destOrd="0" presId="urn:microsoft.com/office/officeart/2005/8/layout/pyramid2"/>
    <dgm:cxn modelId="{F2ACAD92-6F78-4F19-AFBA-FB09B99AA46E}" type="presParOf" srcId="{BA8ED474-B39E-4203-82FF-F6419AB223EA}" destId="{9AF37447-6B1F-4311-8048-2190542203E9}" srcOrd="4" destOrd="0" presId="urn:microsoft.com/office/officeart/2005/8/layout/pyramid2"/>
    <dgm:cxn modelId="{9615137D-5411-488F-828C-274DD713896B}" type="presParOf" srcId="{BA8ED474-B39E-4203-82FF-F6419AB223EA}" destId="{302694FA-455E-414D-A855-DEFCDFD5A53D}" srcOrd="5" destOrd="0" presId="urn:microsoft.com/office/officeart/2005/8/layout/pyramid2"/>
    <dgm:cxn modelId="{0D5EF34B-BD42-4882-9886-513203DAA600}" type="presParOf" srcId="{BA8ED474-B39E-4203-82FF-F6419AB223EA}" destId="{5D0DBD41-505E-4031-8730-E13B2B097573}" srcOrd="6" destOrd="0" presId="urn:microsoft.com/office/officeart/2005/8/layout/pyramid2"/>
    <dgm:cxn modelId="{233F1481-5D83-49DE-A905-2EB5D26DA973}" type="presParOf" srcId="{BA8ED474-B39E-4203-82FF-F6419AB223EA}" destId="{DC15549A-C24D-45AF-9323-CC150F0815A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56E-D138-4BE6-9D86-A187836CA14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067F-C660-4C39-912D-EAA13CD8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1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56E-D138-4BE6-9D86-A187836CA14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067F-C660-4C39-912D-EAA13CD8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5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56E-D138-4BE6-9D86-A187836CA14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067F-C660-4C39-912D-EAA13CD8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56E-D138-4BE6-9D86-A187836CA14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067F-C660-4C39-912D-EAA13CD8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3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56E-D138-4BE6-9D86-A187836CA14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067F-C660-4C39-912D-EAA13CD8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2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56E-D138-4BE6-9D86-A187836CA14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067F-C660-4C39-912D-EAA13CD8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56E-D138-4BE6-9D86-A187836CA14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067F-C660-4C39-912D-EAA13CD8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9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56E-D138-4BE6-9D86-A187836CA14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067F-C660-4C39-912D-EAA13CD8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1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56E-D138-4BE6-9D86-A187836CA14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067F-C660-4C39-912D-EAA13CD8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56E-D138-4BE6-9D86-A187836CA14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067F-C660-4C39-912D-EAA13CD8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56E-D138-4BE6-9D86-A187836CA14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067F-C660-4C39-912D-EAA13CD8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3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CF56E-D138-4BE6-9D86-A187836CA14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3067F-C660-4C39-912D-EAA13CD8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7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0804" y="2143126"/>
            <a:ext cx="5893819" cy="4268786"/>
            <a:chOff x="1610804" y="2143126"/>
            <a:chExt cx="5893819" cy="42687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804" y="2143126"/>
              <a:ext cx="5893819" cy="426878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4383216">
              <a:off x="2452326" y="2426462"/>
              <a:ext cx="1752600" cy="1568450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7227" y="314325"/>
            <a:ext cx="4343398" cy="15573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4969" y="900114"/>
            <a:ext cx="3170405" cy="124301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/>
          <p:cNvGrpSpPr/>
          <p:nvPr/>
        </p:nvGrpSpPr>
        <p:grpSpPr>
          <a:xfrm>
            <a:off x="871537" y="1318523"/>
            <a:ext cx="7329487" cy="4014788"/>
            <a:chOff x="871537" y="1318523"/>
            <a:chExt cx="7329487" cy="40147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537" y="1318523"/>
              <a:ext cx="7329487" cy="4014788"/>
            </a:xfrm>
            <a:prstGeom prst="rect">
              <a:avLst/>
            </a:prstGeom>
            <a:ln w="76200">
              <a:solidFill>
                <a:srgbClr val="00FF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cxnSp>
          <p:nvCxnSpPr>
            <p:cNvPr id="8" name="Straight Connector 7"/>
            <p:cNvCxnSpPr/>
            <p:nvPr/>
          </p:nvCxnSpPr>
          <p:spPr>
            <a:xfrm>
              <a:off x="7029450" y="2033584"/>
              <a:ext cx="0" cy="339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297774" y="3631406"/>
              <a:ext cx="1001325" cy="95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458170" y="3626640"/>
              <a:ext cx="0" cy="13899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03788" y="2252662"/>
              <a:ext cx="8256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886701" y="2224087"/>
              <a:ext cx="14288" cy="26492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203788" y="2238374"/>
              <a:ext cx="8893" cy="26193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098506" y="2238374"/>
              <a:ext cx="7881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212681" y="4848222"/>
              <a:ext cx="673894" cy="9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98530" y="4857749"/>
              <a:ext cx="5881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203788" y="3574254"/>
              <a:ext cx="616113" cy="99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72" idx="6"/>
            </p:cNvCxnSpPr>
            <p:nvPr/>
          </p:nvCxnSpPr>
          <p:spPr>
            <a:xfrm flipV="1">
              <a:off x="7269954" y="3574254"/>
              <a:ext cx="602459" cy="99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297775" y="3626640"/>
              <a:ext cx="8936" cy="14041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57742" y="3640928"/>
              <a:ext cx="101832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308624" y="3426611"/>
              <a:ext cx="0" cy="339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104430" y="5030831"/>
              <a:ext cx="638771" cy="49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3" idx="6"/>
            </p:cNvCxnSpPr>
            <p:nvPr/>
          </p:nvCxnSpPr>
          <p:spPr>
            <a:xfrm flipV="1">
              <a:off x="3094437" y="5016543"/>
              <a:ext cx="363733" cy="49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70" idx="2"/>
            </p:cNvCxnSpPr>
            <p:nvPr/>
          </p:nvCxnSpPr>
          <p:spPr>
            <a:xfrm>
              <a:off x="1297774" y="5021463"/>
              <a:ext cx="402439" cy="207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1700213" y="4832654"/>
              <a:ext cx="404217" cy="41909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853832" y="4673109"/>
              <a:ext cx="430410" cy="41909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839544" y="3374645"/>
              <a:ext cx="430410" cy="41909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744393" y="4811914"/>
              <a:ext cx="350044" cy="41909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1" idx="5"/>
            </p:cNvCxnSpPr>
            <p:nvPr/>
          </p:nvCxnSpPr>
          <p:spPr>
            <a:xfrm flipH="1" flipV="1">
              <a:off x="6923484" y="4734485"/>
              <a:ext cx="297726" cy="2963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1" idx="7"/>
            </p:cNvCxnSpPr>
            <p:nvPr/>
          </p:nvCxnSpPr>
          <p:spPr>
            <a:xfrm flipH="1">
              <a:off x="6923484" y="4734484"/>
              <a:ext cx="297726" cy="2678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72" idx="5"/>
            </p:cNvCxnSpPr>
            <p:nvPr/>
          </p:nvCxnSpPr>
          <p:spPr>
            <a:xfrm>
              <a:off x="6909195" y="3415921"/>
              <a:ext cx="297727" cy="3164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2" idx="7"/>
              <a:endCxn id="72" idx="3"/>
            </p:cNvCxnSpPr>
            <p:nvPr/>
          </p:nvCxnSpPr>
          <p:spPr>
            <a:xfrm flipH="1">
              <a:off x="6902576" y="3436020"/>
              <a:ext cx="304346" cy="2963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endCxn id="70" idx="3"/>
            </p:cNvCxnSpPr>
            <p:nvPr/>
          </p:nvCxnSpPr>
          <p:spPr>
            <a:xfrm flipH="1">
              <a:off x="1759409" y="4904402"/>
              <a:ext cx="276599" cy="2859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endCxn id="70" idx="1"/>
            </p:cNvCxnSpPr>
            <p:nvPr/>
          </p:nvCxnSpPr>
          <p:spPr>
            <a:xfrm flipH="1" flipV="1">
              <a:off x="1759409" y="4894029"/>
              <a:ext cx="290887" cy="3226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73" idx="5"/>
            </p:cNvCxnSpPr>
            <p:nvPr/>
          </p:nvCxnSpPr>
          <p:spPr>
            <a:xfrm flipH="1" flipV="1">
              <a:off x="2792020" y="4904402"/>
              <a:ext cx="251154" cy="2652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73" idx="7"/>
            </p:cNvCxnSpPr>
            <p:nvPr/>
          </p:nvCxnSpPr>
          <p:spPr>
            <a:xfrm flipH="1">
              <a:off x="2769397" y="4873289"/>
              <a:ext cx="273777" cy="2895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TextBox 140"/>
          <p:cNvSpPr txBox="1"/>
          <p:nvPr/>
        </p:nvSpPr>
        <p:spPr>
          <a:xfrm>
            <a:off x="871537" y="428625"/>
            <a:ext cx="7486651" cy="646331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সহকারে লক্ষ কর 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537" y="5605678"/>
            <a:ext cx="7329487" cy="646331"/>
          </a:xfrm>
          <a:prstGeom prst="rect">
            <a:avLst/>
          </a:prstGeom>
          <a:solidFill>
            <a:srgbClr val="66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বলতো, চিত্রে বর্তনীগুলো কত রকমের 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7369" y="5629333"/>
            <a:ext cx="7329487" cy="646331"/>
          </a:xfrm>
          <a:prstGeom prst="rect">
            <a:avLst/>
          </a:prstGeom>
          <a:solidFill>
            <a:srgbClr val="66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চিত্রে বর্তনীগুলো দুই  রকমের 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3201" y="5629332"/>
            <a:ext cx="7329487" cy="646331"/>
          </a:xfrm>
          <a:prstGeom prst="rect">
            <a:avLst/>
          </a:prstGeom>
          <a:solidFill>
            <a:srgbClr val="66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তড়িৎ বর্তনীকে দুই ভাগে ভাগ করা যায় ।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693666" y="4170844"/>
            <a:ext cx="126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বর্তনী </a:t>
            </a:r>
            <a:endParaRPr lang="en-US" sz="2400" dirty="0">
              <a:solidFill>
                <a:srgbClr val="FF00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241257" y="3960414"/>
            <a:ext cx="165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 বর্তনী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01095" y="1294868"/>
            <a:ext cx="28575" cy="40620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98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3" grpId="0" animBg="1"/>
      <p:bldP spid="3" grpId="1" animBg="1"/>
      <p:bldP spid="37" grpId="0" animBg="1"/>
      <p:bldP spid="37" grpId="1" animBg="1"/>
      <p:bldP spid="39" grpId="0" animBg="1"/>
      <p:bldP spid="143" grpId="0"/>
      <p:bldP spid="1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2" y="1200153"/>
            <a:ext cx="3986213" cy="3000376"/>
          </a:xfrm>
          <a:prstGeom prst="rect">
            <a:avLst/>
          </a:prstGeom>
          <a:ln w="76200">
            <a:solidFill>
              <a:srgbClr val="FF33CC"/>
            </a:solidFill>
          </a:ln>
        </p:spPr>
      </p:pic>
      <p:sp>
        <p:nvSpPr>
          <p:cNvPr id="67" name="TextBox 66"/>
          <p:cNvSpPr txBox="1"/>
          <p:nvPr/>
        </p:nvSpPr>
        <p:spPr>
          <a:xfrm>
            <a:off x="447677" y="403970"/>
            <a:ext cx="8224837" cy="584775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 কর ।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6253" y="4418073"/>
            <a:ext cx="8224837" cy="193899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বর্তনীতে তড়িৎযন্ত্র বা উপকরণসমুহ এমনভাবে সংযুক্ত করা হয় যেন প্রথমটির এক প্রান্তের সাথে দ্বিতীয়টির এক প্রান্ত , দ্বিতীয়টির অপর প্রান্তের সাথে তৃতীয়টির এক প্রান্ত এবং এভাবে সব কয়টি পর্যায়ক্রমে সাজানো থাকে , তবে সেই সংযোগকে সিরিজ বা অনুক্রম বা শ্রেণি বর্তনী বলে । শ্রেণিসংযোগে একই তড়িৎ প্রবাহ দুটি বাল্বের মধ্য দিয়ে প্রবাহিত হয় । ফলে একটি বাল্ব যত উজ্জ্বলভাবে জ্বলতো দুটি বাল্ব শ্রেণিসংযোগ দেওয়ায় তার চেয়ে কম উজ্জ্বলভাবে জ্বলবে । আবার যদি কোনো একটি বাল্ব নষ্ট হয়ে যায় তবে সমস্ত বর্তনীর তড়িৎ প্রবাহ বন্ধ হয়ে যাবে ।  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33401" y="1200153"/>
            <a:ext cx="3852865" cy="3000376"/>
            <a:chOff x="533401" y="1200153"/>
            <a:chExt cx="3852865" cy="3000376"/>
          </a:xfrm>
        </p:grpSpPr>
        <p:grpSp>
          <p:nvGrpSpPr>
            <p:cNvPr id="65" name="Group 64"/>
            <p:cNvGrpSpPr/>
            <p:nvPr/>
          </p:nvGrpSpPr>
          <p:grpSpPr>
            <a:xfrm>
              <a:off x="533401" y="1200153"/>
              <a:ext cx="3852865" cy="3000376"/>
              <a:chOff x="447673" y="1109662"/>
              <a:chExt cx="3852865" cy="317817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7673" y="1109662"/>
                <a:ext cx="3852865" cy="3178174"/>
              </a:xfrm>
              <a:prstGeom prst="rect">
                <a:avLst/>
              </a:prstGeom>
              <a:ln w="76200">
                <a:solidFill>
                  <a:srgbClr val="66FF33"/>
                </a:solidFill>
              </a:ln>
            </p:spPr>
          </p:pic>
          <p:cxnSp>
            <p:nvCxnSpPr>
              <p:cNvPr id="5" name="Straight Connector 4"/>
              <p:cNvCxnSpPr/>
              <p:nvPr/>
            </p:nvCxnSpPr>
            <p:spPr>
              <a:xfrm>
                <a:off x="3714750" y="2943225"/>
                <a:ext cx="0" cy="111442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23938" y="2943225"/>
                <a:ext cx="0" cy="111442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023938" y="2943225"/>
                <a:ext cx="1262955" cy="2857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402681" y="2971801"/>
                <a:ext cx="134064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286893" y="2802731"/>
                <a:ext cx="8632" cy="29765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2000251" y="4057650"/>
                <a:ext cx="785812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48" idx="2"/>
              </p:cNvCxnSpPr>
              <p:nvPr/>
            </p:nvCxnSpPr>
            <p:spPr>
              <a:xfrm flipV="1">
                <a:off x="1009650" y="4051300"/>
                <a:ext cx="459582" cy="63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314700" y="4071938"/>
                <a:ext cx="428626" cy="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2757488" y="3857626"/>
                <a:ext cx="578643" cy="37306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469232" y="3857626"/>
                <a:ext cx="578643" cy="3873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1"/>
                <a:endCxn id="48" idx="5"/>
              </p:cNvCxnSpPr>
              <p:nvPr/>
            </p:nvCxnSpPr>
            <p:spPr>
              <a:xfrm>
                <a:off x="1553972" y="3914352"/>
                <a:ext cx="409163" cy="27389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8" idx="3"/>
                <a:endCxn id="48" idx="7"/>
              </p:cNvCxnSpPr>
              <p:nvPr/>
            </p:nvCxnSpPr>
            <p:spPr>
              <a:xfrm flipV="1">
                <a:off x="1553972" y="3914352"/>
                <a:ext cx="409163" cy="27389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47" idx="3"/>
                <a:endCxn id="47" idx="7"/>
              </p:cNvCxnSpPr>
              <p:nvPr/>
            </p:nvCxnSpPr>
            <p:spPr>
              <a:xfrm flipV="1">
                <a:off x="2842228" y="3912259"/>
                <a:ext cx="409163" cy="26379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47" idx="1"/>
                <a:endCxn id="47" idx="5"/>
              </p:cNvCxnSpPr>
              <p:nvPr/>
            </p:nvCxnSpPr>
            <p:spPr>
              <a:xfrm>
                <a:off x="2842228" y="3912259"/>
                <a:ext cx="409163" cy="26379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1471620" y="3113351"/>
              <a:ext cx="1743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বর্তনী </a:t>
              </a:r>
              <a:endPara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6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8" y="1221579"/>
            <a:ext cx="4357688" cy="2638427"/>
          </a:xfrm>
          <a:prstGeom prst="rect">
            <a:avLst/>
          </a:prstGeom>
          <a:ln w="76200">
            <a:solidFill>
              <a:srgbClr val="00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8648" y="403970"/>
            <a:ext cx="7886700" cy="584775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 কর ।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4375" y="1221579"/>
            <a:ext cx="3000375" cy="2593184"/>
            <a:chOff x="714375" y="1221579"/>
            <a:chExt cx="3000375" cy="25931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75" y="1221579"/>
              <a:ext cx="3000375" cy="2593184"/>
            </a:xfrm>
            <a:prstGeom prst="rect">
              <a:avLst/>
            </a:prstGeom>
            <a:ln w="76200">
              <a:solidFill>
                <a:srgbClr val="7030A0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343025" y="1400175"/>
              <a:ext cx="14573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সমান্তরাল বর্তনী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8648" y="4092840"/>
            <a:ext cx="78867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বর্তনীতে তড়িৎযন্ত্র বা উপকরণসমুহ এমনভাবে সংযুক্ত থাকে যে সব কয়টির এক প্রান্ত একটি সাধারণ বিন্দুতে এবং অপর প্রান্তগুলো অপর একটি সাধারণ বিন্দুতে সংযুক্ত হয় তবে সেই সংযোগকে সমান্তরাল বর্তনী বলে । সমান্তরাল সংযোগে প্রত্যেকটি সংযোগের মধ্য দিয়ে ভিন্ন ভিন্ন তড়িৎ প্রবাহিত হয় কিন্তু প্রত্যেকটির দুই বিন্দুর বিভব পার্থক্য একই থাকে । ফলে একটি বাল্ব নষ্ট হয়ে গেলেও বর্তনীর তড়িৎ প্রবাহ স্বাভাবিক থাকে এবং প্রত্যেকটি বাল্বই সমান উজ্জ্বলভাবে জ্বলবে ।  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257423" y="457198"/>
            <a:ext cx="4657725" cy="1071562"/>
          </a:xfrm>
          <a:prstGeom prst="cloudCallout">
            <a:avLst>
              <a:gd name="adj1" fmla="val 26"/>
              <a:gd name="adj2" fmla="val 86499"/>
            </a:avLst>
          </a:prstGeom>
          <a:solidFill>
            <a:srgbClr val="66FFFF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649" y="1904999"/>
            <a:ext cx="3952875" cy="2447925"/>
          </a:xfrm>
          <a:prstGeom prst="rect">
            <a:avLst/>
          </a:prstGeom>
          <a:ln w="76200">
            <a:solidFill>
              <a:srgbClr val="FF33CC"/>
            </a:solidFill>
          </a:ln>
          <a:effectLst>
            <a:glow rad="228600">
              <a:srgbClr val="00FFCC">
                <a:alpha val="40000"/>
              </a:srgbClr>
            </a:glow>
          </a:effectLst>
        </p:spPr>
      </p:pic>
      <p:sp>
        <p:nvSpPr>
          <p:cNvPr id="4" name="Horizontal Scroll 3"/>
          <p:cNvSpPr/>
          <p:nvPr/>
        </p:nvSpPr>
        <p:spPr>
          <a:xfrm>
            <a:off x="1028700" y="4729163"/>
            <a:ext cx="7072314" cy="124301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তড়িৎ বর্তনী দুটির পার্থক্য কী কী ? 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bn-IN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257174" y="457198"/>
            <a:ext cx="2100263" cy="914399"/>
          </a:xfrm>
          <a:prstGeom prst="irregularSeal2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মিনিট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4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lowchart: Process 50"/>
          <p:cNvSpPr/>
          <p:nvPr/>
        </p:nvSpPr>
        <p:spPr>
          <a:xfrm>
            <a:off x="1864342" y="4757740"/>
            <a:ext cx="6581853" cy="1572947"/>
          </a:xfrm>
          <a:prstGeom prst="flowChartProcess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ভোল্টমিটার একটি বৈদ্যুতিক যন্ত্র । যার সাহায্যে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বর্তনীর যে কোনো দুই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বিন্দুর বিভব পার্থক্য সরাসরি ভোল্ট এককে পরিমাপ করা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 । বর্তনীর যে দুই বিন্দুর বিভব পার্থক্য পরিমাপ করতে হবে ভোল্টমিটারকে সেই দুই বিন্দুর সাথে সমান্তরাল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সংযোগে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 করতে হয় । তড়িৎ রোধের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ভোল্টমিটারের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 সংযোগ প্রান্ত থাকে । একটি প্রান্ত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ধনাত্মক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এবং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প্রান্ত  ঋনাত্মক যা কালো রঙের ।  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04336" y="324452"/>
            <a:ext cx="7670431" cy="2796962"/>
            <a:chOff x="728662" y="217711"/>
            <a:chExt cx="7670431" cy="2796962"/>
          </a:xfrm>
        </p:grpSpPr>
        <p:grpSp>
          <p:nvGrpSpPr>
            <p:cNvPr id="31" name="Group 30"/>
            <p:cNvGrpSpPr/>
            <p:nvPr/>
          </p:nvGrpSpPr>
          <p:grpSpPr>
            <a:xfrm>
              <a:off x="4468039" y="928698"/>
              <a:ext cx="3931054" cy="2085975"/>
              <a:chOff x="3363119" y="564452"/>
              <a:chExt cx="4866482" cy="395541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800476" y="805032"/>
                <a:ext cx="4429125" cy="2400300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922044" y="3205332"/>
                <a:ext cx="2157413" cy="77152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119" y="1414750"/>
                <a:ext cx="874713" cy="118086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9208" y="1587032"/>
                <a:ext cx="1675405" cy="167540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834806" y="301771"/>
                <a:ext cx="502013" cy="1027376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>
                <a:endCxn id="8" idx="0"/>
              </p:cNvCxnSpPr>
              <p:nvPr/>
            </p:nvCxnSpPr>
            <p:spPr>
              <a:xfrm>
                <a:off x="3800475" y="805031"/>
                <a:ext cx="1771650" cy="1042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endCxn id="5" idx="0"/>
              </p:cNvCxnSpPr>
              <p:nvPr/>
            </p:nvCxnSpPr>
            <p:spPr>
              <a:xfrm>
                <a:off x="3791169" y="766592"/>
                <a:ext cx="9307" cy="64815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917388" y="3195820"/>
                <a:ext cx="4654" cy="78103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endCxn id="6" idx="1"/>
              </p:cNvCxnSpPr>
              <p:nvPr/>
            </p:nvCxnSpPr>
            <p:spPr>
              <a:xfrm>
                <a:off x="4903098" y="3972081"/>
                <a:ext cx="726174" cy="477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29272" y="3433847"/>
                <a:ext cx="857251" cy="1086020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662" y="1060475"/>
              <a:ext cx="3514653" cy="1821228"/>
            </a:xfrm>
            <a:prstGeom prst="rect">
              <a:avLst/>
            </a:prstGeom>
            <a:ln w="76200">
              <a:solidFill>
                <a:srgbClr val="00FF00"/>
              </a:solidFill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2760456" y="217711"/>
              <a:ext cx="3491977" cy="64633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নিচের চিত্রটি লক্ষ কর । </a:t>
              </a:r>
              <a:endParaRPr lang="en-US" sz="1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2" name="Flowchart: Process 51"/>
          <p:cNvSpPr/>
          <p:nvPr/>
        </p:nvSpPr>
        <p:spPr>
          <a:xfrm>
            <a:off x="1866740" y="3165164"/>
            <a:ext cx="6549475" cy="1469158"/>
          </a:xfrm>
          <a:prstGeom prst="flowChartProcess">
            <a:avLst/>
          </a:prstGeom>
          <a:solidFill>
            <a:srgbClr val="99FFCC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 একটি বৈদ্যুতিক যন্ত্র । যার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বর্তনীর তড়িৎ প্রবাহ সরাসরি অ্যাম্পিয়ার এককে পরিমাপ করা যায় । অ্যামিটার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বর্তনীর  সাথে শ্রেণি সংযোগে যুক্ত থাকে । তড়িৎ রোধের মতো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অ্যামিটারের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প্রান্ত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 । একটি প্রান্ত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ধনাত্মক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এবং একটি প্রান্ত  ঋনাত্মক যা কালো রঙের ।  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710" y="1142042"/>
            <a:ext cx="1230529" cy="1451297"/>
          </a:xfrm>
          <a:prstGeom prst="rect">
            <a:avLst/>
          </a:prstGeom>
          <a:solidFill>
            <a:srgbClr val="99FFCC"/>
          </a:solidFill>
          <a:ln w="28575">
            <a:solidFill>
              <a:srgbClr val="FF0000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697" y="1544807"/>
            <a:ext cx="1217613" cy="149693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257309" y="2123997"/>
            <a:ext cx="57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বাল্ব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457" y="1425907"/>
            <a:ext cx="97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1443" y="1425907"/>
            <a:ext cx="95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তড়িৎউৎস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7753" y="2427333"/>
            <a:ext cx="103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ভোল্টমিটার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625 L -0.41927 0.2976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1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7.40741E-7 L -0.60694 0.471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78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2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6" y="441329"/>
            <a:ext cx="2463159" cy="2597588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93" y="3934561"/>
            <a:ext cx="2423873" cy="2448733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029" y="441329"/>
            <a:ext cx="2597588" cy="2569012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53" y="3948850"/>
            <a:ext cx="2597588" cy="2409534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32" b="12040"/>
          <a:stretch/>
        </p:blipFill>
        <p:spPr>
          <a:xfrm>
            <a:off x="6206349" y="427042"/>
            <a:ext cx="2466165" cy="2597588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Fuse-Pic.jpg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6891"/>
          <a:stretch>
            <a:fillRect/>
          </a:stretch>
        </p:blipFill>
        <p:spPr>
          <a:xfrm>
            <a:off x="6206350" y="3958543"/>
            <a:ext cx="2466164" cy="2410463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428624" y="3135442"/>
            <a:ext cx="8243889" cy="769441"/>
          </a:xfrm>
          <a:prstGeom prst="rect">
            <a:avLst/>
          </a:prstGeom>
          <a:solidFill>
            <a:srgbClr val="CFF9F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শিক্ষার্থীরা, এসো আমরা কিছু ছবি দেখি ।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" y="3092559"/>
            <a:ext cx="8243889" cy="769441"/>
          </a:xfrm>
          <a:prstGeom prst="rect">
            <a:avLst/>
          </a:prstGeom>
          <a:solidFill>
            <a:srgbClr val="FEA8E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ছবিগুলোর সবই ফিউজে ব্যব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হৃত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উপকরণ ।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13" y="542913"/>
            <a:ext cx="3700451" cy="3228971"/>
          </a:xfrm>
          <a:prstGeom prst="rect">
            <a:avLst/>
          </a:prstGeom>
          <a:ln w="7620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46" t="7730" r="13080" b="6957"/>
          <a:stretch/>
        </p:blipFill>
        <p:spPr>
          <a:xfrm>
            <a:off x="2743215" y="542912"/>
            <a:ext cx="1900228" cy="3228971"/>
          </a:xfrm>
          <a:prstGeom prst="rect">
            <a:avLst/>
          </a:prstGeom>
          <a:ln w="76200">
            <a:solidFill>
              <a:srgbClr val="FF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378631" y="4143382"/>
            <a:ext cx="8386743" cy="2246769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দৈনন্দিন জীবনে যেসব তড়িৎ যন্ত্রপাতি ব্যবহার করি সেগুলোর মধ্য দিয়ে একটি নির্দিষ্ট মাত্রার চেয়ে বেশি তড়িৎ প্রবাহিত হলে তা নষ্ট হয়ে যায় । আবার তড়িৎ বর্তনীতে কোনো কারণে অতিরিক্ত তড়িৎ প্রবাহিত হলে তা থেকে বাসা-বাড়িতে আগুন লেগে যেতে পারে । এ ধরনের বৈদ্যুতিক দুর্ঘটনা এড়ানোর জন্য বর্তনীতে এক ধরনের বিশেষ ব্যবস্থা নেওয়া হয় । এই বিশেষ ব্যবস্থাই হলো ফিউজ তার ব্যবহার করা । ফিউজ হলো টিন ও সীসার একটি সংকর ধাতুর তৈরী সরু তার । বর্তনীতে ফিউজ তার ব্যবহার করলে নির্দিষ্ট মাত্রা অতিরিক্ত তড়িৎ প্রবাহিত হলেই ফিউজ তারটি গলে যায় । ফলে বর্তনীতে তড়িৎ প্রবাহ বিচ্ছিন্ন হয়ে যায় । বর্তনীতে ফিউজ শ্রেণি সংযোগ করতে হয় ।    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70714" y="1161305"/>
            <a:ext cx="3246563" cy="2009777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1136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843212" y="414337"/>
            <a:ext cx="3475701" cy="914400"/>
          </a:xfrm>
          <a:prstGeom prst="cloudCallout">
            <a:avLst>
              <a:gd name="adj1" fmla="val 2189"/>
              <a:gd name="adj2" fmla="val 92958"/>
            </a:avLst>
          </a:prstGeom>
          <a:solidFill>
            <a:srgbClr val="FBBB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5" name="Picture 4" descr="renovate-lighting1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950" y="1850364"/>
            <a:ext cx="5072063" cy="279082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Horizontal Scroll 1"/>
          <p:cNvSpPr/>
          <p:nvPr/>
        </p:nvSpPr>
        <p:spPr>
          <a:xfrm>
            <a:off x="1057274" y="4786311"/>
            <a:ext cx="6729412" cy="1497939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বাসা-বাড়িতে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ফিউজ ব্যবহারের সুবিধা কী ব্যাখ্যা কর ।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257174" y="457198"/>
            <a:ext cx="2100263" cy="914399"/>
          </a:xfrm>
          <a:prstGeom prst="irregularSeal2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মিনিট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8459" y="3572873"/>
            <a:ext cx="1117992" cy="445779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421" y="3572873"/>
            <a:ext cx="1117992" cy="449854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খ.কুলম্ব    </a:t>
            </a:r>
            <a:r>
              <a:rPr lang="en-US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5828" y="3572873"/>
            <a:ext cx="1117992" cy="453928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     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5119" y="3609546"/>
            <a:ext cx="1117992" cy="433555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ঘ.ওহম       </a:t>
            </a:r>
            <a:endParaRPr lang="en-US" sz="1636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458" y="2084821"/>
            <a:ext cx="1100215" cy="421327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ফিউজ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8489" y="2111330"/>
            <a:ext cx="1070621" cy="40095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ঘ.অ্যামিটার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730" y="2084820"/>
            <a:ext cx="1164242" cy="392805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গ.ভোল্টমিটার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9397" y="2101172"/>
            <a:ext cx="1161335" cy="421328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টেস্টার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903" y="4318886"/>
            <a:ext cx="7872642" cy="1354217"/>
          </a:xfrm>
          <a:prstGeom prst="rect">
            <a:avLst/>
          </a:prstGeom>
          <a:solidFill>
            <a:srgbClr val="EAFB97"/>
          </a:solidFill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ফিউজ এর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হলো - </a:t>
            </a: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বৈদ্যুতিক দুর্ঘটনা  এড়ানো    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বর্তনীতে তড়িৎ প্রবাহ বৃদ্ধি করা      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তড়িৎ যন্ত্রপাতিকে সুরক্ষা দেওয়া           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    নিচের কোনটি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9899" y="5906019"/>
            <a:ext cx="1112438" cy="433554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2740" y="5936659"/>
            <a:ext cx="1169487" cy="413180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7818" y="5906020"/>
            <a:ext cx="1165413" cy="45392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1471" y="5906019"/>
            <a:ext cx="1100215" cy="44577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2886075" y="285756"/>
            <a:ext cx="2743200" cy="657225"/>
          </a:xfrm>
          <a:prstGeom prst="flowChartTerminator">
            <a:avLst/>
          </a:prstGeom>
          <a:solidFill>
            <a:srgbClr val="FF00FF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r>
              <a:rPr lang="bn-IN" sz="4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8" y="1208321"/>
            <a:ext cx="7745429" cy="707886"/>
          </a:xfrm>
          <a:prstGeom prst="rect">
            <a:avLst/>
          </a:prstGeom>
          <a:solidFill>
            <a:srgbClr val="5FFD85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বর্তনীর তড়িৎ প্রবাহের পরিমাণ কি দিয়ে নির্ণয় করা হয় ? 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309" y="2714624"/>
            <a:ext cx="7912753" cy="707886"/>
          </a:xfrm>
          <a:prstGeom prst="rect">
            <a:avLst/>
          </a:prstGeom>
          <a:solidFill>
            <a:srgbClr val="FBB3F1"/>
          </a:solidFill>
          <a:ln w="28575"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প্রবাহের একক কী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3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000"/>
                            </p:stCondLst>
                            <p:childTnLst>
                              <p:par>
                                <p:cTn id="1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000"/>
                            </p:stCondLst>
                            <p:childTnLst>
                              <p:par>
                                <p:cTn id="1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241180" y="358731"/>
            <a:ext cx="4490178" cy="1368934"/>
          </a:xfrm>
          <a:prstGeom prst="cloudCallout">
            <a:avLst>
              <a:gd name="adj1" fmla="val 2231"/>
              <a:gd name="adj2" fmla="val 1008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182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66499" y="414414"/>
            <a:ext cx="1327555" cy="595539"/>
          </a:xfrm>
          <a:prstGeom prst="cloudCallout">
            <a:avLst>
              <a:gd name="adj1" fmla="val 15922"/>
              <a:gd name="adj2" fmla="val 3519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  <p:sp>
        <p:nvSpPr>
          <p:cNvPr id="5" name="Cloud Callout 4"/>
          <p:cNvSpPr/>
          <p:nvPr/>
        </p:nvSpPr>
        <p:spPr>
          <a:xfrm>
            <a:off x="7278484" y="358731"/>
            <a:ext cx="1327555" cy="595539"/>
          </a:xfrm>
          <a:prstGeom prst="cloudCallout">
            <a:avLst>
              <a:gd name="adj1" fmla="val -12587"/>
              <a:gd name="adj2" fmla="val 4092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013" y="2257425"/>
            <a:ext cx="4114799" cy="2399883"/>
          </a:xfrm>
          <a:prstGeom prst="rect">
            <a:avLst/>
          </a:prstGeom>
          <a:ln>
            <a:noFill/>
          </a:ln>
          <a:effectLst>
            <a:glow rad="228600">
              <a:srgbClr val="FF00FF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Horizontal Scroll 5"/>
          <p:cNvSpPr/>
          <p:nvPr/>
        </p:nvSpPr>
        <p:spPr>
          <a:xfrm>
            <a:off x="1178127" y="4787017"/>
            <a:ext cx="6764134" cy="1485198"/>
          </a:xfrm>
          <a:prstGeom prst="horizontalScroll">
            <a:avLst/>
          </a:prstGeom>
          <a:solidFill>
            <a:srgbClr val="CFF9FD"/>
          </a:solidFill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অ্যামিটার ও ভোল্টমিটারের কাজ  ব্যাখা কর ।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0161" y="458039"/>
            <a:ext cx="8262519" cy="1055671"/>
            <a:chOff x="320550" y="560917"/>
            <a:chExt cx="8371265" cy="1324177"/>
          </a:xfrm>
          <a:solidFill>
            <a:srgbClr val="C4F9FC"/>
          </a:solidFill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Down Ribbon 2"/>
            <p:cNvSpPr/>
            <p:nvPr/>
          </p:nvSpPr>
          <p:spPr>
            <a:xfrm>
              <a:off x="320550" y="560917"/>
              <a:ext cx="8371265" cy="1324177"/>
            </a:xfrm>
            <a:prstGeom prst="ribbon">
              <a:avLst/>
            </a:prstGeom>
            <a:grpFill/>
            <a:ln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89157" y="843471"/>
              <a:ext cx="3780429" cy="584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3200" b="1" dirty="0" smtClean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3200" b="1" dirty="0" smtClean="0">
                  <a:solidFill>
                    <a:srgbClr val="00B05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bn-IN" sz="3200" b="1" dirty="0" smtClean="0">
                  <a:solidFill>
                    <a:srgbClr val="BE02B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bn-IN" sz="3200" b="1" dirty="0" smtClean="0">
                  <a:solidFill>
                    <a:srgbClr val="7030A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3200" b="1" dirty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62362" y="1859055"/>
            <a:ext cx="497696" cy="4391847"/>
            <a:chOff x="4418097" y="2115403"/>
            <a:chExt cx="458533" cy="3712191"/>
          </a:xfrm>
        </p:grpSpPr>
        <p:cxnSp>
          <p:nvCxnSpPr>
            <p:cNvPr id="6" name="Straight Connector 5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9228" y="1757363"/>
            <a:ext cx="3585560" cy="4586288"/>
            <a:chOff x="429228" y="1757363"/>
            <a:chExt cx="3585560" cy="4586288"/>
          </a:xfrm>
        </p:grpSpPr>
        <p:sp>
          <p:nvSpPr>
            <p:cNvPr id="10" name="TextBox 9"/>
            <p:cNvSpPr txBox="1"/>
            <p:nvPr/>
          </p:nvSpPr>
          <p:spPr>
            <a:xfrm>
              <a:off x="429228" y="1757363"/>
              <a:ext cx="3585560" cy="4586288"/>
            </a:xfrm>
            <a:prstGeom prst="rect">
              <a:avLst/>
            </a:prstGeom>
            <a:solidFill>
              <a:srgbClr val="37F95C"/>
            </a:soli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0281" y="2062102"/>
              <a:ext cx="1257680" cy="1624073"/>
            </a:xfrm>
            <a:prstGeom prst="roundRect">
              <a:avLst>
                <a:gd name="adj" fmla="val 859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7030A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reflection blurRad="12700" stA="38000" endPos="28000" dist="5000" dir="5400000" sy="-100000" algn="bl" rotWithShape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691654" y="4106275"/>
              <a:ext cx="2995662" cy="661938"/>
            </a:xfrm>
            <a:prstGeom prst="rect">
              <a:avLst/>
            </a:prstGeom>
            <a:solidFill>
              <a:srgbClr val="37F95C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05521" y="4768213"/>
              <a:ext cx="1996993" cy="335559"/>
            </a:xfrm>
            <a:prstGeom prst="rect">
              <a:avLst/>
            </a:prstGeom>
            <a:solidFill>
              <a:srgbClr val="37F95C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0163" y="5171959"/>
              <a:ext cx="3001521" cy="388511"/>
            </a:xfrm>
            <a:prstGeom prst="rect">
              <a:avLst/>
            </a:prstGeom>
            <a:solidFill>
              <a:srgbClr val="37F95C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আলিম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0163" y="5669762"/>
              <a:ext cx="3001521" cy="276414"/>
            </a:xfrm>
            <a:prstGeom prst="rect">
              <a:avLst/>
            </a:prstGeom>
            <a:solidFill>
              <a:srgbClr val="37F95C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0163" y="6000266"/>
              <a:ext cx="3001521" cy="265737"/>
            </a:xfrm>
            <a:prstGeom prst="rect">
              <a:avLst/>
            </a:prstGeom>
            <a:solidFill>
              <a:srgbClr val="37F95C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০১৭২০-৫৬৫২৫২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927" y="1949571"/>
              <a:ext cx="785629" cy="90484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11" name="Group 10"/>
          <p:cNvGrpSpPr/>
          <p:nvPr/>
        </p:nvGrpSpPr>
        <p:grpSpPr>
          <a:xfrm>
            <a:off x="5000625" y="1862126"/>
            <a:ext cx="3729029" cy="4494868"/>
            <a:chOff x="5000625" y="1862126"/>
            <a:chExt cx="3729029" cy="4494868"/>
          </a:xfrm>
        </p:grpSpPr>
        <p:sp>
          <p:nvSpPr>
            <p:cNvPr id="20" name="TextBox 19"/>
            <p:cNvSpPr txBox="1"/>
            <p:nvPr/>
          </p:nvSpPr>
          <p:spPr>
            <a:xfrm>
              <a:off x="5000625" y="1862126"/>
              <a:ext cx="3729029" cy="4494868"/>
            </a:xfrm>
            <a:prstGeom prst="rect">
              <a:avLst/>
            </a:prstGeom>
            <a:solidFill>
              <a:srgbClr val="37F95C"/>
            </a:soli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97581" y="4334882"/>
              <a:ext cx="3208393" cy="321857"/>
            </a:xfrm>
            <a:prstGeom prst="rect">
              <a:avLst/>
            </a:prstGeom>
            <a:solidFill>
              <a:srgbClr val="37F95C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 </a:t>
              </a:r>
              <a:r>
                <a:rPr lang="bn-IN" sz="1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 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1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97581" y="4836341"/>
              <a:ext cx="3163122" cy="272598"/>
            </a:xfrm>
            <a:prstGeom prst="rect">
              <a:avLst/>
            </a:prstGeom>
            <a:solidFill>
              <a:srgbClr val="37F95C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 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77457" y="5314475"/>
              <a:ext cx="3203370" cy="315701"/>
            </a:xfrm>
            <a:prstGeom prst="rect">
              <a:avLst/>
            </a:prstGeom>
            <a:solidFill>
              <a:srgbClr val="37F95C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2188" y="2086038"/>
              <a:ext cx="1405953" cy="1729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185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8" y="385764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3800" b="1" dirty="0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3800" b="1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3800" b="1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400" b="1" dirty="0">
              <a:solidFill>
                <a:srgbClr val="FF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0664" y="123212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600" b="1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b="1" dirty="0" smtClean="0">
                <a:solidFill>
                  <a:srgbClr val="00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600" b="1" dirty="0" smtClean="0">
                <a:solidFill>
                  <a:srgbClr val="FF33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8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07" y="1341878"/>
            <a:ext cx="7353643" cy="4122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33107" y="442908"/>
            <a:ext cx="7353643" cy="728659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শিক্ষার্থীরা,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107" y="5607722"/>
            <a:ext cx="7353643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গাড়ি চলে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পথে 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0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944" y="1857375"/>
            <a:ext cx="7242452" cy="2986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78943" y="5231363"/>
            <a:ext cx="7242453" cy="783676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রেলগাড়ি চলে রেলপথ দিয়ে 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079" y="612233"/>
            <a:ext cx="7392890" cy="742943"/>
          </a:xfrm>
          <a:prstGeom prst="rect">
            <a:avLst/>
          </a:prstGeom>
          <a:solidFill>
            <a:srgbClr val="FEA8E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শিক্ষার্থীরা,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5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38" y="1528763"/>
            <a:ext cx="5500688" cy="377190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971548" y="485775"/>
            <a:ext cx="7243763" cy="646331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, কারেন্ট বা তড়িৎ চলার পথকে কি বলে ?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57450" y="5556830"/>
            <a:ext cx="3771900" cy="760411"/>
          </a:xfrm>
          <a:prstGeom prst="ellipse">
            <a:avLst/>
          </a:prstGeom>
          <a:solidFill>
            <a:srgbClr val="37F95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বর্তনী 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0025" y="228596"/>
            <a:ext cx="8743949" cy="6186207"/>
            <a:chOff x="200025" y="206451"/>
            <a:chExt cx="8743949" cy="60684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1" t="2298" r="818"/>
            <a:stretch/>
          </p:blipFill>
          <p:spPr>
            <a:xfrm>
              <a:off x="214313" y="1314447"/>
              <a:ext cx="8729661" cy="496041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0025" y="206451"/>
              <a:ext cx="8743949" cy="1107996"/>
            </a:xfrm>
            <a:prstGeom prst="rect">
              <a:avLst/>
            </a:prstGeom>
            <a:solidFill>
              <a:srgbClr val="FF99FF"/>
            </a:solidFill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আলোচ্য পাঠ – </a:t>
              </a:r>
              <a:r>
                <a:rPr lang="bn-IN" sz="6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তড়িৎ বর্তনী </a:t>
              </a:r>
              <a:endPara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0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2199329"/>
              </p:ext>
            </p:extLst>
          </p:nvPr>
        </p:nvGraphicFramePr>
        <p:xfrm>
          <a:off x="385763" y="2282830"/>
          <a:ext cx="85010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loud Callout 3"/>
          <p:cNvSpPr/>
          <p:nvPr/>
        </p:nvSpPr>
        <p:spPr>
          <a:xfrm>
            <a:off x="2514601" y="328617"/>
            <a:ext cx="4257658" cy="771524"/>
          </a:xfrm>
          <a:prstGeom prst="cloudCallout">
            <a:avLst>
              <a:gd name="adj1" fmla="val -1911"/>
              <a:gd name="adj2" fmla="val 93932"/>
            </a:avLst>
          </a:prstGeom>
          <a:solidFill>
            <a:srgbClr val="B5E7E9"/>
          </a:solidFill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828676" y="1328743"/>
            <a:ext cx="7429500" cy="630621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9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5374" y="1457327"/>
            <a:ext cx="3967162" cy="3267106"/>
            <a:chOff x="319087" y="862012"/>
            <a:chExt cx="5076825" cy="31908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087" y="862012"/>
              <a:ext cx="5076825" cy="3190875"/>
            </a:xfrm>
            <a:prstGeom prst="rect">
              <a:avLst/>
            </a:prstGeom>
            <a:ln w="57150"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</p:pic>
        <p:pic>
          <p:nvPicPr>
            <p:cNvPr id="3" name="Picture 2" descr="switch_full_view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253" r="-2968" b="3482"/>
            <a:stretch>
              <a:fillRect/>
            </a:stretch>
          </p:blipFill>
          <p:spPr>
            <a:xfrm>
              <a:off x="3426296" y="1014415"/>
              <a:ext cx="1145704" cy="509586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26" y="1457327"/>
            <a:ext cx="3646711" cy="3267107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4838" y="5114930"/>
            <a:ext cx="7962899" cy="1200329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প্রবাহ চলার সম্পুর্ণ পথকে তড়িৎ বর্তনী বলে । তড়িৎ উৎসের দুই প্রান্তকে তড়িৎ যন্ত্র ( বাল্ব, সুইচ ও তার ) বা উপকরণের সাথে যুক্ত করলেই একটি তড়িৎ বর্তনী তৈরী হয় । তড়িৎ বর্তনীটি চাবি বা সুইচের সাহায্যে বন্ধ করা বা খোলা যায় ।      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4" y="428625"/>
            <a:ext cx="8201025" cy="707886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লক্ষ কর ।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5988" y="2343150"/>
            <a:ext cx="1742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বর্তনী</a:t>
            </a:r>
            <a:endParaRPr lang="en-US" sz="3200" b="1" dirty="0">
              <a:solidFill>
                <a:srgbClr val="FF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617" y="2906214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57081" y="1685143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20806351">
            <a:off x="2554347" y="3440612"/>
            <a:ext cx="1176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 উৎস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08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363" y="1818847"/>
            <a:ext cx="3200399" cy="2846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Horizontal Scroll 3"/>
          <p:cNvSpPr/>
          <p:nvPr/>
        </p:nvSpPr>
        <p:spPr>
          <a:xfrm>
            <a:off x="1571625" y="4883857"/>
            <a:ext cx="6043612" cy="1371593"/>
          </a:xfrm>
          <a:prstGeom prst="horizontalScroll">
            <a:avLst/>
          </a:prstGeom>
          <a:solidFill>
            <a:srgbClr val="C4F9FC"/>
          </a:solidFill>
          <a:ln w="38100">
            <a:solidFill>
              <a:srgbClr val="FF00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তড়িৎ বর্তনী কী ব্যাখ্যা কর ?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2128839" y="328613"/>
            <a:ext cx="5043488" cy="1271588"/>
          </a:xfrm>
          <a:prstGeom prst="star6">
            <a:avLst/>
          </a:prstGeom>
          <a:solidFill>
            <a:srgbClr val="4EFD45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285751" y="557213"/>
            <a:ext cx="1957388" cy="942975"/>
          </a:xfrm>
          <a:prstGeom prst="irregularSeal2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5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777</Words>
  <Application>Microsoft Office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NikoshLightBAN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Mohammad Abdul Mazid Miyan</cp:lastModifiedBy>
  <cp:revision>369</cp:revision>
  <dcterms:created xsi:type="dcterms:W3CDTF">2016-11-09T13:28:51Z</dcterms:created>
  <dcterms:modified xsi:type="dcterms:W3CDTF">2019-12-04T15:30:15Z</dcterms:modified>
</cp:coreProperties>
</file>