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9B8B-3689-4235-9D6E-767CE1581604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85F5-9A97-407C-9D9C-F28E93D44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70339-4497-4241-8EFB-FB908D79A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4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3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2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0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7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E766-647C-4C68-8D4C-FE08DBB1EBD0}" type="datetimeFigureOut">
              <a:rPr lang="en-US" smtClean="0"/>
              <a:t>04-Dec-19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6AF2-D0C6-4B31-ADCD-5A8DEC524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8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2.jpeg"/><Relationship Id="rId7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tmp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fiq\Desktop\৫ম শ্রেণি সমাজ  মুক্তিযুদ্ধ্ব\fasd.jpg"/>
          <p:cNvPicPr>
            <a:picLocks noChangeAspect="1" noChangeArrowheads="1"/>
          </p:cNvPicPr>
          <p:nvPr/>
        </p:nvPicPr>
        <p:blipFill>
          <a:blip r:embed="rId2"/>
          <a:srcRect l="6667" r="6667" b="4793"/>
          <a:stretch>
            <a:fillRect/>
          </a:stretch>
        </p:blipFill>
        <p:spPr bwMode="auto">
          <a:xfrm>
            <a:off x="1589" y="0"/>
            <a:ext cx="1218882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20639" y="211117"/>
            <a:ext cx="771005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8000" b="1" kern="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8000" b="1" kern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000" b="1" kern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kern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b="1" kern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0963" y="2189018"/>
            <a:ext cx="601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3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fiq\Desktop\৫ম শ্রেণি সমাজ  মুক্তিযুদ্ধ্ব\cfbsd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90" y="4677377"/>
            <a:ext cx="2641210" cy="1658711"/>
          </a:xfrm>
          <a:prstGeom prst="rect">
            <a:avLst/>
          </a:prstGeom>
          <a:noFill/>
        </p:spPr>
      </p:pic>
      <p:pic>
        <p:nvPicPr>
          <p:cNvPr id="4103" name="Picture 7" descr="C:\Users\Rafiq\Desktop\৫ম শ্রেণি সমাজ  মুক্তিযুদ্ধ্ব\tye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07" y="210002"/>
            <a:ext cx="2639654" cy="1658711"/>
          </a:xfrm>
          <a:prstGeom prst="rect">
            <a:avLst/>
          </a:prstGeom>
          <a:noFill/>
        </p:spPr>
      </p:pic>
      <p:pic>
        <p:nvPicPr>
          <p:cNvPr id="4104" name="Picture 8" descr="C:\Users\Rafiq\Desktop\৫ম শ্রেণি সমাজ  মুক্তিযুদ্ধ্ব\xfb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391" y="2467553"/>
            <a:ext cx="2641210" cy="1658711"/>
          </a:xfrm>
          <a:prstGeom prst="rect">
            <a:avLst/>
          </a:prstGeom>
          <a:noFill/>
        </p:spPr>
      </p:pic>
      <p:pic>
        <p:nvPicPr>
          <p:cNvPr id="4106" name="Picture 10" descr="C:\Users\Rafiq\Desktop\৫ম শ্রেণি সমাজ  মুক্তিযুদ্ধ্ব\d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8254" y="210002"/>
            <a:ext cx="2807416" cy="1768127"/>
          </a:xfrm>
          <a:prstGeom prst="rect">
            <a:avLst/>
          </a:prstGeom>
          <a:noFill/>
        </p:spPr>
      </p:pic>
      <p:pic>
        <p:nvPicPr>
          <p:cNvPr id="4110" name="Picture 14" descr="C:\Users\Rafiq\Desktop\৫ম শ্রেণি সমাজ  মুক্তিযুদ্ধ্ব\ghnd.jpg"/>
          <p:cNvPicPr>
            <a:picLocks noChangeAspect="1" noChangeArrowheads="1"/>
          </p:cNvPicPr>
          <p:nvPr/>
        </p:nvPicPr>
        <p:blipFill>
          <a:blip r:embed="rId6"/>
          <a:srcRect l="2867" t="8840" r="2509" b="7182"/>
          <a:stretch>
            <a:fillRect/>
          </a:stretch>
        </p:blipFill>
        <p:spPr bwMode="auto">
          <a:xfrm>
            <a:off x="3271269" y="4673556"/>
            <a:ext cx="2890546" cy="1658711"/>
          </a:xfrm>
          <a:prstGeom prst="rect">
            <a:avLst/>
          </a:prstGeom>
          <a:noFill/>
        </p:spPr>
      </p:pic>
      <p:pic>
        <p:nvPicPr>
          <p:cNvPr id="4111" name="Picture 15" descr="C:\Users\Rafiq\Desktop\৫ম শ্রেণি সমাজ  মুক্তিযুদ্ধ্ব\fghb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02317" y="2424078"/>
            <a:ext cx="2859498" cy="172401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682832" y="198402"/>
            <a:ext cx="5027906" cy="6494085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বাঙ্গালিরাও সঙ্গে সঙ্গে প্রতিবাদ আন্দোলন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করে। এরকম কয়েকটি উল্লেখযোগ্য আন্দোলন হলঃ ১৯৫২ সালের ভাষা আন্দোলন। ১৯৬৬ সালের ৬ দফা আন্দোলন। ১৯৬৯ সালের গনঅভ্যূথান। ১৯৭০ সালের সাধারণ নির্বাচনে আওয়ামী লীগের নিরঙ্কুশ বিজয়। ১৯৭১ সালের ২৫এ মার্চে পাকিস্তান সেনাবাহিনীর নারকীয় গনহত্যা ও বাঙ্গালিদের প্রতিরোধ। ১৯৭১ সালের ২৬এ মার্চে বঙ্গবন্ধ্বুর স্বাধীনতার ঘোষনার মধ্য দিয়ে মহান মুক্তিযুদ্ধ্বের শুরু।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390" y="4152544"/>
            <a:ext cx="264121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দফা আন্দোলন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90" y="1903925"/>
            <a:ext cx="265857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৫২এর ভাষা আন্দোলন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529" y="6264860"/>
            <a:ext cx="2712431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৬৯এর গন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ভ্যূথান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0479" y="1936284"/>
            <a:ext cx="302563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৭০এর নির্বাচনে বিজয়লাভ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5028" y="6264859"/>
            <a:ext cx="292064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৭১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২৫শে মার্চ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02317" y="4157180"/>
            <a:ext cx="289067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 ঘোষনা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0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28601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8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43547"/>
              </p:ext>
            </p:extLst>
          </p:nvPr>
        </p:nvGraphicFramePr>
        <p:xfrm>
          <a:off x="3304309" y="3435252"/>
          <a:ext cx="72390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40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সাল </a:t>
                      </a:r>
                      <a:endParaRPr lang="en-US" sz="4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আন্দোলনের</a:t>
                      </a:r>
                      <a:r>
                        <a:rPr lang="bn-BD" sz="3600" b="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endParaRPr lang="en-US" sz="36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১৯৫২</a:t>
                      </a:r>
                      <a:r>
                        <a:rPr lang="bn-BD" sz="36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১৯৬৬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১৯৬৯</a:t>
                      </a:r>
                      <a:r>
                        <a:rPr lang="bn-BD" sz="3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20574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ছকে সালের পাশে আন্দোলনের নাম উল্লেখ কর।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4114801"/>
            <a:ext cx="2417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আন্দোলন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4724401"/>
            <a:ext cx="2869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ছয় দফা আন্দোলন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7379" y="5410201"/>
            <a:ext cx="1904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ভ্যুত্থান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7050" y="2099996"/>
            <a:ext cx="2286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03964" y="3187482"/>
            <a:ext cx="4291444" cy="34163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মুক্তিযুদ্ধ্ব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তৎকালীন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বৈদ্যনাথ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১৭ই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বঙ্গবন্ধ্বু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 </a:t>
            </a:r>
          </a:p>
        </p:txBody>
      </p:sp>
      <p:pic>
        <p:nvPicPr>
          <p:cNvPr id="1027" name="Picture 3" descr="C:\Users\Rafiq\Desktop\৫ম শ্রেণি সমাজ  মুক্তিযুদ্ধ্ব\fghsf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9036" y="315984"/>
            <a:ext cx="3276600" cy="1828800"/>
          </a:xfrm>
          <a:prstGeom prst="rect">
            <a:avLst/>
          </a:prstGeom>
          <a:noFill/>
        </p:spPr>
      </p:pic>
      <p:pic>
        <p:nvPicPr>
          <p:cNvPr id="1028" name="Picture 4" descr="C:\Users\Rafiq\Desktop\৫ম শ্রেণি সমাজ  মুক্তিযুদ্ধ্ব\fgbsfgretgr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7" y="3746719"/>
            <a:ext cx="3276599" cy="1905000"/>
          </a:xfrm>
          <a:prstGeom prst="rect">
            <a:avLst/>
          </a:prstGeom>
          <a:noFill/>
        </p:spPr>
      </p:pic>
      <p:pic>
        <p:nvPicPr>
          <p:cNvPr id="1030" name="Picture 6" descr="C:\Users\Rafiq\Desktop\৫ম শ্রেণি সমাজ  মুক্তিযুদ্ধ্ব\ffsfg.jpg"/>
          <p:cNvPicPr>
            <a:picLocks noChangeAspect="1" noChangeArrowheads="1"/>
          </p:cNvPicPr>
          <p:nvPr/>
        </p:nvPicPr>
        <p:blipFill>
          <a:blip r:embed="rId4"/>
          <a:srcRect l="2632" t="4678" r="2632" b="6433"/>
          <a:stretch>
            <a:fillRect/>
          </a:stretch>
        </p:blipFill>
        <p:spPr bwMode="auto">
          <a:xfrm>
            <a:off x="390527" y="336441"/>
            <a:ext cx="3276599" cy="1828800"/>
          </a:xfrm>
          <a:prstGeom prst="rect">
            <a:avLst/>
          </a:prstGeom>
          <a:noFill/>
        </p:spPr>
      </p:pic>
      <p:pic>
        <p:nvPicPr>
          <p:cNvPr id="1034" name="Picture 10" descr="C:\Users\Rafiq\Desktop\৫ম শ্রেণি সমাজ  মুক্তিযুদ্ধ্ব\hjk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69036" y="3746719"/>
            <a:ext cx="3276600" cy="1905000"/>
          </a:xfrm>
          <a:prstGeom prst="rect">
            <a:avLst/>
          </a:prstGeom>
          <a:noFill/>
        </p:spPr>
      </p:pic>
      <p:pic>
        <p:nvPicPr>
          <p:cNvPr id="2050" name="Picture 2" descr="C:\Users\Rafiq\Downloads\bvgf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5346" y="239103"/>
            <a:ext cx="1967345" cy="22290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09599" y="2385267"/>
            <a:ext cx="27432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মুজিবনগর সরকার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9036" y="2379843"/>
            <a:ext cx="327659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মেহেরেপুর মহকুমা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399" y="5868798"/>
            <a:ext cx="3657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বৈদ্যনাথ তলা আমবাগান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69036" y="5886778"/>
            <a:ext cx="3276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১৭ই এপ্রিল শপথ গ্রহণ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3965" y="2509832"/>
            <a:ext cx="429144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 বাংলাদেশের রাষ্ট্রপতি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9743" y="5022702"/>
            <a:ext cx="11512513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উপরাষ্ট্রপতি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তাজউদ্দীন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ক্যাপ্টেন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মনসুর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মন্ত্রী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ও এ,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কামারুজ্জামান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স্বরাষ্ট্র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পুনর্বাসনমন্ত্রী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pic>
        <p:nvPicPr>
          <p:cNvPr id="1028" name="Picture 4" descr="C:\Users\Rafiq\Downloads\bvcghfg.jpg"/>
          <p:cNvPicPr>
            <a:picLocks noChangeAspect="1" noChangeArrowheads="1"/>
          </p:cNvPicPr>
          <p:nvPr/>
        </p:nvPicPr>
        <p:blipFill>
          <a:blip r:embed="rId2"/>
          <a:srcRect l="3239" r="9312"/>
          <a:stretch>
            <a:fillRect/>
          </a:stretch>
        </p:blipFill>
        <p:spPr bwMode="auto">
          <a:xfrm>
            <a:off x="9765075" y="695494"/>
            <a:ext cx="1869428" cy="240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Rafiq\Downloads\gygu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177" y="358572"/>
            <a:ext cx="1893750" cy="2467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Rafiq\Downloads\nbvh.jpg"/>
          <p:cNvPicPr>
            <a:picLocks noChangeAspect="1" noChangeArrowheads="1"/>
          </p:cNvPicPr>
          <p:nvPr/>
        </p:nvPicPr>
        <p:blipFill>
          <a:blip r:embed="rId4"/>
          <a:srcRect l="12371" t="6154" r="9278" b="10769"/>
          <a:stretch>
            <a:fillRect/>
          </a:stretch>
        </p:blipFill>
        <p:spPr bwMode="auto">
          <a:xfrm>
            <a:off x="7172849" y="367584"/>
            <a:ext cx="1817839" cy="2322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Rafiq\Downloads\hyfhyj.jpg"/>
          <p:cNvPicPr>
            <a:picLocks noChangeAspect="1" noChangeArrowheads="1"/>
          </p:cNvPicPr>
          <p:nvPr/>
        </p:nvPicPr>
        <p:blipFill>
          <a:blip r:embed="rId5"/>
          <a:srcRect r="51678"/>
          <a:stretch>
            <a:fillRect/>
          </a:stretch>
        </p:blipFill>
        <p:spPr bwMode="auto">
          <a:xfrm>
            <a:off x="3201040" y="367585"/>
            <a:ext cx="1842015" cy="2209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ight Arrow 12"/>
          <p:cNvSpPr/>
          <p:nvPr/>
        </p:nvSpPr>
        <p:spPr>
          <a:xfrm rot="19754785">
            <a:off x="6759532" y="3441095"/>
            <a:ext cx="3409129" cy="916823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এ,এইচ, এম কাম্রুজ্জামান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8469948">
            <a:off x="5784434" y="3155028"/>
            <a:ext cx="2282009" cy="848424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ক্যাপ্টান মন্সুর আলী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3606335" flipH="1">
            <a:off x="3527216" y="3118599"/>
            <a:ext cx="2447996" cy="820104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তাজউদ্দীন আহমদ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2529618" flipH="1">
            <a:off x="1685525" y="3384583"/>
            <a:ext cx="3000648" cy="498974"/>
          </a:xfrm>
          <a:prstGeom prst="rightArrow">
            <a:avLst>
              <a:gd name="adj1" fmla="val 100000"/>
              <a:gd name="adj2" fmla="val 50000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 নজ্রুল ইসলাম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4528" y="4415896"/>
            <a:ext cx="32766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 সরকারের সদস্যবৃন্দ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5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250871"/>
            <a:ext cx="11242964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মুক্তিযুদ্ধ্বকে সঠিকপথে পরিচালনা এবং দেশ ও বিদেশে মুক্তিযুদ্ধ্বের পক্ষে জনমত গঠন ও সমর্থন আদায় করার ক্ষেত্রে এই সরকার সফলতা লাভ করে। মুজিবনগর সরকার গঠনের পর মুক্তিযুদ্ধ্বের গতি বৃদ্বি পায়। এ সরকারের নেতৃত্বে সকল শ্রেণির বাঙালি দেশকে শত্রু মুক্ত করার জন্য সশস্ত্র সংগ্রামে ঝাঁপিয়ে পড়েন।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Rafiq\Downloads\b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9379"/>
            <a:ext cx="3209823" cy="1857501"/>
          </a:xfrm>
          <a:prstGeom prst="rect">
            <a:avLst/>
          </a:prstGeom>
          <a:noFill/>
        </p:spPr>
      </p:pic>
      <p:pic>
        <p:nvPicPr>
          <p:cNvPr id="3075" name="Picture 3" descr="C:\Users\Rafiq\Downloads\nhy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8632" y="263234"/>
            <a:ext cx="3142209" cy="184364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pic>
        <p:nvPicPr>
          <p:cNvPr id="3076" name="Picture 4" descr="C:\Users\Rafiq\Downloads\bvcx.jpg"/>
          <p:cNvPicPr>
            <a:picLocks noChangeAspect="1" noChangeArrowheads="1"/>
          </p:cNvPicPr>
          <p:nvPr/>
        </p:nvPicPr>
        <p:blipFill>
          <a:blip r:embed="rId4"/>
          <a:srcRect t="5263" b="15789"/>
          <a:stretch>
            <a:fillRect/>
          </a:stretch>
        </p:blipFill>
        <p:spPr bwMode="auto">
          <a:xfrm>
            <a:off x="8134634" y="277090"/>
            <a:ext cx="3066766" cy="18442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2209801"/>
            <a:ext cx="102108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 বিদেশের নেতৃবৃন্দের সাথে বঙ্গবন্ধ্বু শেখ মুজিবুর রাহমান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Rafiq\Desktop\৫ম শ্রেণি সমাজ  মুক্তিযুদ্ধ্ব\dsd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2895600"/>
            <a:ext cx="2286000" cy="1600200"/>
          </a:xfrm>
          <a:prstGeom prst="rect">
            <a:avLst/>
          </a:prstGeom>
          <a:noFill/>
        </p:spPr>
      </p:pic>
      <p:pic>
        <p:nvPicPr>
          <p:cNvPr id="1028" name="Picture 4" descr="C:\Users\Rafiq\Desktop\৫ম শ্রেণি সমাজ  মুক্তিযুদ্ধ্ব\fvbdsf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895600"/>
            <a:ext cx="2438400" cy="1600200"/>
          </a:xfrm>
          <a:prstGeom prst="rect">
            <a:avLst/>
          </a:prstGeom>
          <a:noFill/>
        </p:spPr>
      </p:pic>
      <p:pic>
        <p:nvPicPr>
          <p:cNvPr id="1029" name="Picture 5" descr="C:\Users\Rafiq\Desktop\৫ম শ্রেণি সমাজ  মুক্তিযুদ্ধ্ব\drthr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2895601"/>
            <a:ext cx="2514600" cy="1609725"/>
          </a:xfrm>
          <a:prstGeom prst="rect">
            <a:avLst/>
          </a:prstGeom>
          <a:noFill/>
        </p:spPr>
      </p:pic>
      <p:pic>
        <p:nvPicPr>
          <p:cNvPr id="1030" name="Picture 6" descr="C:\Users\Rafiq\Desktop\৫ম শ্রেণি সমাজ  মুক্তিযুদ্ধ্ব\xfdgfv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15400" y="2895600"/>
            <a:ext cx="2286000" cy="1600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90600" y="4572001"/>
            <a:ext cx="102108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সশস্র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ঝাঁপিয়ে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383232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9808" y="2445327"/>
            <a:ext cx="3438732" cy="3962400"/>
            <a:chOff x="914399" y="1981200"/>
            <a:chExt cx="2336661" cy="3429000"/>
          </a:xfrm>
        </p:grpSpPr>
        <p:grpSp>
          <p:nvGrpSpPr>
            <p:cNvPr id="4" name="Group 10"/>
            <p:cNvGrpSpPr/>
            <p:nvPr/>
          </p:nvGrpSpPr>
          <p:grpSpPr>
            <a:xfrm>
              <a:off x="914400" y="3276600"/>
              <a:ext cx="2326060" cy="848390"/>
              <a:chOff x="237309" y="2647950"/>
              <a:chExt cx="2060224" cy="848390"/>
            </a:xfrm>
          </p:grpSpPr>
          <p:pic>
            <p:nvPicPr>
              <p:cNvPr id="11" name="Picture 10" descr="copy_of_focusgroup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7309" y="2647950"/>
                <a:ext cx="1054808" cy="848390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337978" y="2982730"/>
                <a:ext cx="959555" cy="45278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সবুজদল</a:t>
                </a:r>
                <a:endParaRPr lang="en-US" sz="28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6"/>
            <p:cNvGrpSpPr/>
            <p:nvPr/>
          </p:nvGrpSpPr>
          <p:grpSpPr>
            <a:xfrm>
              <a:off x="914400" y="1981200"/>
              <a:ext cx="2336660" cy="838200"/>
              <a:chOff x="372293" y="1352550"/>
              <a:chExt cx="2010479" cy="838200"/>
            </a:xfrm>
          </p:grpSpPr>
          <p:pic>
            <p:nvPicPr>
              <p:cNvPr id="9" name="Picture 8" descr="1028995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2293" y="1352550"/>
                <a:ext cx="1024670" cy="838200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441514" y="1633615"/>
                <a:ext cx="941258" cy="45278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লালদল</a:t>
                </a:r>
                <a:endParaRPr lang="en-US" sz="28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914399" y="4572000"/>
              <a:ext cx="2326061" cy="838200"/>
              <a:chOff x="237308" y="3943350"/>
              <a:chExt cx="2060225" cy="838200"/>
            </a:xfrm>
          </p:grpSpPr>
          <p:pic>
            <p:nvPicPr>
              <p:cNvPr id="7" name="Picture 2" descr="C:\Users\RAFIQ\Desktop\-ekok kajer pic\images[5]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7308" y="3943350"/>
                <a:ext cx="1054809" cy="838200"/>
              </a:xfrm>
              <a:prstGeom prst="rect">
                <a:avLst/>
              </a:prstGeom>
              <a:ln w="285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337978" y="4163206"/>
                <a:ext cx="959555" cy="452786"/>
              </a:xfrm>
              <a:prstGeom prst="rect">
                <a:avLst/>
              </a:prstGeom>
              <a:solidFill>
                <a:schemeClr val="bg2"/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নীলদল</a:t>
                </a:r>
                <a:endParaRPr lang="en-US" sz="28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4343400" y="274320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42672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5615" y="5638801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1524000"/>
            <a:ext cx="487680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oftRound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প্রশ্নগুলোর উত্তর দাও। 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4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9028" y="277863"/>
            <a:ext cx="5195653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710764-15C2-4816-A022-747393441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751" y="1339692"/>
            <a:ext cx="7586208" cy="4021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57" y="2138747"/>
            <a:ext cx="1852106" cy="234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21730" y="5715496"/>
            <a:ext cx="9423360" cy="70788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২ ও ৩ পৃষ্ঠা খোলে মনোযোগ দিয়ে পড়।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63" y="2138747"/>
            <a:ext cx="1743053" cy="21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1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8600" y="500272"/>
            <a:ext cx="2743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348" y="218908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১৯৪৭ সালে সৃষ্ট দুটি স্বাধীন রাষ্ট্রের নাম লিখ।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916449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পাকিস্তানী সেনাবাহিনী কত তারিখে নারকীয় গ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হত্যা শুরূ করেছিল?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643814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মুজিব নগর সরকার কখন শপথ গ্রহ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4399743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স্বাধীন বাংলাদেশের প্রথম রাষ্ট্রপতি কে ছিলেন?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12710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মুজিব নগর সরকারের অস্থায়ী রাষ্ট্রপতি কে ছিলেন?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71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সংক্ষেপে উত্তর দাও।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9" y="1667471"/>
            <a:ext cx="28124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5400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5181601"/>
            <a:ext cx="94488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মুক্তিযুদ্ধ্ব সম্পর্কে তোমার পরিবারের বয়োজেষ্ঠ্যদের কাছ থেকে তাদের অভিজ্ঞতা শুনে সেগুলো নিজের খাতায় লিখবে।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59" y="825678"/>
            <a:ext cx="6277841" cy="38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7779"/>
      </p:ext>
    </p:extLst>
  </p:cSld>
  <p:clrMapOvr>
    <a:masterClrMapping/>
  </p:clrMapOvr>
  <p:transition spd="slow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afiq\Downloads\yrt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6" cy="6858000"/>
          </a:xfrm>
          <a:prstGeom prst="rect">
            <a:avLst/>
          </a:prstGeom>
          <a:noFill/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87384-5E95-4281-9A41-804CB7504AC7}"/>
              </a:ext>
            </a:extLst>
          </p:cNvPr>
          <p:cNvSpPr txBox="1"/>
          <p:nvPr/>
        </p:nvSpPr>
        <p:spPr>
          <a:xfrm>
            <a:off x="5414295" y="3018242"/>
            <a:ext cx="677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9651" y="348673"/>
            <a:ext cx="3712698" cy="1126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344" tIns="54672" rIns="109344" bIns="54672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3507" y="348673"/>
            <a:ext cx="2550749" cy="298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6D96C8-5818-4AB1-A9E1-E60AE2D76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51" y="318729"/>
            <a:ext cx="2628900" cy="2914650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81C401F7-AFEF-499F-84A5-D60FA2FD1B52}"/>
              </a:ext>
            </a:extLst>
          </p:cNvPr>
          <p:cNvSpPr txBox="1"/>
          <p:nvPr/>
        </p:nvSpPr>
        <p:spPr>
          <a:xfrm>
            <a:off x="536267" y="3583751"/>
            <a:ext cx="5181600" cy="2923877"/>
          </a:xfrm>
          <a:prstGeom prst="rect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as-IN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as-IN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BD" sz="4000" b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শাহাপুর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,হবিগঞ্জ।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০১৭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s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as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as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as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8190" y="3788679"/>
            <a:ext cx="4917441" cy="2718949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r>
              <a:rPr lang="bn-BD" sz="4267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26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BD" sz="426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bn-IN" sz="4267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267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267">
                <a:latin typeface="NikoshBAN" pitchFamily="2" charset="0"/>
                <a:cs typeface="NikoshBAN" pitchFamily="2" charset="0"/>
              </a:rPr>
              <a:t>এক</a:t>
            </a:r>
            <a:endParaRPr lang="bn-IN" sz="4267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267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267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  <a:r>
              <a:rPr lang="bn-BD" sz="4267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267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5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10377"/>
            <a:ext cx="7225745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মনোযোগ দিয়ে দেখ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8" name="Picture 6" descr="C:\Users\Rafiq\Desktop\৫ম শ্রেণি সমাজ  মুক্তিযুদ্ধ্ব\vb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2430" y="942110"/>
            <a:ext cx="3547126" cy="238918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081" name="Picture 9" descr="C:\Users\Rafiq\Desktop\৫ম শ্রেণি সমাজ  মুক্তিযুদ্ধ্ব\xfdgfv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500" y="3456260"/>
            <a:ext cx="3516985" cy="2440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083" name="Picture 11" descr="C:\Users\Rafiq\Desktop\৫ম শ্রেণি সমাজ  মুক্তিযুদ্ধ্ব\dfg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496251"/>
            <a:ext cx="3515742" cy="240148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4" name="Picture 3" descr="C:\Users\Rafiq\Desktop\৫ম শ্রেণি সমাজ  মুক্তিযুদ্ধ্ব\af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942110"/>
            <a:ext cx="3505200" cy="23966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458984" y="5942801"/>
            <a:ext cx="9523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8636" y="5949432"/>
            <a:ext cx="7248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আমাদের 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মুক্তিযুদ্ধ্বের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-3427412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77610" y="5942007"/>
            <a:ext cx="7259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A25CED24-5EF3-496F-A04F-C68B4C83BD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6" grpId="1"/>
      <p:bldP spid="17" grpId="0"/>
      <p:bldP spid="17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7779" y="5868153"/>
            <a:ext cx="744180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4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সূচনা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466" y="2572378"/>
            <a:ext cx="575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মুক্তিযুদ্ধ্ব 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95F59-C887-4C6D-8DB5-EE9B65F4F14E}"/>
              </a:ext>
            </a:extLst>
          </p:cNvPr>
          <p:cNvSpPr txBox="1"/>
          <p:nvPr/>
        </p:nvSpPr>
        <p:spPr>
          <a:xfrm>
            <a:off x="2447779" y="281961"/>
            <a:ext cx="7441808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9655" y="2826098"/>
            <a:ext cx="443743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  <a:sp3d extrusionH="57150">
              <a:bevelT w="57150" h="38100" prst="artDeco"/>
            </a:sp3d>
          </a:bodyPr>
          <a:lstStyle/>
          <a:p>
            <a:r>
              <a:rPr lang="bn-IN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727" y="3686418"/>
            <a:ext cx="9829800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.1.১  </a:t>
            </a:r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 প্রথম অস্থায়ী সরকার কোথায়, কখন ও কেন গঠিত হয়েছিল তা বর্ণনা করতে পারবে।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945061-9229-4C4E-A663-2B12C6B89CEE}"/>
              </a:ext>
            </a:extLst>
          </p:cNvPr>
          <p:cNvSpPr txBox="1"/>
          <p:nvPr/>
        </p:nvSpPr>
        <p:spPr>
          <a:xfrm>
            <a:off x="3922574" y="730279"/>
            <a:ext cx="3899061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afiq\Desktop\৫ম শ্রেণি সমাজ  মুক্তিযুদ্ধ্ব\cvbcvb.jpg"/>
          <p:cNvPicPr>
            <a:picLocks noChangeAspect="1" noChangeArrowheads="1"/>
          </p:cNvPicPr>
          <p:nvPr/>
        </p:nvPicPr>
        <p:blipFill>
          <a:blip r:embed="rId3"/>
          <a:srcRect r="57333"/>
          <a:stretch>
            <a:fillRect/>
          </a:stretch>
        </p:blipFill>
        <p:spPr bwMode="auto">
          <a:xfrm>
            <a:off x="4601352" y="3209245"/>
            <a:ext cx="2321771" cy="24624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30" name="Picture 6" descr="C:\Users\Rafiq\Desktop\৫ম শ্রেণি সমাজ  মুক্তিযুদ্ধ্ব\fb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5553" y="319307"/>
            <a:ext cx="3716120" cy="20574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1031" name="Picture 7" descr="C:\Users\Rafiq\Desktop\৫ম শ্রেণি সমাজ  মুক্তিযুদ্ধ্ব\fghb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391" y="290951"/>
            <a:ext cx="3498248" cy="205175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1032" name="Picture 8" descr="C:\Users\Rafiq\Desktop\৫ম শ্রেণি সমাজ  মুক্তিযুদ্ধ্ব\vb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9714" y="3365017"/>
            <a:ext cx="3478881" cy="20955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pic>
        <p:nvPicPr>
          <p:cNvPr id="1033" name="Picture 9" descr="C:\Users\Rafiq\Desktop\৫ম শ্রেণি সমাজ  মুক্তিযুদ্ধ্ব\af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43283" y="291817"/>
            <a:ext cx="3480626" cy="207731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561514" y="3220829"/>
            <a:ext cx="4270664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অত্যান্ত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গৌরবময়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391" y="2516838"/>
            <a:ext cx="3498247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 জনক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0551" y="2476879"/>
            <a:ext cx="295274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 চেতনা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714" y="5635345"/>
            <a:ext cx="3461924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অংশগ্রহণ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3295" y="2514466"/>
            <a:ext cx="4648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 আত্বসমর্পণ দলীলে স্বাক্ষর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1352" y="5713864"/>
            <a:ext cx="2321771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fiq\Desktop\৫ম শ্রেণি সমাজ  মুক্তিযুদ্ধ্ব\sdf.jpg"/>
          <p:cNvPicPr>
            <a:picLocks noChangeAspect="1" noChangeArrowheads="1"/>
          </p:cNvPicPr>
          <p:nvPr/>
        </p:nvPicPr>
        <p:blipFill>
          <a:blip r:embed="rId2"/>
          <a:srcRect l="5494" t="4401" r="5495" b="4639"/>
          <a:stretch>
            <a:fillRect/>
          </a:stretch>
        </p:blipFill>
        <p:spPr bwMode="auto">
          <a:xfrm>
            <a:off x="636294" y="313757"/>
            <a:ext cx="3241767" cy="2337490"/>
          </a:xfrm>
          <a:prstGeom prst="rect">
            <a:avLst/>
          </a:prstGeom>
          <a:noFill/>
        </p:spPr>
      </p:pic>
      <p:pic>
        <p:nvPicPr>
          <p:cNvPr id="2052" name="Picture 4" descr="C:\Users\Rafiq\Desktop\৫ম শ্রেণি সমাজ  মুক্তিযুদ্ধ্ব\erfewr.jpg"/>
          <p:cNvPicPr>
            <a:picLocks noChangeAspect="1" noChangeArrowheads="1"/>
          </p:cNvPicPr>
          <p:nvPr/>
        </p:nvPicPr>
        <p:blipFill>
          <a:blip r:embed="rId3"/>
          <a:srcRect r="29151" b="5376"/>
          <a:stretch>
            <a:fillRect/>
          </a:stretch>
        </p:blipFill>
        <p:spPr bwMode="auto">
          <a:xfrm>
            <a:off x="4434220" y="313757"/>
            <a:ext cx="3414906" cy="2336039"/>
          </a:xfrm>
          <a:prstGeom prst="rect">
            <a:avLst/>
          </a:prstGeom>
          <a:noFill/>
        </p:spPr>
      </p:pic>
      <p:pic>
        <p:nvPicPr>
          <p:cNvPr id="2053" name="Picture 5" descr="C:\Users\Rafiq\Desktop\৫ম শ্রেণি সমাজ  মুক্তিযুদ্ধ্ব\ffg.jpg"/>
          <p:cNvPicPr>
            <a:picLocks noChangeAspect="1" noChangeArrowheads="1"/>
          </p:cNvPicPr>
          <p:nvPr/>
        </p:nvPicPr>
        <p:blipFill>
          <a:blip r:embed="rId4"/>
          <a:srcRect r="30579" b="4306"/>
          <a:stretch>
            <a:fillRect/>
          </a:stretch>
        </p:blipFill>
        <p:spPr bwMode="auto">
          <a:xfrm>
            <a:off x="8360334" y="301210"/>
            <a:ext cx="3352706" cy="2348585"/>
          </a:xfrm>
          <a:prstGeom prst="rect">
            <a:avLst/>
          </a:prstGeom>
          <a:noFill/>
        </p:spPr>
      </p:pic>
      <p:pic>
        <p:nvPicPr>
          <p:cNvPr id="2054" name="Picture 6" descr="C:\Users\Rafiq\Desktop\৫ম শ্রেণি সমাজ  মুক্তিযুদ্ধ্ব\fsr.jpg"/>
          <p:cNvPicPr>
            <a:picLocks noChangeAspect="1" noChangeArrowheads="1"/>
          </p:cNvPicPr>
          <p:nvPr/>
        </p:nvPicPr>
        <p:blipFill>
          <a:blip r:embed="rId5"/>
          <a:srcRect l="6178" r="7336" b="5155"/>
          <a:stretch>
            <a:fillRect/>
          </a:stretch>
        </p:blipFill>
        <p:spPr bwMode="auto">
          <a:xfrm>
            <a:off x="710685" y="3350187"/>
            <a:ext cx="3542162" cy="24943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56404" y="3582033"/>
            <a:ext cx="5514756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১৯৪৭ সালে বৃটিশরা এই উপমহাদেশ ছেড়ে চলে যাওয়ার পর সৃষ্টি হয় দুইটি স্বাধীন রাষ্ট্র, একটি ভারত এবং অন্যটি পাকিস্তান। পুর্ব ও পশ্চিম পাকিস্তান নিয়ে গঠিত হয় পাকিস্তান।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560618" y="4447309"/>
            <a:ext cx="1468582" cy="17762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3852" y="267783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বৃটিশ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গোষ্টি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45041" y="264979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5104" y="2681252"/>
            <a:ext cx="339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" y="602880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00797" y="6049707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177636" y="4308764"/>
            <a:ext cx="62131" cy="17200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0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4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509" y="119861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899" y="3922403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 কত সালে বাংলাদেশে মুক্তিযুদ্ধ্ব হয়েছিল?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399" y="5739702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 ১৯৭১ সালে বাংলাদেশে মুক্তিযুদ্ধ্ব হয়েছিল।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3695" y="4873242"/>
            <a:ext cx="5933209" cy="70788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জেনে নিই</a:t>
            </a:r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707"/>
            <a:ext cx="2271227" cy="3642695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140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fiq\Desktop\৫ম শ্রেণি সমাজ  মুক্তিযুদ্ধ্ব\fgw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260" y="304800"/>
            <a:ext cx="3212592" cy="2088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5" name="Picture 3" descr="C:\Users\Rafiq\Desktop\৫ম শ্রেণি সমাজ  মুক্তিযুদ্ধ্ব\fge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924" y="304800"/>
            <a:ext cx="3212592" cy="21306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6" name="Picture 4" descr="C:\Users\Rafiq\Desktop\৫ম শ্রেণি সমাজ  মুক্তিযুদ্ধ্ব\jk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778" y="2538358"/>
            <a:ext cx="3212592" cy="21306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7" name="Picture 5" descr="C:\Users\Rafiq\Desktop\৫ম শ্রেণি সমাজ  মুক্তিযুদ্ধ্ব\dgfe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5" y="2552217"/>
            <a:ext cx="3212592" cy="213061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4015" y="5104233"/>
            <a:ext cx="11623960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 রাষ্ট্রের জন্মের পর থেকেই পশ্চিম পাকিস্তানিরা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র্ব পাকিস্তানের বাঙ্গালি জনগ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 শুরু করে অত্যাচার ও নিপীড়ন।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15" y="995071"/>
            <a:ext cx="2438400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নির্বিচারে হত্যা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5775" y="1077718"/>
            <a:ext cx="2362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শারিরীক নির্যাতন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15" y="3169380"/>
            <a:ext cx="24384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অকাতরে গ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হত্যা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2151" y="3311276"/>
            <a:ext cx="236582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পাশবিক নির্যাতন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235FD65-DF4F-406A-BB61-051D6F1A1A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4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chemeClr val="dk1"/>
          </a:solidFill>
          <a:prstDash val="solid"/>
          <a:round/>
          <a:headEnd type="none" w="med" len="med"/>
          <a:tailEnd type="none" w="med" len="med"/>
        </a:ln>
      </a:spPr>
      <a:bodyPr rtlCol="0" anchor="ctr"/>
      <a:lstStyle>
        <a:defPPr algn="ctr">
          <a:defRPr sz="2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677</Words>
  <Application>Microsoft Office PowerPoint</Application>
  <PresentationFormat>Widescreen</PresentationFormat>
  <Paragraphs>100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bijay</dc:creator>
  <cp:lastModifiedBy>dell</cp:lastModifiedBy>
  <cp:revision>39</cp:revision>
  <dcterms:created xsi:type="dcterms:W3CDTF">2019-11-24T16:43:19Z</dcterms:created>
  <dcterms:modified xsi:type="dcterms:W3CDTF">2019-12-04T14:11:36Z</dcterms:modified>
</cp:coreProperties>
</file>