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7" r:id="rId2"/>
    <p:sldId id="264" r:id="rId3"/>
    <p:sldId id="256" r:id="rId4"/>
    <p:sldId id="280" r:id="rId5"/>
    <p:sldId id="267" r:id="rId6"/>
    <p:sldId id="265" r:id="rId7"/>
    <p:sldId id="284" r:id="rId8"/>
    <p:sldId id="285" r:id="rId9"/>
    <p:sldId id="281" r:id="rId10"/>
    <p:sldId id="27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00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4EE42-3E2F-49A4-8837-065C140229F9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2D0DC5-D880-4672-B675-F8544F120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140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923728-D534-4D99-9920-11CEBF2489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F5117-82A0-472D-BD9B-B2FA39B19514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A97A5-7B1D-4A80-B32F-9CC3A1C481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F5117-82A0-472D-BD9B-B2FA39B19514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A97A5-7B1D-4A80-B32F-9CC3A1C481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F5117-82A0-472D-BD9B-B2FA39B19514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A97A5-7B1D-4A80-B32F-9CC3A1C481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36063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F5117-82A0-472D-BD9B-B2FA39B19514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A97A5-7B1D-4A80-B32F-9CC3A1C481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F5117-82A0-472D-BD9B-B2FA39B19514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A97A5-7B1D-4A80-B32F-9CC3A1C481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F5117-82A0-472D-BD9B-B2FA39B19514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A97A5-7B1D-4A80-B32F-9CC3A1C481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F5117-82A0-472D-BD9B-B2FA39B19514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A97A5-7B1D-4A80-B32F-9CC3A1C481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F5117-82A0-472D-BD9B-B2FA39B19514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A97A5-7B1D-4A80-B32F-9CC3A1C481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F5117-82A0-472D-BD9B-B2FA39B19514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A97A5-7B1D-4A80-B32F-9CC3A1C481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F5117-82A0-472D-BD9B-B2FA39B19514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A97A5-7B1D-4A80-B32F-9CC3A1C481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F5117-82A0-472D-BD9B-B2FA39B19514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A97A5-7B1D-4A80-B32F-9CC3A1C481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F5117-82A0-472D-BD9B-B2FA39B19514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A97A5-7B1D-4A80-B32F-9CC3A1C481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sion 1 3"/>
          <p:cNvSpPr/>
          <p:nvPr/>
        </p:nvSpPr>
        <p:spPr>
          <a:xfrm>
            <a:off x="239843" y="-609600"/>
            <a:ext cx="9132757" cy="6785548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/>
              <a:t>WELCOME</a:t>
            </a:r>
          </a:p>
          <a:p>
            <a:pPr algn="ctr"/>
            <a:r>
              <a:rPr lang="en-US" sz="6000" b="1" dirty="0" smtClean="0"/>
              <a:t>EVERYBODY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1233127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76200"/>
            <a:ext cx="8839200" cy="6629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228600" y="457200"/>
            <a:ext cx="8686800" cy="6019800"/>
            <a:chOff x="381000" y="457200"/>
            <a:chExt cx="8686800" cy="6019800"/>
          </a:xfrm>
        </p:grpSpPr>
        <p:sp>
          <p:nvSpPr>
            <p:cNvPr id="4" name="Rounded Rectangle 3"/>
            <p:cNvSpPr/>
            <p:nvPr/>
          </p:nvSpPr>
          <p:spPr>
            <a:xfrm>
              <a:off x="381000" y="4038600"/>
              <a:ext cx="8686800" cy="2438400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5400" dirty="0" smtClean="0">
                  <a:solidFill>
                    <a:schemeClr val="bg1"/>
                  </a:solidFill>
                </a:rPr>
                <a:t> Write a paragraph on </a:t>
              </a:r>
            </a:p>
            <a:p>
              <a:r>
                <a:rPr lang="en-US" sz="6600" dirty="0" smtClean="0">
                  <a:solidFill>
                    <a:schemeClr val="bg1"/>
                  </a:solidFill>
                </a:rPr>
                <a:t>“The floating Market”</a:t>
              </a:r>
              <a:endParaRPr lang="en-US" sz="6600" dirty="0">
                <a:solidFill>
                  <a:schemeClr val="bg1"/>
                </a:solidFill>
              </a:endParaRPr>
            </a:p>
          </p:txBody>
        </p:sp>
        <p:pic>
          <p:nvPicPr>
            <p:cNvPr id="5" name="Picture 2" descr="C:\Users\h\Desktop\MIZAN -PICTURE\Floating market\house1.gi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71800" y="457200"/>
              <a:ext cx="3429000" cy="1447800"/>
            </a:xfrm>
            <a:prstGeom prst="rect">
              <a:avLst/>
            </a:prstGeom>
            <a:noFill/>
          </p:spPr>
        </p:pic>
        <p:sp>
          <p:nvSpPr>
            <p:cNvPr id="6" name="Oval 5"/>
            <p:cNvSpPr/>
            <p:nvPr/>
          </p:nvSpPr>
          <p:spPr>
            <a:xfrm>
              <a:off x="381000" y="2057400"/>
              <a:ext cx="8686800" cy="17526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600" dirty="0" smtClean="0"/>
                <a:t>Homework</a:t>
              </a:r>
              <a:endParaRPr lang="en-US" sz="9600" dirty="0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33400" y="228600"/>
            <a:ext cx="8458200" cy="61722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</a:rPr>
              <a:t>Introducing </a:t>
            </a:r>
          </a:p>
          <a:p>
            <a:pPr algn="ctr"/>
            <a:endParaRPr lang="en-US" sz="5400" b="1" dirty="0" smtClean="0">
              <a:solidFill>
                <a:srgbClr val="FFFF00"/>
              </a:solidFill>
            </a:endParaRPr>
          </a:p>
          <a:p>
            <a:pPr algn="ctr"/>
            <a:endParaRPr lang="en-US" sz="5400" b="1" dirty="0">
              <a:solidFill>
                <a:srgbClr val="FFFF00"/>
              </a:solidFill>
            </a:endParaRPr>
          </a:p>
          <a:p>
            <a:pPr algn="ctr"/>
            <a:endParaRPr lang="en-US" sz="48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Md. </a:t>
            </a:r>
            <a:r>
              <a:rPr lang="en-US" sz="4800" b="1" dirty="0" err="1" smtClean="0">
                <a:solidFill>
                  <a:schemeClr val="tx1"/>
                </a:solidFill>
              </a:rPr>
              <a:t>Forhad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Hossain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Assistant teacher (English)</a:t>
            </a:r>
          </a:p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Louhajang Girls’ Pilot High School,</a:t>
            </a:r>
          </a:p>
          <a:p>
            <a:pPr algn="ctr"/>
            <a:r>
              <a:rPr lang="en-US" sz="3200" b="1" dirty="0" err="1" smtClean="0">
                <a:solidFill>
                  <a:schemeClr val="tx1"/>
                </a:solidFill>
              </a:rPr>
              <a:t>Louhajng</a:t>
            </a:r>
            <a:r>
              <a:rPr lang="en-US" sz="3200" b="1" dirty="0" smtClean="0">
                <a:solidFill>
                  <a:schemeClr val="tx1"/>
                </a:solidFill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</a:rPr>
              <a:t>Munshiganj</a:t>
            </a:r>
            <a:r>
              <a:rPr lang="en-US" sz="3200" b="1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Mobile:01714420516 </a:t>
            </a:r>
            <a:endParaRPr lang="en-US" sz="3200" b="1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601603" y="1732397"/>
            <a:ext cx="2169393" cy="160020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228600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LOOK AT THEPICURE</a:t>
            </a:r>
            <a:endParaRPr lang="en-US" sz="3600" dirty="0"/>
          </a:p>
        </p:txBody>
      </p:sp>
      <p:pic>
        <p:nvPicPr>
          <p:cNvPr id="9" name="Picture 4" descr="C:\Users\h\Desktop\MIZAN -PICTURE\Floating market\59984027_ThailandDamnoenFloatingMarket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2856" y="1524000"/>
            <a:ext cx="5878288" cy="3810000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255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</a:rPr>
              <a:t>SO, OUR TODAY’S LESSON IS....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6200" y="1143000"/>
            <a:ext cx="8915400" cy="55626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Inflate">
              <a:avLst/>
            </a:prstTxWarp>
          </a:bodyPr>
          <a:lstStyle/>
          <a:p>
            <a:pPr algn="ctr"/>
            <a:r>
              <a:rPr lang="en-US" sz="9600" b="1" dirty="0" smtClean="0">
                <a:solidFill>
                  <a:srgbClr val="002060"/>
                </a:solidFill>
              </a:rPr>
              <a:t>THE THA KHA FLOATING MARKET</a:t>
            </a:r>
          </a:p>
        </p:txBody>
      </p:sp>
    </p:spTree>
    <p:extLst>
      <p:ext uri="{BB962C8B-B14F-4D97-AF65-F5344CB8AC3E}">
        <p14:creationId xmlns:p14="http://schemas.microsoft.com/office/powerpoint/2010/main" val="9939002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76200"/>
            <a:ext cx="8991600" cy="6705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152400" y="228600"/>
            <a:ext cx="8839200" cy="129540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 smtClean="0"/>
              <a:t>Vocabulary</a:t>
            </a:r>
            <a:endParaRPr lang="en-US" sz="8800" dirty="0"/>
          </a:p>
        </p:txBody>
      </p:sp>
      <p:sp>
        <p:nvSpPr>
          <p:cNvPr id="3" name="Oval 2"/>
          <p:cNvSpPr/>
          <p:nvPr/>
        </p:nvSpPr>
        <p:spPr>
          <a:xfrm>
            <a:off x="228600" y="2438400"/>
            <a:ext cx="3276600" cy="1676400"/>
          </a:xfrm>
          <a:prstGeom prst="ellipse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/>
              <a:t>Klongs</a:t>
            </a:r>
            <a:endParaRPr lang="en-US" sz="5400" dirty="0"/>
          </a:p>
        </p:txBody>
      </p:sp>
      <p:pic>
        <p:nvPicPr>
          <p:cNvPr id="1026" name="Picture 2" descr="C:\Users\h\Desktop\MIZAN -PICTURE\Floating market\samutsakorn_stagnant_green_canal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2667000"/>
            <a:ext cx="3733800" cy="2209800"/>
          </a:xfrm>
          <a:prstGeom prst="rect">
            <a:avLst/>
          </a:prstGeom>
          <a:ln>
            <a:solidFill>
              <a:srgbClr val="FF000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pic>
      <p:sp>
        <p:nvSpPr>
          <p:cNvPr id="7" name="Rounded Rectangle 6"/>
          <p:cNvSpPr/>
          <p:nvPr/>
        </p:nvSpPr>
        <p:spPr>
          <a:xfrm>
            <a:off x="5715000" y="1676400"/>
            <a:ext cx="25146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/>
              <a:t>canal</a:t>
            </a:r>
            <a:endParaRPr lang="en-US" sz="6600" dirty="0"/>
          </a:p>
        </p:txBody>
      </p:sp>
      <p:sp>
        <p:nvSpPr>
          <p:cNvPr id="9" name="Rounded Rectangle 8"/>
          <p:cNvSpPr/>
          <p:nvPr/>
        </p:nvSpPr>
        <p:spPr>
          <a:xfrm>
            <a:off x="304800" y="5181600"/>
            <a:ext cx="8610600" cy="990600"/>
          </a:xfrm>
          <a:prstGeom prst="round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There are many </a:t>
            </a:r>
            <a:r>
              <a:rPr lang="en-US" sz="3200" dirty="0" err="1" smtClean="0"/>
              <a:t>Klongs</a:t>
            </a:r>
            <a:r>
              <a:rPr lang="en-US" sz="3200" dirty="0" smtClean="0"/>
              <a:t> in Bangkok</a:t>
            </a:r>
            <a:endParaRPr lang="en-US" sz="3200" dirty="0"/>
          </a:p>
        </p:txBody>
      </p:sp>
      <p:sp>
        <p:nvSpPr>
          <p:cNvPr id="10" name="Oval 9"/>
          <p:cNvSpPr/>
          <p:nvPr/>
        </p:nvSpPr>
        <p:spPr>
          <a:xfrm>
            <a:off x="152400" y="2438400"/>
            <a:ext cx="33528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Travel  </a:t>
            </a:r>
            <a:endParaRPr lang="en-US" sz="6000" dirty="0"/>
          </a:p>
        </p:txBody>
      </p:sp>
      <p:pic>
        <p:nvPicPr>
          <p:cNvPr id="1027" name="Picture 3" descr="C:\Users\h\Desktop\MIZAN -PICTURE\Floating market\imag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2667000"/>
            <a:ext cx="3733800" cy="2209800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11" name="Rounded Rectangle 10"/>
          <p:cNvSpPr/>
          <p:nvPr/>
        </p:nvSpPr>
        <p:spPr>
          <a:xfrm>
            <a:off x="5715000" y="1676400"/>
            <a:ext cx="25146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/>
              <a:t>Visit </a:t>
            </a:r>
            <a:endParaRPr lang="en-US" sz="5400" dirty="0"/>
          </a:p>
        </p:txBody>
      </p:sp>
      <p:sp>
        <p:nvSpPr>
          <p:cNvPr id="12" name="Rounded Rectangle 11"/>
          <p:cNvSpPr/>
          <p:nvPr/>
        </p:nvSpPr>
        <p:spPr>
          <a:xfrm>
            <a:off x="304800" y="5181600"/>
            <a:ext cx="86106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They always travelled by boat</a:t>
            </a:r>
            <a:endParaRPr lang="en-US" sz="3200" dirty="0"/>
          </a:p>
        </p:txBody>
      </p:sp>
      <p:pic>
        <p:nvPicPr>
          <p:cNvPr id="1028" name="Picture 4" descr="C:\Users\h\Desktop\MIZAN -PICTURE\Floating market\Big_Building_In_Bangkok_City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0" y="2667000"/>
            <a:ext cx="3810000" cy="2209800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14" name="Oval 13"/>
          <p:cNvSpPr/>
          <p:nvPr/>
        </p:nvSpPr>
        <p:spPr>
          <a:xfrm>
            <a:off x="152400" y="2438400"/>
            <a:ext cx="3352800" cy="1676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/>
              <a:t>city</a:t>
            </a:r>
            <a:endParaRPr lang="en-US" sz="9600" dirty="0"/>
          </a:p>
        </p:txBody>
      </p:sp>
      <p:sp>
        <p:nvSpPr>
          <p:cNvPr id="15" name="Rounded Rectangle 14"/>
          <p:cNvSpPr/>
          <p:nvPr/>
        </p:nvSpPr>
        <p:spPr>
          <a:xfrm>
            <a:off x="5715000" y="1676400"/>
            <a:ext cx="2590800" cy="7620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town</a:t>
            </a:r>
            <a:endParaRPr lang="en-US" sz="4800" dirty="0"/>
          </a:p>
        </p:txBody>
      </p:sp>
      <p:sp>
        <p:nvSpPr>
          <p:cNvPr id="16" name="Rounded Rectangle 15"/>
          <p:cNvSpPr/>
          <p:nvPr/>
        </p:nvSpPr>
        <p:spPr>
          <a:xfrm>
            <a:off x="304800" y="5181600"/>
            <a:ext cx="8610600" cy="9906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Bangkok  is a large noisy city</a:t>
            </a:r>
            <a:endParaRPr lang="en-US" sz="3200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1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" presetClass="exit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0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7" grpId="0" animBg="1"/>
      <p:bldP spid="7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2400" y="5715000"/>
            <a:ext cx="8839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solidFill>
                  <a:srgbClr val="00B0F0"/>
                </a:solidFill>
              </a:rPr>
              <a:t>Read </a:t>
            </a:r>
            <a:r>
              <a:rPr lang="en-US" sz="5400" dirty="0" smtClean="0">
                <a:solidFill>
                  <a:srgbClr val="00B0F0"/>
                </a:solidFill>
              </a:rPr>
              <a:t>the passage     </a:t>
            </a:r>
            <a:r>
              <a:rPr lang="en-US" sz="3200" dirty="0" smtClean="0">
                <a:solidFill>
                  <a:srgbClr val="00B0F0"/>
                </a:solidFill>
              </a:rPr>
              <a:t>(10mins)</a:t>
            </a:r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9743" y="3810000"/>
            <a:ext cx="8871857" cy="1754188"/>
          </a:xfrm>
          <a:prstGeom prst="rect">
            <a:avLst/>
          </a:prstGeom>
          <a:solidFill>
            <a:schemeClr val="tx1"/>
          </a:solidFill>
          <a:ln>
            <a:solidFill>
              <a:srgbClr val="FF0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5400" dirty="0">
                <a:solidFill>
                  <a:srgbClr val="FFFF00"/>
                </a:solidFill>
              </a:rPr>
              <a:t>Open your </a:t>
            </a:r>
            <a:r>
              <a:rPr lang="en-US" sz="5400" dirty="0" smtClean="0">
                <a:solidFill>
                  <a:srgbClr val="FFFF00"/>
                </a:solidFill>
              </a:rPr>
              <a:t>EFT book </a:t>
            </a:r>
            <a:r>
              <a:rPr lang="en-US" sz="5400">
                <a:solidFill>
                  <a:srgbClr val="FFFF00"/>
                </a:solidFill>
              </a:rPr>
              <a:t>(</a:t>
            </a:r>
            <a:r>
              <a:rPr lang="en-US" sz="5400" smtClean="0">
                <a:solidFill>
                  <a:srgbClr val="FFFF00"/>
                </a:solidFill>
              </a:rPr>
              <a:t>Unit-6,  </a:t>
            </a:r>
            <a:r>
              <a:rPr lang="en-US" sz="5400" dirty="0" smtClean="0">
                <a:solidFill>
                  <a:srgbClr val="FFFF00"/>
                </a:solidFill>
              </a:rPr>
              <a:t>Lesson-9,    </a:t>
            </a:r>
            <a:r>
              <a:rPr lang="en-US" sz="5400" dirty="0">
                <a:solidFill>
                  <a:srgbClr val="FFFF00"/>
                </a:solidFill>
              </a:rPr>
              <a:t>Page no – </a:t>
            </a:r>
            <a:r>
              <a:rPr lang="en-US" sz="5400" dirty="0" smtClean="0">
                <a:solidFill>
                  <a:srgbClr val="FFFF00"/>
                </a:solidFill>
              </a:rPr>
              <a:t>)</a:t>
            </a:r>
            <a:endParaRPr lang="en-US" sz="5400" dirty="0">
              <a:solidFill>
                <a:srgbClr val="FFFF00"/>
              </a:solidFill>
            </a:endParaRPr>
          </a:p>
        </p:txBody>
      </p:sp>
      <p:pic>
        <p:nvPicPr>
          <p:cNvPr id="5" name="Picture 4" descr="C:\Users\Doel-1612i3\Desktop\13052014614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086100" y="723900"/>
            <a:ext cx="3276600" cy="2438400"/>
          </a:xfrm>
          <a:prstGeom prst="rect">
            <a:avLst/>
          </a:prstGeom>
          <a:noFill/>
          <a:effectLst>
            <a:glow rad="228600">
              <a:schemeClr val="accent3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52400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Evaluation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609600"/>
            <a:ext cx="8458200" cy="56938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76200" cmpd="tri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1. </a:t>
            </a:r>
            <a:r>
              <a:rPr lang="en-US" sz="2800" b="1" i="1" dirty="0"/>
              <a:t>Guess the meaning of the following words and choose the correct meaning closest to the text.    </a:t>
            </a:r>
            <a:r>
              <a:rPr lang="en-US" sz="2800" b="1" dirty="0"/>
              <a:t>  </a:t>
            </a:r>
            <a:endParaRPr lang="en-US" sz="2800" dirty="0"/>
          </a:p>
          <a:p>
            <a:r>
              <a:rPr lang="en-US" sz="2800" b="1" dirty="0" smtClean="0"/>
              <a:t>i</a:t>
            </a:r>
            <a:r>
              <a:rPr lang="en-US" sz="2800" b="1" dirty="0"/>
              <a:t>) quickly </a:t>
            </a:r>
            <a:endParaRPr lang="en-US" sz="2800" dirty="0"/>
          </a:p>
          <a:p>
            <a:r>
              <a:rPr lang="en-US" sz="2800" dirty="0"/>
              <a:t> </a:t>
            </a:r>
            <a:r>
              <a:rPr lang="en-US" sz="2800" dirty="0" smtClean="0"/>
              <a:t> a</a:t>
            </a:r>
            <a:r>
              <a:rPr lang="en-US" sz="2800" dirty="0"/>
              <a:t>. roughly  </a:t>
            </a:r>
            <a:r>
              <a:rPr lang="en-US" sz="2800" dirty="0" smtClean="0"/>
              <a:t>  b</a:t>
            </a:r>
            <a:r>
              <a:rPr lang="en-US" sz="2800" dirty="0"/>
              <a:t>. slowly  </a:t>
            </a:r>
            <a:r>
              <a:rPr lang="en-US" sz="2800" dirty="0" smtClean="0"/>
              <a:t>  c</a:t>
            </a:r>
            <a:r>
              <a:rPr lang="en-US" sz="2800" dirty="0"/>
              <a:t>. smoothly  </a:t>
            </a:r>
            <a:r>
              <a:rPr lang="en-US" sz="2800" dirty="0" smtClean="0"/>
              <a:t>   d</a:t>
            </a:r>
            <a:r>
              <a:rPr lang="en-US" sz="2800" dirty="0"/>
              <a:t>. </a:t>
            </a:r>
            <a:r>
              <a:rPr lang="en-US" sz="2800" dirty="0" smtClean="0"/>
              <a:t> hastily   </a:t>
            </a:r>
            <a:endParaRPr lang="en-US" sz="2800" dirty="0"/>
          </a:p>
          <a:p>
            <a:r>
              <a:rPr lang="en-US" sz="2800" b="1" dirty="0"/>
              <a:t>ii)  ready  </a:t>
            </a:r>
            <a:endParaRPr lang="en-US" sz="2800" dirty="0"/>
          </a:p>
          <a:p>
            <a:r>
              <a:rPr lang="en-US" sz="2800" dirty="0" smtClean="0"/>
              <a:t> a</a:t>
            </a:r>
            <a:r>
              <a:rPr lang="en-US" sz="2800" dirty="0"/>
              <a:t>. aware </a:t>
            </a:r>
            <a:r>
              <a:rPr lang="en-US" sz="2800" dirty="0" smtClean="0"/>
              <a:t>    </a:t>
            </a:r>
            <a:r>
              <a:rPr lang="en-US" sz="2800" dirty="0"/>
              <a:t>b. caution </a:t>
            </a:r>
            <a:r>
              <a:rPr lang="en-US" sz="2800" dirty="0" smtClean="0"/>
              <a:t>    </a:t>
            </a:r>
            <a:r>
              <a:rPr lang="en-US" sz="2800" dirty="0"/>
              <a:t>c. prepared  </a:t>
            </a:r>
            <a:r>
              <a:rPr lang="en-US" sz="2800" dirty="0" smtClean="0"/>
              <a:t>  d</a:t>
            </a:r>
            <a:r>
              <a:rPr lang="en-US" sz="2800" dirty="0"/>
              <a:t>.  warming   </a:t>
            </a:r>
          </a:p>
          <a:p>
            <a:r>
              <a:rPr lang="en-US" sz="2800" b="1" dirty="0"/>
              <a:t> iii)  surrounded with </a:t>
            </a:r>
            <a:endParaRPr lang="en-US" sz="2800" dirty="0"/>
          </a:p>
          <a:p>
            <a:r>
              <a:rPr lang="en-US" sz="2800" dirty="0"/>
              <a:t> </a:t>
            </a:r>
            <a:r>
              <a:rPr lang="en-US" sz="2800" dirty="0" smtClean="0"/>
              <a:t> a</a:t>
            </a:r>
            <a:r>
              <a:rPr lang="en-US" sz="2800" dirty="0"/>
              <a:t>. consisted  </a:t>
            </a:r>
            <a:r>
              <a:rPr lang="en-US" sz="2800" dirty="0" smtClean="0"/>
              <a:t>    b</a:t>
            </a:r>
            <a:r>
              <a:rPr lang="en-US" sz="2800" dirty="0"/>
              <a:t>. beset with  </a:t>
            </a:r>
            <a:r>
              <a:rPr lang="en-US" sz="2800" dirty="0" smtClean="0"/>
              <a:t>   c</a:t>
            </a:r>
            <a:r>
              <a:rPr lang="en-US" sz="2800" dirty="0"/>
              <a:t>. consists in  </a:t>
            </a:r>
            <a:r>
              <a:rPr lang="en-US" sz="2800" dirty="0" smtClean="0"/>
              <a:t>  d</a:t>
            </a:r>
            <a:r>
              <a:rPr lang="en-US" sz="2800" dirty="0"/>
              <a:t>. formed   </a:t>
            </a:r>
          </a:p>
          <a:p>
            <a:r>
              <a:rPr lang="en-US" sz="2800" b="1" dirty="0"/>
              <a:t>iv)  mainly  </a:t>
            </a:r>
            <a:endParaRPr lang="en-US" sz="2800" dirty="0"/>
          </a:p>
          <a:p>
            <a:r>
              <a:rPr lang="en-US" sz="2800" dirty="0"/>
              <a:t> </a:t>
            </a:r>
            <a:r>
              <a:rPr lang="en-US" sz="2800" dirty="0" smtClean="0"/>
              <a:t> a</a:t>
            </a:r>
            <a:r>
              <a:rPr lang="en-US" sz="2800" dirty="0"/>
              <a:t>. secondary </a:t>
            </a:r>
            <a:r>
              <a:rPr lang="en-US" sz="2800" dirty="0" smtClean="0"/>
              <a:t>    </a:t>
            </a:r>
            <a:r>
              <a:rPr lang="en-US" sz="2800" dirty="0"/>
              <a:t>b. vital </a:t>
            </a:r>
            <a:r>
              <a:rPr lang="en-US" sz="2800" dirty="0" smtClean="0"/>
              <a:t>   c</a:t>
            </a:r>
            <a:r>
              <a:rPr lang="en-US" sz="2800" dirty="0"/>
              <a:t>.  chiefly </a:t>
            </a:r>
            <a:r>
              <a:rPr lang="en-US" sz="2800" dirty="0" smtClean="0"/>
              <a:t>    </a:t>
            </a:r>
            <a:r>
              <a:rPr lang="en-US" sz="2800" dirty="0"/>
              <a:t>d. important </a:t>
            </a:r>
          </a:p>
          <a:p>
            <a:r>
              <a:rPr lang="en-US" sz="2800" dirty="0"/>
              <a:t> </a:t>
            </a:r>
            <a:r>
              <a:rPr lang="en-US" sz="2800" b="1" dirty="0"/>
              <a:t>v)  elderly </a:t>
            </a:r>
            <a:endParaRPr lang="en-US" sz="2800" dirty="0"/>
          </a:p>
          <a:p>
            <a:r>
              <a:rPr lang="en-US" sz="2800" dirty="0"/>
              <a:t> </a:t>
            </a:r>
            <a:r>
              <a:rPr lang="en-US" sz="2800" dirty="0" smtClean="0"/>
              <a:t> a.  </a:t>
            </a:r>
            <a:r>
              <a:rPr lang="en-US" sz="2800" dirty="0"/>
              <a:t>aged </a:t>
            </a:r>
            <a:r>
              <a:rPr lang="en-US" sz="2800" dirty="0" smtClean="0"/>
              <a:t>     </a:t>
            </a:r>
            <a:r>
              <a:rPr lang="en-US" sz="2800" dirty="0"/>
              <a:t>b. youth  </a:t>
            </a:r>
            <a:r>
              <a:rPr lang="en-US" sz="2800" dirty="0" smtClean="0"/>
              <a:t>   c</a:t>
            </a:r>
            <a:r>
              <a:rPr lang="en-US" sz="2800" dirty="0"/>
              <a:t>. adolescent  </a:t>
            </a:r>
            <a:r>
              <a:rPr lang="en-US" sz="2800" dirty="0" smtClean="0"/>
              <a:t>   d</a:t>
            </a:r>
            <a:r>
              <a:rPr lang="en-US" sz="2800" dirty="0"/>
              <a:t>. immature   </a:t>
            </a:r>
            <a:r>
              <a:rPr lang="en-US" sz="2800" dirty="0" smtClean="0"/>
              <a:t>  </a:t>
            </a:r>
            <a:endParaRPr lang="en-US" sz="2800" dirty="0"/>
          </a:p>
          <a:p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4" name="Donut 3"/>
          <p:cNvSpPr/>
          <p:nvPr/>
        </p:nvSpPr>
        <p:spPr>
          <a:xfrm>
            <a:off x="5867400" y="1905000"/>
            <a:ext cx="533400" cy="457200"/>
          </a:xfrm>
          <a:prstGeom prst="donut">
            <a:avLst>
              <a:gd name="adj" fmla="val 3834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Donut 7"/>
          <p:cNvSpPr/>
          <p:nvPr/>
        </p:nvSpPr>
        <p:spPr>
          <a:xfrm>
            <a:off x="3810000" y="2819400"/>
            <a:ext cx="533400" cy="457200"/>
          </a:xfrm>
          <a:prstGeom prst="donut">
            <a:avLst>
              <a:gd name="adj" fmla="val 3834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onut 8"/>
          <p:cNvSpPr/>
          <p:nvPr/>
        </p:nvSpPr>
        <p:spPr>
          <a:xfrm>
            <a:off x="2590800" y="3657600"/>
            <a:ext cx="533400" cy="457200"/>
          </a:xfrm>
          <a:prstGeom prst="donut">
            <a:avLst>
              <a:gd name="adj" fmla="val 3834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Donut 9"/>
          <p:cNvSpPr/>
          <p:nvPr/>
        </p:nvSpPr>
        <p:spPr>
          <a:xfrm>
            <a:off x="3962400" y="4495800"/>
            <a:ext cx="533400" cy="457200"/>
          </a:xfrm>
          <a:prstGeom prst="donut">
            <a:avLst>
              <a:gd name="adj" fmla="val 3834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>
            <a:off x="457200" y="5410200"/>
            <a:ext cx="533400" cy="457200"/>
          </a:xfrm>
          <a:prstGeom prst="donut">
            <a:avLst>
              <a:gd name="adj" fmla="val 3834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1852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52400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Evaluation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592282"/>
            <a:ext cx="8458200" cy="39703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76200" cmpd="tri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1. </a:t>
            </a:r>
            <a:r>
              <a:rPr lang="en-US" sz="2800" b="1" i="1" dirty="0"/>
              <a:t>Guess the meaning of the following words and choose the </a:t>
            </a:r>
            <a:r>
              <a:rPr lang="en-US" sz="2800" b="1" i="1" dirty="0" err="1" smtClean="0"/>
              <a:t>cor</a:t>
            </a:r>
            <a:r>
              <a:rPr lang="en-US" sz="2800" b="1" dirty="0" err="1"/>
              <a:t>with</a:t>
            </a:r>
            <a:r>
              <a:rPr lang="en-US" sz="2800" b="1" dirty="0"/>
              <a:t> </a:t>
            </a:r>
            <a:r>
              <a:rPr lang="en-US" sz="2800" b="1" i="1" dirty="0" err="1" smtClean="0"/>
              <a:t>rect</a:t>
            </a:r>
            <a:r>
              <a:rPr lang="en-US" sz="2800" b="1" i="1" dirty="0" smtClean="0"/>
              <a:t> </a:t>
            </a:r>
            <a:r>
              <a:rPr lang="en-US" sz="2800" b="1" i="1" dirty="0"/>
              <a:t>meaning closest to the text.    </a:t>
            </a:r>
            <a:r>
              <a:rPr lang="en-US" sz="2800" b="1" dirty="0"/>
              <a:t>  </a:t>
            </a:r>
            <a:r>
              <a:rPr lang="en-US" sz="2800" dirty="0" smtClean="0"/>
              <a:t> </a:t>
            </a:r>
            <a:endParaRPr lang="en-US" sz="2800" dirty="0"/>
          </a:p>
          <a:p>
            <a:r>
              <a:rPr lang="en-US" sz="2800" dirty="0"/>
              <a:t> </a:t>
            </a:r>
            <a:r>
              <a:rPr lang="en-US" sz="2800" dirty="0" smtClean="0"/>
              <a:t>v</a:t>
            </a:r>
            <a:r>
              <a:rPr lang="en-US" sz="2800" b="1" dirty="0" smtClean="0"/>
              <a:t>i</a:t>
            </a:r>
            <a:r>
              <a:rPr lang="en-US" sz="2800" b="1" dirty="0"/>
              <a:t>)  </a:t>
            </a:r>
            <a:r>
              <a:rPr lang="en-US" sz="2800" b="1" dirty="0" smtClean="0"/>
              <a:t>laden</a:t>
            </a:r>
            <a:endParaRPr lang="en-US" sz="2800" dirty="0"/>
          </a:p>
          <a:p>
            <a:r>
              <a:rPr lang="en-US" sz="2800" dirty="0" smtClean="0"/>
              <a:t>  a. </a:t>
            </a:r>
            <a:r>
              <a:rPr lang="en-US" sz="2800" dirty="0"/>
              <a:t>barren </a:t>
            </a:r>
            <a:r>
              <a:rPr lang="en-US" sz="2800" dirty="0" smtClean="0"/>
              <a:t>   </a:t>
            </a:r>
            <a:r>
              <a:rPr lang="en-US" sz="2800" dirty="0"/>
              <a:t>b. bare  </a:t>
            </a:r>
            <a:r>
              <a:rPr lang="en-US" sz="2800" dirty="0" smtClean="0"/>
              <a:t>   c.  </a:t>
            </a:r>
            <a:r>
              <a:rPr lang="en-US" sz="2800" dirty="0"/>
              <a:t>loaded with  </a:t>
            </a:r>
            <a:r>
              <a:rPr lang="en-US" sz="2800" dirty="0" smtClean="0"/>
              <a:t>  d</a:t>
            </a:r>
            <a:r>
              <a:rPr lang="en-US" sz="2800" dirty="0"/>
              <a:t>. empty 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v</a:t>
            </a:r>
            <a:r>
              <a:rPr lang="en-US" sz="2800" b="1" dirty="0" smtClean="0"/>
              <a:t>ii</a:t>
            </a:r>
            <a:r>
              <a:rPr lang="en-US" sz="2800" b="1" dirty="0"/>
              <a:t>) delicious </a:t>
            </a:r>
            <a:endParaRPr lang="en-US" sz="2800" dirty="0"/>
          </a:p>
          <a:p>
            <a:r>
              <a:rPr lang="en-US" sz="2800" dirty="0"/>
              <a:t> </a:t>
            </a:r>
            <a:r>
              <a:rPr lang="en-US" sz="2800" dirty="0" smtClean="0"/>
              <a:t>  a</a:t>
            </a:r>
            <a:r>
              <a:rPr lang="en-US" sz="2800" dirty="0"/>
              <a:t>. </a:t>
            </a:r>
            <a:r>
              <a:rPr lang="en-US" sz="2800" dirty="0" smtClean="0"/>
              <a:t> saline    b</a:t>
            </a:r>
            <a:r>
              <a:rPr lang="en-US" sz="2800" dirty="0"/>
              <a:t>. </a:t>
            </a:r>
            <a:r>
              <a:rPr lang="en-US" sz="2800" dirty="0" smtClean="0"/>
              <a:t> tasty    c</a:t>
            </a:r>
            <a:r>
              <a:rPr lang="en-US" sz="2800" dirty="0"/>
              <a:t>. </a:t>
            </a:r>
            <a:r>
              <a:rPr lang="en-US" sz="2800" dirty="0" smtClean="0"/>
              <a:t> pungent     </a:t>
            </a:r>
            <a:r>
              <a:rPr lang="en-US" sz="2800" dirty="0"/>
              <a:t>d. </a:t>
            </a:r>
            <a:r>
              <a:rPr lang="en-US" sz="2800" dirty="0" smtClean="0"/>
              <a:t> bitter  </a:t>
            </a:r>
            <a:endParaRPr lang="en-US" sz="2800" dirty="0"/>
          </a:p>
          <a:p>
            <a:r>
              <a:rPr lang="en-US" sz="2800" b="1" dirty="0" smtClean="0"/>
              <a:t>viii</a:t>
            </a:r>
            <a:r>
              <a:rPr lang="en-US" sz="2800" b="1" dirty="0"/>
              <a:t>)  display   </a:t>
            </a:r>
            <a:endParaRPr lang="en-US" sz="2800" dirty="0"/>
          </a:p>
          <a:p>
            <a:r>
              <a:rPr lang="en-US" sz="2800" dirty="0" smtClean="0"/>
              <a:t>    a</a:t>
            </a:r>
            <a:r>
              <a:rPr lang="en-US" sz="2800" dirty="0"/>
              <a:t>. hide </a:t>
            </a:r>
            <a:r>
              <a:rPr lang="en-US" sz="2800" dirty="0" smtClean="0"/>
              <a:t>   </a:t>
            </a:r>
            <a:r>
              <a:rPr lang="en-US" sz="2800" dirty="0"/>
              <a:t>b. </a:t>
            </a:r>
            <a:r>
              <a:rPr lang="en-US" sz="2800" dirty="0" smtClean="0"/>
              <a:t>  hidden    c</a:t>
            </a:r>
            <a:r>
              <a:rPr lang="en-US" sz="2800" dirty="0"/>
              <a:t>. </a:t>
            </a:r>
            <a:r>
              <a:rPr lang="en-US" sz="2800" dirty="0" smtClean="0"/>
              <a:t> cover    d</a:t>
            </a:r>
            <a:r>
              <a:rPr lang="en-US" sz="2800" dirty="0"/>
              <a:t>. </a:t>
            </a:r>
            <a:r>
              <a:rPr lang="en-US" sz="2800" dirty="0" smtClean="0"/>
              <a:t> exhibit     </a:t>
            </a:r>
            <a:endParaRPr lang="en-US" sz="2800" dirty="0"/>
          </a:p>
          <a:p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4" name="Donut 3"/>
          <p:cNvSpPr/>
          <p:nvPr/>
        </p:nvSpPr>
        <p:spPr>
          <a:xfrm>
            <a:off x="3505200" y="2895600"/>
            <a:ext cx="533400" cy="457200"/>
          </a:xfrm>
          <a:prstGeom prst="donut">
            <a:avLst>
              <a:gd name="adj" fmla="val 3834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Donut 4"/>
          <p:cNvSpPr/>
          <p:nvPr/>
        </p:nvSpPr>
        <p:spPr>
          <a:xfrm>
            <a:off x="2133600" y="3810000"/>
            <a:ext cx="533400" cy="457200"/>
          </a:xfrm>
          <a:prstGeom prst="donut">
            <a:avLst>
              <a:gd name="adj" fmla="val 3834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Donut 5"/>
          <p:cNvSpPr/>
          <p:nvPr/>
        </p:nvSpPr>
        <p:spPr>
          <a:xfrm>
            <a:off x="5257800" y="4648200"/>
            <a:ext cx="533400" cy="457200"/>
          </a:xfrm>
          <a:prstGeom prst="donut">
            <a:avLst>
              <a:gd name="adj" fmla="val 3834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8252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EVALUATION (Pair work)</a:t>
            </a:r>
            <a:endParaRPr lang="en-US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0" y="838200"/>
            <a:ext cx="9220200" cy="603421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 smtClean="0">
              <a:solidFill>
                <a:srgbClr val="FFC000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 Ask and answer </a:t>
            </a:r>
            <a:r>
              <a:rPr lang="en-US" sz="2800" dirty="0">
                <a:solidFill>
                  <a:schemeClr val="tx1"/>
                </a:solidFill>
              </a:rPr>
              <a:t>the </a:t>
            </a:r>
            <a:r>
              <a:rPr lang="en-US" sz="2800" dirty="0" smtClean="0">
                <a:solidFill>
                  <a:schemeClr val="tx1"/>
                </a:solidFill>
              </a:rPr>
              <a:t>questions in pair . </a:t>
            </a:r>
            <a:r>
              <a:rPr lang="en-US" sz="2800" dirty="0">
                <a:solidFill>
                  <a:schemeClr val="tx1"/>
                </a:solidFill>
              </a:rPr>
              <a:t>First </a:t>
            </a:r>
            <a:r>
              <a:rPr lang="en-US" sz="2800" dirty="0" err="1" smtClean="0">
                <a:solidFill>
                  <a:schemeClr val="tx1"/>
                </a:solidFill>
              </a:rPr>
              <a:t>oraly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>
                <a:solidFill>
                  <a:schemeClr val="tx1"/>
                </a:solidFill>
              </a:rPr>
              <a:t>then write.</a:t>
            </a:r>
          </a:p>
          <a:p>
            <a:r>
              <a:rPr lang="en-US" sz="2400" dirty="0" smtClean="0">
                <a:solidFill>
                  <a:srgbClr val="FFC000"/>
                </a:solidFill>
              </a:rPr>
              <a:t>1. </a:t>
            </a:r>
            <a:r>
              <a:rPr lang="en-US" sz="2400" dirty="0">
                <a:solidFill>
                  <a:srgbClr val="FFC000"/>
                </a:solidFill>
              </a:rPr>
              <a:t>What kind of market was it?</a:t>
            </a:r>
          </a:p>
          <a:p>
            <a:r>
              <a:rPr lang="en-US" sz="2400" dirty="0" smtClean="0">
                <a:solidFill>
                  <a:srgbClr val="FFC000"/>
                </a:solidFill>
              </a:rPr>
              <a:t>      </a:t>
            </a:r>
          </a:p>
          <a:p>
            <a:r>
              <a:rPr lang="en-US" sz="2400" dirty="0" smtClean="0">
                <a:solidFill>
                  <a:srgbClr val="FFC000"/>
                </a:solidFill>
              </a:rPr>
              <a:t>2. Why </a:t>
            </a:r>
            <a:r>
              <a:rPr lang="en-US" sz="2400" dirty="0">
                <a:solidFill>
                  <a:srgbClr val="FFC000"/>
                </a:solidFill>
              </a:rPr>
              <a:t>did the boatman row slowly?</a:t>
            </a:r>
          </a:p>
          <a:p>
            <a:endParaRPr lang="en-US" sz="2400" dirty="0" smtClean="0">
              <a:solidFill>
                <a:srgbClr val="FFC000"/>
              </a:solidFill>
            </a:endParaRPr>
          </a:p>
          <a:p>
            <a:r>
              <a:rPr lang="en-US" sz="2400" dirty="0" smtClean="0">
                <a:solidFill>
                  <a:srgbClr val="FFC000"/>
                </a:solidFill>
              </a:rPr>
              <a:t>3. Who </a:t>
            </a:r>
            <a:r>
              <a:rPr lang="en-US" sz="2400" dirty="0">
                <a:solidFill>
                  <a:srgbClr val="FFC000"/>
                </a:solidFill>
              </a:rPr>
              <a:t>were selling goods? How were they selling their goods?</a:t>
            </a:r>
          </a:p>
          <a:p>
            <a:endParaRPr lang="en-US" sz="2400" dirty="0" smtClean="0">
              <a:solidFill>
                <a:srgbClr val="FFC000"/>
              </a:solidFill>
            </a:endParaRPr>
          </a:p>
          <a:p>
            <a:r>
              <a:rPr lang="en-US" sz="2400" dirty="0" smtClean="0">
                <a:solidFill>
                  <a:srgbClr val="FFC000"/>
                </a:solidFill>
              </a:rPr>
              <a:t>4.  </a:t>
            </a:r>
            <a:r>
              <a:rPr lang="en-US" sz="2400" dirty="0">
                <a:solidFill>
                  <a:srgbClr val="FFC000"/>
                </a:solidFill>
              </a:rPr>
              <a:t>What were they selling?</a:t>
            </a:r>
          </a:p>
          <a:p>
            <a:endParaRPr lang="en-US" sz="2400" dirty="0" smtClean="0">
              <a:solidFill>
                <a:srgbClr val="FFC000"/>
              </a:solidFill>
            </a:endParaRPr>
          </a:p>
          <a:p>
            <a:r>
              <a:rPr lang="en-US" sz="2400" dirty="0" smtClean="0">
                <a:solidFill>
                  <a:srgbClr val="FFC000"/>
                </a:solidFill>
              </a:rPr>
              <a:t>5. </a:t>
            </a:r>
            <a:r>
              <a:rPr lang="en-US" sz="2400" dirty="0">
                <a:solidFill>
                  <a:srgbClr val="FFC000"/>
                </a:solidFill>
              </a:rPr>
              <a:t>What was the atmosphere at the market?</a:t>
            </a:r>
          </a:p>
          <a:p>
            <a:endParaRPr lang="en-US" sz="2400" dirty="0" smtClean="0">
              <a:solidFill>
                <a:srgbClr val="FFC000"/>
              </a:solidFill>
            </a:endParaRPr>
          </a:p>
          <a:p>
            <a:endParaRPr lang="en-US" sz="2400" dirty="0" smtClean="0">
              <a:solidFill>
                <a:srgbClr val="FFC000"/>
              </a:solidFill>
            </a:endParaRPr>
          </a:p>
          <a:p>
            <a:r>
              <a:rPr lang="en-US" sz="2400" dirty="0" smtClean="0">
                <a:solidFill>
                  <a:srgbClr val="FFC000"/>
                </a:solidFill>
              </a:rPr>
              <a:t>6. </a:t>
            </a:r>
            <a:r>
              <a:rPr lang="en-US" sz="2400" dirty="0">
                <a:solidFill>
                  <a:srgbClr val="FFC000"/>
                </a:solidFill>
              </a:rPr>
              <a:t>Why is </a:t>
            </a:r>
            <a:r>
              <a:rPr lang="en-US" sz="2400" dirty="0" err="1">
                <a:solidFill>
                  <a:srgbClr val="FFC000"/>
                </a:solidFill>
              </a:rPr>
              <a:t>Tha</a:t>
            </a:r>
            <a:r>
              <a:rPr lang="en-US" sz="2400" dirty="0">
                <a:solidFill>
                  <a:srgbClr val="FFC000"/>
                </a:solidFill>
              </a:rPr>
              <a:t> </a:t>
            </a:r>
            <a:r>
              <a:rPr lang="en-US" sz="2400" dirty="0" err="1">
                <a:solidFill>
                  <a:srgbClr val="FFC000"/>
                </a:solidFill>
              </a:rPr>
              <a:t>Kha</a:t>
            </a:r>
            <a:r>
              <a:rPr lang="en-US" sz="2400" dirty="0">
                <a:solidFill>
                  <a:srgbClr val="FFC000"/>
                </a:solidFill>
              </a:rPr>
              <a:t> floating market ‘traditional’?</a:t>
            </a:r>
          </a:p>
          <a:p>
            <a:endParaRPr lang="en-US" sz="2400" dirty="0" smtClean="0">
              <a:solidFill>
                <a:srgbClr val="FFC000"/>
              </a:solidFill>
            </a:endParaRPr>
          </a:p>
          <a:p>
            <a:r>
              <a:rPr lang="en-US" sz="2400" dirty="0" smtClean="0">
                <a:solidFill>
                  <a:srgbClr val="FFC000"/>
                </a:solidFill>
              </a:rPr>
              <a:t>7.  </a:t>
            </a:r>
            <a:r>
              <a:rPr lang="en-US" sz="2400" dirty="0">
                <a:solidFill>
                  <a:srgbClr val="FFC000"/>
                </a:solidFill>
              </a:rPr>
              <a:t>How many days a week does the market sit</a:t>
            </a:r>
            <a:r>
              <a:rPr lang="en-US" sz="2400" dirty="0" smtClean="0">
                <a:solidFill>
                  <a:srgbClr val="FFC000"/>
                </a:solidFill>
              </a:rPr>
              <a:t>?</a:t>
            </a:r>
            <a:endParaRPr lang="en-US" sz="2400" dirty="0">
              <a:solidFill>
                <a:srgbClr val="FFC000"/>
              </a:solidFill>
            </a:endParaRPr>
          </a:p>
          <a:p>
            <a:endParaRPr lang="en-US" sz="2400" dirty="0">
              <a:solidFill>
                <a:srgbClr val="FFC000"/>
              </a:solidFill>
            </a:endParaRPr>
          </a:p>
          <a:p>
            <a:endParaRPr lang="en-US" sz="2400" dirty="0" smtClean="0"/>
          </a:p>
          <a:p>
            <a:endParaRPr lang="en-US" sz="2000" b="1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200320" y="1524000"/>
            <a:ext cx="5971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Ans</a:t>
            </a:r>
            <a:r>
              <a:rPr lang="en-US" sz="2400" dirty="0" smtClean="0">
                <a:solidFill>
                  <a:schemeClr val="bg1"/>
                </a:solidFill>
              </a:rPr>
              <a:t>: </a:t>
            </a:r>
            <a:r>
              <a:rPr lang="en-US" sz="2400" dirty="0">
                <a:solidFill>
                  <a:schemeClr val="bg1"/>
                </a:solidFill>
              </a:rPr>
              <a:t>It was a floating market</a:t>
            </a:r>
            <a:r>
              <a:rPr lang="en-US" sz="2400" dirty="0" smtClean="0">
                <a:solidFill>
                  <a:schemeClr val="bg1"/>
                </a:solidFill>
              </a:rPr>
              <a:t>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5378" y="2286000"/>
            <a:ext cx="6788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Ans</a:t>
            </a:r>
            <a:r>
              <a:rPr lang="en-US" sz="2400" dirty="0" smtClean="0">
                <a:solidFill>
                  <a:schemeClr val="bg1"/>
                </a:solidFill>
              </a:rPr>
              <a:t>: Because there were boats everywhere</a:t>
            </a:r>
            <a:r>
              <a:rPr lang="en-US" sz="2000" dirty="0" smtClean="0">
                <a:solidFill>
                  <a:schemeClr val="bg1"/>
                </a:solidFill>
              </a:rPr>
              <a:t>.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2400" y="3028890"/>
            <a:ext cx="74381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Ans</a:t>
            </a:r>
            <a:r>
              <a:rPr lang="en-US" sz="2400" dirty="0" smtClean="0">
                <a:solidFill>
                  <a:schemeClr val="bg1"/>
                </a:solidFill>
              </a:rPr>
              <a:t>: </a:t>
            </a:r>
            <a:r>
              <a:rPr lang="en-US" sz="2400" dirty="0">
                <a:solidFill>
                  <a:schemeClr val="bg1"/>
                </a:solidFill>
              </a:rPr>
              <a:t>The elderly Thai women were selling goods by boats</a:t>
            </a:r>
            <a:r>
              <a:rPr lang="en-US" sz="2400" dirty="0" smtClean="0">
                <a:solidFill>
                  <a:schemeClr val="bg1"/>
                </a:solidFill>
              </a:rPr>
              <a:t>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2400" y="3581400"/>
            <a:ext cx="8867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chemeClr val="bg1"/>
                </a:solidFill>
              </a:rPr>
              <a:t>Ans</a:t>
            </a:r>
            <a:r>
              <a:rPr lang="en-US" sz="2000" dirty="0" smtClean="0">
                <a:solidFill>
                  <a:schemeClr val="bg1"/>
                </a:solidFill>
              </a:rPr>
              <a:t>: They were selling lotus </a:t>
            </a:r>
            <a:r>
              <a:rPr lang="en-US" sz="2000" dirty="0" err="1" smtClean="0">
                <a:solidFill>
                  <a:schemeClr val="bg1"/>
                </a:solidFill>
              </a:rPr>
              <a:t>flowers,farm</a:t>
            </a:r>
            <a:r>
              <a:rPr lang="en-US" sz="2000" dirty="0" smtClean="0">
                <a:solidFill>
                  <a:schemeClr val="bg1"/>
                </a:solidFill>
              </a:rPr>
              <a:t>-fresh coconuts, fruits, vegetables, local food and delicious sweets.  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5378" y="4495800"/>
            <a:ext cx="89507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chemeClr val="bg1"/>
                </a:solidFill>
              </a:rPr>
              <a:t>Ans</a:t>
            </a:r>
            <a:r>
              <a:rPr lang="en-US" sz="2000" dirty="0" smtClean="0">
                <a:solidFill>
                  <a:schemeClr val="bg1"/>
                </a:solidFill>
              </a:rPr>
              <a:t>: The atmosphere was nice. </a:t>
            </a:r>
            <a:r>
              <a:rPr lang="en-US" sz="2000" dirty="0">
                <a:solidFill>
                  <a:schemeClr val="bg1"/>
                </a:solidFill>
              </a:rPr>
              <a:t>The canals were</a:t>
            </a:r>
          </a:p>
          <a:p>
            <a:r>
              <a:rPr lang="en-US" sz="2000" dirty="0">
                <a:solidFill>
                  <a:schemeClr val="bg1"/>
                </a:solidFill>
              </a:rPr>
              <a:t>surrounded with coconut palm trees.</a:t>
            </a:r>
            <a:r>
              <a:rPr lang="en-US" sz="2000" dirty="0" smtClean="0">
                <a:solidFill>
                  <a:schemeClr val="bg1"/>
                </a:solidFill>
              </a:rPr>
              <a:t>  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5378" y="5562600"/>
            <a:ext cx="8950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Ans</a:t>
            </a:r>
            <a:r>
              <a:rPr lang="en-US" sz="2400" dirty="0" smtClean="0">
                <a:solidFill>
                  <a:schemeClr val="bg1"/>
                </a:solidFill>
              </a:rPr>
              <a:t>: The </a:t>
            </a:r>
            <a:r>
              <a:rPr lang="en-US" sz="2400" dirty="0" err="1" smtClean="0">
                <a:solidFill>
                  <a:schemeClr val="bg1"/>
                </a:solidFill>
              </a:rPr>
              <a:t>Tha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Kha</a:t>
            </a:r>
            <a:r>
              <a:rPr lang="en-US" sz="2400" dirty="0" smtClean="0">
                <a:solidFill>
                  <a:schemeClr val="bg1"/>
                </a:solidFill>
              </a:rPr>
              <a:t>  </a:t>
            </a:r>
            <a:r>
              <a:rPr lang="en-US" sz="2400" dirty="0">
                <a:solidFill>
                  <a:schemeClr val="bg1"/>
                </a:solidFill>
              </a:rPr>
              <a:t>floating </a:t>
            </a:r>
            <a:r>
              <a:rPr lang="en-US" sz="2400" dirty="0" smtClean="0">
                <a:solidFill>
                  <a:schemeClr val="bg1"/>
                </a:solidFill>
              </a:rPr>
              <a:t>market is traditional with </a:t>
            </a:r>
            <a:r>
              <a:rPr lang="en-US" sz="2000" dirty="0" err="1">
                <a:solidFill>
                  <a:schemeClr val="bg1"/>
                </a:solidFill>
              </a:rPr>
              <a:t>with</a:t>
            </a:r>
            <a:r>
              <a:rPr lang="en-US" sz="2000" dirty="0">
                <a:solidFill>
                  <a:schemeClr val="bg1"/>
                </a:solidFill>
              </a:rPr>
              <a:t> a few tourists </a:t>
            </a:r>
            <a:r>
              <a:rPr lang="en-US" sz="2000" dirty="0" smtClean="0">
                <a:solidFill>
                  <a:schemeClr val="bg1"/>
                </a:solidFill>
              </a:rPr>
              <a:t>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6649" y="6248400"/>
            <a:ext cx="8950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chemeClr val="bg1"/>
                </a:solidFill>
              </a:rPr>
              <a:t>Ans</a:t>
            </a:r>
            <a:r>
              <a:rPr lang="en-US" sz="2000" dirty="0" smtClean="0">
                <a:solidFill>
                  <a:schemeClr val="bg1"/>
                </a:solidFill>
              </a:rPr>
              <a:t>: The market sits </a:t>
            </a:r>
            <a:r>
              <a:rPr lang="en-US" dirty="0">
                <a:solidFill>
                  <a:schemeClr val="bg1"/>
                </a:solidFill>
              </a:rPr>
              <a:t>six or </a:t>
            </a:r>
            <a:r>
              <a:rPr lang="en-US" dirty="0" smtClean="0">
                <a:solidFill>
                  <a:schemeClr val="bg1"/>
                </a:solidFill>
              </a:rPr>
              <a:t>seven days </a:t>
            </a:r>
            <a:r>
              <a:rPr lang="en-US" dirty="0">
                <a:solidFill>
                  <a:schemeClr val="bg1"/>
                </a:solidFill>
              </a:rPr>
              <a:t>a month depending on the phase of the moon.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2144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9" grpId="0"/>
      <p:bldP spid="20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462</Words>
  <Application>Microsoft Office PowerPoint</Application>
  <PresentationFormat>On-screen Show (4:3)</PresentationFormat>
  <Paragraphs>97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faridpur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lab</dc:creator>
  <cp:lastModifiedBy>user</cp:lastModifiedBy>
  <cp:revision>162</cp:revision>
  <dcterms:created xsi:type="dcterms:W3CDTF">2011-11-16T05:33:35Z</dcterms:created>
  <dcterms:modified xsi:type="dcterms:W3CDTF">2019-12-04T06:47:34Z</dcterms:modified>
</cp:coreProperties>
</file>