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78" r:id="rId3"/>
    <p:sldId id="274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A16F3-58D7-4B85-A089-F20D712AC7A4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4CB4D-E22C-4BBA-BBB2-BEB6C30FE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3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ORHAD2\forhad\Flower\Flower_HD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5857">
            <a:off x="813075" y="-319470"/>
            <a:ext cx="6868927" cy="6868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90" y="701507"/>
            <a:ext cx="4109930" cy="42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54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6436" y="1074003"/>
            <a:ext cx="3764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GROUP WORK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82" y="2363212"/>
            <a:ext cx="8991600" cy="30469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4800" b="1" dirty="0" smtClean="0"/>
              <a:t>(</a:t>
            </a:r>
            <a:r>
              <a:rPr lang="en-US" sz="4800" b="1" dirty="0"/>
              <a:t>Books shut) What five things did the young man do in the jungle? </a:t>
            </a:r>
            <a:r>
              <a:rPr lang="en-US" sz="4800" b="1" dirty="0" smtClean="0"/>
              <a:t>Discuss in  </a:t>
            </a:r>
            <a:r>
              <a:rPr lang="en-US" sz="4800" b="1" dirty="0"/>
              <a:t>groups </a:t>
            </a:r>
            <a:r>
              <a:rPr lang="en-US" sz="4800" b="1" dirty="0" smtClean="0"/>
              <a:t>. </a:t>
            </a:r>
            <a:r>
              <a:rPr lang="en-US" sz="4800" b="1" dirty="0"/>
              <a:t>Tell the story to the groups sequentially</a:t>
            </a:r>
            <a:r>
              <a:rPr lang="en-US" sz="4800" b="1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0800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Evaluation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839200" cy="5029200"/>
          </a:xfrm>
          <a:solidFill>
            <a:schemeClr val="tx1"/>
          </a:solidFill>
        </p:spPr>
        <p:txBody>
          <a:bodyPr>
            <a:normAutofit fontScale="55000" lnSpcReduction="20000"/>
          </a:bodyPr>
          <a:lstStyle/>
          <a:p>
            <a:r>
              <a:rPr lang="en-US" sz="6000" b="1" dirty="0">
                <a:solidFill>
                  <a:srgbClr val="00B0F0"/>
                </a:solidFill>
              </a:rPr>
              <a:t>Answer these questions. First discuss in pairs, then write the </a:t>
            </a:r>
            <a:r>
              <a:rPr lang="en-US" sz="6000" b="1" dirty="0" smtClean="0">
                <a:solidFill>
                  <a:srgbClr val="00B0F0"/>
                </a:solidFill>
              </a:rPr>
              <a:t>answers</a:t>
            </a:r>
            <a:r>
              <a:rPr lang="en-US" sz="6000" dirty="0">
                <a:solidFill>
                  <a:srgbClr val="00B0F0"/>
                </a:solidFill>
              </a:rPr>
              <a:t> </a:t>
            </a:r>
            <a:r>
              <a:rPr lang="en-US" sz="6000" b="1" dirty="0" smtClean="0">
                <a:solidFill>
                  <a:srgbClr val="00B0F0"/>
                </a:solidFill>
              </a:rPr>
              <a:t>individually</a:t>
            </a:r>
            <a:r>
              <a:rPr lang="en-US" sz="6000" b="1" dirty="0">
                <a:solidFill>
                  <a:srgbClr val="00B0F0"/>
                </a:solidFill>
              </a:rPr>
              <a:t>.</a:t>
            </a:r>
            <a:endParaRPr lang="en-US" sz="6000" dirty="0">
              <a:solidFill>
                <a:srgbClr val="00B0F0"/>
              </a:solidFill>
            </a:endParaRPr>
          </a:p>
          <a:p>
            <a:r>
              <a:rPr lang="en-US" sz="6500" dirty="0">
                <a:solidFill>
                  <a:schemeClr val="bg1"/>
                </a:solidFill>
              </a:rPr>
              <a:t>1 Why did the young man leave his house?</a:t>
            </a:r>
          </a:p>
          <a:p>
            <a:r>
              <a:rPr lang="en-US" sz="6500" dirty="0">
                <a:solidFill>
                  <a:schemeClr val="bg1"/>
                </a:solidFill>
              </a:rPr>
              <a:t>2 Where did he make a hut? What did he make the hut with?</a:t>
            </a:r>
          </a:p>
          <a:p>
            <a:r>
              <a:rPr lang="en-US" sz="6500" dirty="0">
                <a:solidFill>
                  <a:schemeClr val="bg1"/>
                </a:solidFill>
              </a:rPr>
              <a:t>3 Was the man happy in his hut?</a:t>
            </a:r>
          </a:p>
          <a:p>
            <a:r>
              <a:rPr lang="en-US" sz="6500" dirty="0">
                <a:solidFill>
                  <a:schemeClr val="bg1"/>
                </a:solidFill>
              </a:rPr>
              <a:t>4 How did he find himself again in a family?</a:t>
            </a:r>
          </a:p>
          <a:p>
            <a:r>
              <a:rPr lang="en-US" sz="6500" dirty="0">
                <a:solidFill>
                  <a:schemeClr val="bg1"/>
                </a:solidFill>
              </a:rPr>
              <a:t>5 Where and how can a person be happy?</a:t>
            </a:r>
          </a:p>
          <a:p>
            <a:r>
              <a:rPr lang="en-US" sz="6500" dirty="0">
                <a:solidFill>
                  <a:schemeClr val="bg1"/>
                </a:solidFill>
              </a:rPr>
              <a:t>6 What is the moral of the story?</a:t>
            </a:r>
          </a:p>
          <a:p>
            <a:pPr marL="0" indent="0">
              <a:buNone/>
            </a:pPr>
            <a:endParaRPr lang="en-US" sz="6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24348"/>
            <a:ext cx="8382000" cy="2423652"/>
          </a:xfrm>
        </p:spPr>
        <p:txBody>
          <a:bodyPr>
            <a:prstTxWarp prst="textCurveDown">
              <a:avLst/>
            </a:prstTxWarp>
            <a:noAutofit/>
          </a:bodyPr>
          <a:lstStyle/>
          <a:p>
            <a:r>
              <a:rPr lang="en-US" sz="8800" b="1" dirty="0" smtClean="0">
                <a:solidFill>
                  <a:srgbClr val="7030A0"/>
                </a:solidFill>
              </a:rPr>
              <a:t>THANKS </a:t>
            </a:r>
            <a:endParaRPr lang="en-US" sz="8800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D:\FORHAD2\forhad\Flower\pink-rose-wet-640x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00400"/>
            <a:ext cx="6096000" cy="2895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527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6486" y="828367"/>
            <a:ext cx="7231030" cy="5328128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3662" b="1" dirty="0">
              <a:solidFill>
                <a:schemeClr val="bg1"/>
              </a:solidFill>
              <a:latin typeface="Algerian" pitchFamily="82" charset="0"/>
              <a:cs typeface="Arial" pitchFamily="34" charset="0"/>
            </a:endParaRPr>
          </a:p>
          <a:p>
            <a:pPr algn="ctr">
              <a:defRPr/>
            </a:pPr>
            <a:endParaRPr lang="en-US" sz="3662" b="1" dirty="0">
              <a:solidFill>
                <a:schemeClr val="bg1"/>
              </a:solidFill>
              <a:latin typeface="Algerian" pitchFamily="82" charset="0"/>
              <a:cs typeface="Arial" pitchFamily="34" charset="0"/>
            </a:endParaRPr>
          </a:p>
          <a:p>
            <a:pPr algn="ctr">
              <a:defRPr/>
            </a:pPr>
            <a:endParaRPr lang="en-US" sz="3662" b="1" dirty="0">
              <a:solidFill>
                <a:schemeClr val="bg1"/>
              </a:solidFill>
              <a:latin typeface="Algerian" pitchFamily="82" charset="0"/>
              <a:cs typeface="Arial" pitchFamily="34" charset="0"/>
            </a:endParaRPr>
          </a:p>
          <a:p>
            <a:pPr algn="ctr">
              <a:defRPr/>
            </a:pPr>
            <a:endParaRPr lang="en-US" sz="3662" b="1" dirty="0">
              <a:solidFill>
                <a:schemeClr val="bg1"/>
              </a:solidFill>
              <a:latin typeface="Algerian" pitchFamily="82" charset="0"/>
              <a:cs typeface="Arial" pitchFamily="34" charset="0"/>
            </a:endParaRPr>
          </a:p>
          <a:p>
            <a:pPr algn="ctr">
              <a:defRPr/>
            </a:pPr>
            <a:endParaRPr lang="en-US" sz="3662" b="1" dirty="0">
              <a:solidFill>
                <a:schemeClr val="bg1"/>
              </a:solidFill>
              <a:latin typeface="Algerian" pitchFamily="82" charset="0"/>
              <a:cs typeface="Arial" pitchFamily="34" charset="0"/>
            </a:endParaRPr>
          </a:p>
          <a:p>
            <a:pPr algn="ctr">
              <a:defRPr/>
            </a:pPr>
            <a:endParaRPr lang="en-US" sz="3662" b="1" dirty="0">
              <a:solidFill>
                <a:schemeClr val="bg1"/>
              </a:solidFill>
              <a:latin typeface="Algerian" pitchFamily="82" charset="0"/>
              <a:cs typeface="Arial" pitchFamily="34" charset="0"/>
            </a:endParaRPr>
          </a:p>
          <a:p>
            <a:pPr algn="ctr">
              <a:defRPr/>
            </a:pPr>
            <a:r>
              <a:rPr lang="en-US" sz="3662" b="1" dirty="0">
                <a:solidFill>
                  <a:schemeClr val="bg1"/>
                </a:solidFill>
                <a:latin typeface="Algerian" pitchFamily="82" charset="0"/>
                <a:cs typeface="Arial" pitchFamily="34" charset="0"/>
              </a:rPr>
              <a:t>MD.FORHAD HOSSAIN</a:t>
            </a:r>
          </a:p>
          <a:p>
            <a:pPr algn="ctr">
              <a:defRPr/>
            </a:pPr>
            <a:r>
              <a:rPr lang="en-US" sz="2331" b="1" dirty="0">
                <a:solidFill>
                  <a:schemeClr val="bg1"/>
                </a:solidFill>
                <a:latin typeface="Copperplate Gothic Bold" pitchFamily="34" charset="0"/>
                <a:cs typeface="Arial" pitchFamily="34" charset="0"/>
              </a:rPr>
              <a:t>Assistant Teacher( English)</a:t>
            </a:r>
          </a:p>
          <a:p>
            <a:pPr algn="ctr">
              <a:defRPr/>
            </a:pPr>
            <a:r>
              <a:rPr lang="en-US" sz="2331" b="1" dirty="0">
                <a:solidFill>
                  <a:schemeClr val="bg1"/>
                </a:solidFill>
                <a:latin typeface="Copperplate Gothic Bold" pitchFamily="34" charset="0"/>
                <a:cs typeface="Arial" pitchFamily="34" charset="0"/>
              </a:rPr>
              <a:t>Louhajang  Girls’  Pilot High School,</a:t>
            </a:r>
          </a:p>
          <a:p>
            <a:pPr algn="ctr">
              <a:defRPr/>
            </a:pPr>
            <a:r>
              <a:rPr lang="en-US" sz="2331" b="1" dirty="0">
                <a:solidFill>
                  <a:schemeClr val="bg1"/>
                </a:solidFill>
                <a:latin typeface="Copperplate Gothic Bold" pitchFamily="34" charset="0"/>
                <a:cs typeface="Arial" pitchFamily="34" charset="0"/>
              </a:rPr>
              <a:t>Louhajang, Munshigonj.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80307" y="1082087"/>
            <a:ext cx="2477445" cy="451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1" b="1" dirty="0">
                <a:solidFill>
                  <a:schemeClr val="bg1"/>
                </a:solidFill>
              </a:rPr>
              <a:t>PRESENTED BY</a:t>
            </a:r>
          </a:p>
        </p:txBody>
      </p:sp>
      <p:pic>
        <p:nvPicPr>
          <p:cNvPr id="3074" name="Picture 2" descr="C:\Users\FORHAD FAHIM\Desktop\bbbb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119" y="1501828"/>
            <a:ext cx="2220053" cy="281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22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-1612i3\Desktop\Leadership-Island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04875"/>
            <a:ext cx="7924800" cy="511492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91441" y="177225"/>
            <a:ext cx="33045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can we see 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6096000"/>
            <a:ext cx="4544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/>
              <a:t>we </a:t>
            </a:r>
            <a:r>
              <a:rPr lang="en-US" sz="3200" dirty="0" smtClean="0"/>
              <a:t> can see a man alone.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828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304800" y="609600"/>
            <a:ext cx="8839200" cy="5943600"/>
          </a:xfrm>
          <a:prstGeom prst="irregularSeal2">
            <a:avLst/>
          </a:prstGeom>
          <a:solidFill>
            <a:srgbClr val="7030A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/>
              <a:t>Can you live alone ?</a:t>
            </a:r>
            <a:endParaRPr lang="en-US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681335"/>
            <a:ext cx="2607124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Topic’s Name………?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6324600" y="5638800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Unit: One </a:t>
            </a:r>
            <a: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Lesson:1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248400" y="6260068"/>
            <a:ext cx="19822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Time: 5o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75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9286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1" y="990600"/>
            <a:ext cx="13715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Hut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Right Arrow 4"/>
          <p:cNvSpPr/>
          <p:nvPr/>
        </p:nvSpPr>
        <p:spPr>
          <a:xfrm>
            <a:off x="1752600" y="1143000"/>
            <a:ext cx="978408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838200"/>
            <a:ext cx="6133111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/>
              <a:t>A SMALL HOUSE MADE OF STRAW, BAMBOO AND WOOD </a:t>
            </a:r>
            <a:endParaRPr lang="en-US" sz="3600" b="1" dirty="0"/>
          </a:p>
        </p:txBody>
      </p:sp>
      <p:sp>
        <p:nvSpPr>
          <p:cNvPr id="9" name="Rectangle 8"/>
          <p:cNvSpPr/>
          <p:nvPr/>
        </p:nvSpPr>
        <p:spPr>
          <a:xfrm>
            <a:off x="228601" y="5562600"/>
            <a:ext cx="87239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He lives in a little </a:t>
            </a:r>
            <a:r>
              <a:rPr lang="en-US" sz="4800" b="1" dirty="0" smtClean="0">
                <a:solidFill>
                  <a:srgbClr val="0070C0"/>
                </a:solidFill>
              </a:rPr>
              <a:t>hut</a:t>
            </a:r>
            <a:r>
              <a:rPr lang="en-US" sz="4800" b="1" dirty="0" smtClean="0"/>
              <a:t>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23781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990600"/>
            <a:ext cx="2667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companion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Right Arrow 4"/>
          <p:cNvSpPr/>
          <p:nvPr/>
        </p:nvSpPr>
        <p:spPr>
          <a:xfrm>
            <a:off x="2679192" y="1143000"/>
            <a:ext cx="978408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11660" y="990600"/>
            <a:ext cx="4542910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Friend / partner/ mate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05177" y="5867400"/>
            <a:ext cx="82768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Man wants </a:t>
            </a:r>
            <a:r>
              <a:rPr lang="en-US" sz="4000" b="1" dirty="0" smtClean="0">
                <a:solidFill>
                  <a:srgbClr val="0070C0"/>
                </a:solidFill>
              </a:rPr>
              <a:t>companion</a:t>
            </a:r>
            <a:r>
              <a:rPr lang="en-US" sz="4000" b="1" dirty="0" smtClean="0"/>
              <a:t>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3781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914400"/>
            <a:ext cx="27431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cooperation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Right Arrow 4"/>
          <p:cNvSpPr/>
          <p:nvPr/>
        </p:nvSpPr>
        <p:spPr>
          <a:xfrm>
            <a:off x="2831592" y="1143000"/>
            <a:ext cx="978408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11660" y="990600"/>
            <a:ext cx="3530069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Help / assistance 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182451" y="5562600"/>
            <a:ext cx="88091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We need </a:t>
            </a:r>
            <a:r>
              <a:rPr lang="en-US" sz="4000" b="1" dirty="0" smtClean="0">
                <a:solidFill>
                  <a:srgbClr val="0070C0"/>
                </a:solidFill>
              </a:rPr>
              <a:t>cooperation</a:t>
            </a:r>
            <a:r>
              <a:rPr lang="en-US" sz="4000" b="1" dirty="0" smtClean="0"/>
              <a:t> to live on earth.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3781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914400"/>
            <a:ext cx="2666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community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5" name="Right Arrow 4"/>
          <p:cNvSpPr/>
          <p:nvPr/>
        </p:nvSpPr>
        <p:spPr>
          <a:xfrm>
            <a:off x="2831592" y="1143000"/>
            <a:ext cx="978408" cy="380999"/>
          </a:xfrm>
          <a:prstGeom prst="rightArrow">
            <a:avLst>
              <a:gd name="adj1" fmla="val 50000"/>
              <a:gd name="adj2" fmla="val 77042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11660" y="990600"/>
            <a:ext cx="3200748" cy="64633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Society / group </a:t>
            </a:r>
            <a:endParaRPr lang="en-US" sz="3600" b="1" dirty="0"/>
          </a:p>
        </p:txBody>
      </p:sp>
      <p:sp>
        <p:nvSpPr>
          <p:cNvPr id="7" name="Rectangle 6"/>
          <p:cNvSpPr/>
          <p:nvPr/>
        </p:nvSpPr>
        <p:spPr>
          <a:xfrm>
            <a:off x="228599" y="5638800"/>
            <a:ext cx="8686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We live in a peaceful </a:t>
            </a:r>
            <a:r>
              <a:rPr lang="en-US" sz="4000" b="1" dirty="0" smtClean="0">
                <a:solidFill>
                  <a:srgbClr val="0070C0"/>
                </a:solidFill>
              </a:rPr>
              <a:t>community</a:t>
            </a:r>
            <a:r>
              <a:rPr lang="en-US" sz="4000" b="1" dirty="0" smtClean="0"/>
              <a:t>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37810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MAGES\various\Englis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609600"/>
            <a:ext cx="4343399" cy="579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152400" y="1600200"/>
            <a:ext cx="1958165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Read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the text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silently 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and </a:t>
            </a:r>
          </a:p>
          <a:p>
            <a:r>
              <a:rPr lang="en-US" sz="4000" dirty="0" smtClean="0">
                <a:solidFill>
                  <a:srgbClr val="002060"/>
                </a:solidFill>
              </a:rPr>
              <a:t>carefully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2819400"/>
            <a:ext cx="1901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Unit-One</a:t>
            </a:r>
          </a:p>
          <a:p>
            <a:r>
              <a:rPr lang="en-US" sz="3600" dirty="0" smtClean="0">
                <a:solidFill>
                  <a:srgbClr val="002060"/>
                </a:solidFill>
              </a:rPr>
              <a:t>Lesson-1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4419600"/>
            <a:ext cx="1654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10 </a:t>
            </a:r>
            <a:r>
              <a:rPr lang="en-US" sz="3600" dirty="0" err="1" smtClean="0">
                <a:solidFill>
                  <a:srgbClr val="002060"/>
                </a:solidFill>
              </a:rPr>
              <a:t>mins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95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222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Algerian</vt:lpstr>
      <vt:lpstr>Arial</vt:lpstr>
      <vt:lpstr>Calibri</vt:lpstr>
      <vt:lpstr>Copperplate Gothic Bold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</vt:lpstr>
      <vt:lpstr>THANKS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33</cp:revision>
  <dcterms:created xsi:type="dcterms:W3CDTF">2006-08-16T00:00:00Z</dcterms:created>
  <dcterms:modified xsi:type="dcterms:W3CDTF">2019-12-04T08:28:17Z</dcterms:modified>
</cp:coreProperties>
</file>