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 id="260" r:id="rId6"/>
    <p:sldId id="261" r:id="rId7"/>
    <p:sldId id="275" r:id="rId8"/>
    <p:sldId id="276" r:id="rId9"/>
    <p:sldId id="262" r:id="rId10"/>
    <p:sldId id="263" r:id="rId11"/>
    <p:sldId id="264" r:id="rId12"/>
    <p:sldId id="265" r:id="rId13"/>
    <p:sldId id="266" r:id="rId14"/>
    <p:sldId id="267" r:id="rId15"/>
    <p:sldId id="268" r:id="rId16"/>
    <p:sldId id="269"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4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12/4/2019</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B6F15528-21DE-4FAA-801E-634DDDAF4B2B}" type="slidenum">
              <a:rPr lang="en-US" smtClean="0"/>
              <a:pPr/>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1D8BD707-D9CF-40AE-B4C6-C98DA3205C09}" type="datetimeFigureOut">
              <a:rPr lang="en-US" smtClean="0"/>
              <a:pPr/>
              <a:t>12/4/2019</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B6F15528-21DE-4FAA-801E-634DDDAF4B2B}" type="slidenum">
              <a:rPr lang="en-US" smtClean="0"/>
              <a:pPr/>
              <a:t>‹#›</a:t>
            </a:fld>
            <a:endParaRPr lang="en-US"/>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jpeg"/></Relationships>
</file>

<file path=ppt/slides/_rels/slide12.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7.xml"/><Relationship Id="rId5" Type="http://schemas.openxmlformats.org/officeDocument/2006/relationships/image" Target="../media/image24.jpeg"/><Relationship Id="rId4" Type="http://schemas.openxmlformats.org/officeDocument/2006/relationships/image" Target="../media/image23.jpeg"/></Relationships>
</file>

<file path=ppt/slides/_rels/slide14.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mailto:&#2439;-&#2478;&#2503;&#2439;&#2482;-delwara1979@gmail.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5" Type="http://schemas.openxmlformats.org/officeDocument/2006/relationships/image" Target="../media/image11.jpeg"/><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i\Downloads\images (2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25834"/>
            <a:ext cx="8153400" cy="673216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769799" y="3048000"/>
            <a:ext cx="7459801" cy="99060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prstTxWarp prst="textPlain">
              <a:avLst/>
            </a:prstTxWarp>
            <a:spAutoFit/>
          </a:bodyPr>
          <a:lstStyle/>
          <a:p>
            <a:pPr algn="ctr"/>
            <a:r>
              <a:rPr lang="bn-IN" sz="2800" dirty="0" smtClean="0">
                <a:latin typeface="Nikosh" pitchFamily="2" charset="0"/>
                <a:cs typeface="Nikosh" pitchFamily="2" charset="0"/>
              </a:rPr>
              <a:t>আজকের মাল্টিমিডিয়া ক্লাস রুমে সবাইকে স্বাগতম </a:t>
            </a:r>
            <a:endParaRPr lang="en-US" sz="2800" dirty="0">
              <a:latin typeface="Nikosh" pitchFamily="2" charset="0"/>
              <a:cs typeface="Nikosh" pitchFamily="2" charset="0"/>
            </a:endParaRPr>
          </a:p>
        </p:txBody>
      </p:sp>
      <p:sp>
        <p:nvSpPr>
          <p:cNvPr id="4" name="TextBox 3"/>
          <p:cNvSpPr txBox="1"/>
          <p:nvPr/>
        </p:nvSpPr>
        <p:spPr>
          <a:xfrm>
            <a:off x="838200" y="609600"/>
            <a:ext cx="7391400" cy="46166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prstTxWarp prst="textPlain">
              <a:avLst/>
            </a:prstTxWarp>
            <a:spAutoFit/>
          </a:bodyPr>
          <a:lstStyle/>
          <a:p>
            <a:pPr algn="ctr"/>
            <a:r>
              <a:rPr lang="bn-IN" sz="2400" dirty="0" smtClean="0">
                <a:ln w="10160">
                  <a:solidFill>
                    <a:schemeClr val="accent1"/>
                  </a:solidFill>
                  <a:prstDash val="solid"/>
                </a:ln>
                <a:solidFill>
                  <a:schemeClr val="tx1"/>
                </a:solidFill>
                <a:effectLst>
                  <a:outerShdw blurRad="38100" dist="32000" dir="5400000" algn="tl">
                    <a:srgbClr val="000000">
                      <a:alpha val="30000"/>
                    </a:srgbClr>
                  </a:outerShdw>
                </a:effectLst>
                <a:latin typeface="Nikosh" pitchFamily="2" charset="0"/>
                <a:cs typeface="Nikosh" pitchFamily="2" charset="0"/>
              </a:rPr>
              <a:t>আসসালামু আলাইকুম </a:t>
            </a:r>
            <a:endParaRPr lang="en-US" sz="2400" dirty="0">
              <a:ln w="10160">
                <a:solidFill>
                  <a:schemeClr val="accent1"/>
                </a:solidFill>
                <a:prstDash val="solid"/>
              </a:ln>
              <a:solidFill>
                <a:schemeClr val="tx1"/>
              </a:solidFill>
              <a:effectLst>
                <a:outerShdw blurRad="38100" dist="32000" dir="5400000" algn="tl">
                  <a:srgbClr val="000000">
                    <a:alpha val="30000"/>
                  </a:srgbClr>
                </a:outerShdw>
              </a:effectLst>
              <a:latin typeface="Nikosh" pitchFamily="2" charset="0"/>
              <a:cs typeface="Nikosh" pitchFamily="2" charset="0"/>
            </a:endParaRPr>
          </a:p>
        </p:txBody>
      </p:sp>
    </p:spTree>
    <p:extLst>
      <p:ext uri="{BB962C8B-B14F-4D97-AF65-F5344CB8AC3E}">
        <p14:creationId xmlns:p14="http://schemas.microsoft.com/office/powerpoint/2010/main" val="33698281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i\Downloads\images (3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228600"/>
            <a:ext cx="6203975" cy="373526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90600" y="4191000"/>
            <a:ext cx="7315200" cy="2308324"/>
          </a:xfrm>
          <a:prstGeom prst="rect">
            <a:avLst/>
          </a:prstGeom>
          <a:noFill/>
        </p:spPr>
        <p:txBody>
          <a:bodyPr wrap="square" rtlCol="0">
            <a:spAutoFit/>
          </a:bodyPr>
          <a:lstStyle/>
          <a:p>
            <a:r>
              <a:rPr lang="bn-IN" sz="2400" dirty="0" smtClean="0">
                <a:latin typeface="Nikosh" pitchFamily="2" charset="0"/>
                <a:cs typeface="Nikosh" pitchFamily="2" charset="0"/>
              </a:rPr>
              <a:t>উদ্ভিদ সালোকসংশ্লেষণ পদ্ধতিতে সূর্যালোকের উপস্থিতিতে কার্বন ডাই-অক্সাইড এবং পানি ব্যবহার করে গ্লুকোজ এবং অক্সিজেন উৎপন্ন করে। সালোকসংশ্লেষণ </a:t>
            </a:r>
          </a:p>
          <a:p>
            <a:r>
              <a:rPr lang="bn-IN" sz="2400" dirty="0" smtClean="0">
                <a:latin typeface="Nikosh" pitchFamily="2" charset="0"/>
                <a:cs typeface="Nikosh" pitchFamily="2" charset="0"/>
              </a:rPr>
              <a:t>প্রক্রিয়া উৎপন্ন অক্সিজেন উদ্ভিদ ও প্রাণীর শ্বসন প্রক্রিয়ায় শক্তি উৎপাদনে কাজে লাগে। প্রাণীর শ্বসন প্রক্রিয়ায় উৎপান্ন কার্বন ডাই-অক্সাইড উদ্ভিদের সালোকসংশ্লেষণ প্রক্রিয়ায় ব্যবহৃত হয়। এভাবেই সালোকসংশ্লেষণ এবং শ্বসন প্রক্রিয়ার মাধ্যমে জীবমন্ডলের মধ্যে পারস্পারিক সম্পর্ক সৃষ্টি হয়। </a:t>
            </a:r>
            <a:endParaRPr lang="en-US" sz="2400" dirty="0">
              <a:latin typeface="Nikosh" pitchFamily="2" charset="0"/>
              <a:cs typeface="Nikosh" pitchFamily="2" charset="0"/>
            </a:endParaRPr>
          </a:p>
        </p:txBody>
      </p:sp>
      <p:sp>
        <p:nvSpPr>
          <p:cNvPr id="3" name="TextBox 2"/>
          <p:cNvSpPr txBox="1"/>
          <p:nvPr/>
        </p:nvSpPr>
        <p:spPr>
          <a:xfrm>
            <a:off x="1866900" y="3330920"/>
            <a:ext cx="5562600" cy="461665"/>
          </a:xfrm>
          <a:prstGeom prst="rect">
            <a:avLst/>
          </a:prstGeom>
          <a:noFill/>
        </p:spPr>
        <p:txBody>
          <a:bodyPr wrap="square" rtlCol="0">
            <a:spAutoFit/>
          </a:bodyPr>
          <a:lstStyle/>
          <a:p>
            <a:r>
              <a:rPr lang="bn-IN" sz="2400" dirty="0" smtClean="0">
                <a:latin typeface="Nikosh" pitchFamily="2" charset="0"/>
                <a:cs typeface="Nikosh" pitchFamily="2" charset="0"/>
              </a:rPr>
              <a:t>জীবন ধারণের জন্য এরা একে অপরের উপর নির্ভরশীল </a:t>
            </a:r>
            <a:endParaRPr lang="en-US" sz="2400" dirty="0">
              <a:latin typeface="Nikosh" pitchFamily="2" charset="0"/>
              <a:cs typeface="Nikosh" pitchFamily="2" charset="0"/>
            </a:endParaRPr>
          </a:p>
        </p:txBody>
      </p:sp>
    </p:spTree>
    <p:extLst>
      <p:ext uri="{BB962C8B-B14F-4D97-AF65-F5344CB8AC3E}">
        <p14:creationId xmlns:p14="http://schemas.microsoft.com/office/powerpoint/2010/main" val="3891276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animEffect transition="in" filter="barn(inVertical)">
                                      <p:cBhvr>
                                        <p:cTn id="7" dur="500"/>
                                        <p:tgtEl>
                                          <p:spTgt spid="205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i\Downloads\images (3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2" y="381000"/>
            <a:ext cx="3068352" cy="1724024"/>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i\Downloads\images (4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57175"/>
            <a:ext cx="2466975" cy="184785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i\Downloads\images (4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2190750"/>
            <a:ext cx="2466975" cy="1847850"/>
          </a:xfrm>
          <a:prstGeom prst="rect">
            <a:avLst/>
          </a:prstGeom>
          <a:noFill/>
          <a:extLst>
            <a:ext uri="{909E8E84-426E-40DD-AFC4-6F175D3DCCD1}">
              <a14:hiddenFill xmlns:a14="http://schemas.microsoft.com/office/drawing/2010/main">
                <a:solidFill>
                  <a:srgbClr val="FFFFFF"/>
                </a:solidFill>
              </a14:hiddenFill>
            </a:ext>
          </a:extLst>
        </p:spPr>
      </p:pic>
      <p:pic>
        <p:nvPicPr>
          <p:cNvPr id="3077" name="Picture 5" descr="C:\Users\i\Downloads\download (25).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2186781"/>
            <a:ext cx="2767665" cy="1851819"/>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C:\Users\i\Downloads\images (42).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3275" y="2281547"/>
            <a:ext cx="2552700" cy="17907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42912" y="4399945"/>
            <a:ext cx="6858000" cy="83099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dirty="0" smtClean="0">
                <a:latin typeface="Nikosh" pitchFamily="2" charset="0"/>
                <a:cs typeface="Nikosh" pitchFamily="2" charset="0"/>
              </a:rPr>
              <a:t>এ ধরনের উদ্ভিদের বংশ বিস্তার ঘটে কীটপতঙ্গের মাধ্যমে। জীবন ধারনের </a:t>
            </a:r>
          </a:p>
          <a:p>
            <a:r>
              <a:rPr lang="bn-IN" sz="2400" dirty="0" smtClean="0">
                <a:latin typeface="Nikosh" pitchFamily="2" charset="0"/>
                <a:cs typeface="Nikosh" pitchFamily="2" charset="0"/>
              </a:rPr>
              <a:t>জন্য মৌমাছি যখন ফুলে ফুলে বিচরণ করে, তখনই পরাগায়ন ঘটে।  </a:t>
            </a:r>
            <a:endParaRPr lang="en-US" sz="2400" dirty="0">
              <a:latin typeface="Nikosh" pitchFamily="2" charset="0"/>
              <a:cs typeface="Nikosh" pitchFamily="2" charset="0"/>
            </a:endParaRPr>
          </a:p>
        </p:txBody>
      </p:sp>
      <p:sp>
        <p:nvSpPr>
          <p:cNvPr id="3" name="TextBox 2"/>
          <p:cNvSpPr txBox="1"/>
          <p:nvPr/>
        </p:nvSpPr>
        <p:spPr>
          <a:xfrm>
            <a:off x="442912" y="5775368"/>
            <a:ext cx="7800975" cy="83099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dirty="0" smtClean="0">
                <a:latin typeface="Nikosh" pitchFamily="2" charset="0"/>
                <a:cs typeface="Nikosh" pitchFamily="2" charset="0"/>
              </a:rPr>
              <a:t>পৃথিবীতে যত প্রকার জীব আছে ,তাদের মধ্যে সবচেয়ে বড় হলো তিমি আর ক্ষুদ্রতর হলো ব্যাকটিরিয়া।  </a:t>
            </a:r>
            <a:endParaRPr lang="en-US" sz="2400" dirty="0">
              <a:latin typeface="Nikosh" pitchFamily="2" charset="0"/>
              <a:cs typeface="Nikosh" pitchFamily="2" charset="0"/>
            </a:endParaRPr>
          </a:p>
        </p:txBody>
      </p:sp>
      <p:sp>
        <p:nvSpPr>
          <p:cNvPr id="4" name="TextBox 3"/>
          <p:cNvSpPr txBox="1"/>
          <p:nvPr/>
        </p:nvSpPr>
        <p:spPr>
          <a:xfrm>
            <a:off x="3343275" y="257177"/>
            <a:ext cx="3048000" cy="584775"/>
          </a:xfrm>
          <a:prstGeom prst="rect">
            <a:avLst/>
          </a:prstGeom>
          <a:noFill/>
        </p:spPr>
        <p:txBody>
          <a:bodyPr wrap="square" rtlCol="0">
            <a:spAutoFit/>
          </a:bodyPr>
          <a:lstStyle/>
          <a:p>
            <a:r>
              <a:rPr lang="bn-IN" sz="3200" u="sng" dirty="0" smtClean="0">
                <a:latin typeface="Nikosh" pitchFamily="2" charset="0"/>
                <a:cs typeface="Nikosh" pitchFamily="2" charset="0"/>
              </a:rPr>
              <a:t>চিত্র গুলো লক্ষ্য করি </a:t>
            </a:r>
            <a:endParaRPr lang="en-US" sz="3200" u="sng" dirty="0">
              <a:latin typeface="Nikosh" pitchFamily="2" charset="0"/>
              <a:cs typeface="Nikosh" pitchFamily="2" charset="0"/>
            </a:endParaRPr>
          </a:p>
        </p:txBody>
      </p:sp>
    </p:spTree>
    <p:extLst>
      <p:ext uri="{BB962C8B-B14F-4D97-AF65-F5344CB8AC3E}">
        <p14:creationId xmlns:p14="http://schemas.microsoft.com/office/powerpoint/2010/main" val="1102043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arn(inVertical)">
                                      <p:cBhvr>
                                        <p:cTn id="7" dur="5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075"/>
                                        </p:tgtEl>
                                        <p:attrNameLst>
                                          <p:attrName>style.visibility</p:attrName>
                                        </p:attrNameLst>
                                      </p:cBhvr>
                                      <p:to>
                                        <p:strVal val="visible"/>
                                      </p:to>
                                    </p:set>
                                    <p:animEffect transition="in" filter="barn(inVertical)">
                                      <p:cBhvr>
                                        <p:cTn id="12" dur="500"/>
                                        <p:tgtEl>
                                          <p:spTgt spid="307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076"/>
                                        </p:tgtEl>
                                        <p:attrNameLst>
                                          <p:attrName>style.visibility</p:attrName>
                                        </p:attrNameLst>
                                      </p:cBhvr>
                                      <p:to>
                                        <p:strVal val="visible"/>
                                      </p:to>
                                    </p:set>
                                    <p:animEffect transition="in" filter="barn(inVertical)">
                                      <p:cBhvr>
                                        <p:cTn id="17" dur="500"/>
                                        <p:tgtEl>
                                          <p:spTgt spid="307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078"/>
                                        </p:tgtEl>
                                        <p:attrNameLst>
                                          <p:attrName>style.visibility</p:attrName>
                                        </p:attrNameLst>
                                      </p:cBhvr>
                                      <p:to>
                                        <p:strVal val="visible"/>
                                      </p:to>
                                    </p:set>
                                    <p:animEffect transition="in" filter="barn(inVertical)">
                                      <p:cBhvr>
                                        <p:cTn id="22" dur="500"/>
                                        <p:tgtEl>
                                          <p:spTgt spid="307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077"/>
                                        </p:tgtEl>
                                        <p:attrNameLst>
                                          <p:attrName>style.visibility</p:attrName>
                                        </p:attrNameLst>
                                      </p:cBhvr>
                                      <p:to>
                                        <p:strVal val="visible"/>
                                      </p:to>
                                    </p:set>
                                    <p:animEffect transition="in" filter="barn(inVertical)">
                                      <p:cBhvr>
                                        <p:cTn id="27" dur="500"/>
                                        <p:tgtEl>
                                          <p:spTgt spid="3077"/>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1000"/>
                                        <p:tgtEl>
                                          <p:spTgt spid="4"/>
                                        </p:tgtEl>
                                      </p:cBhvr>
                                    </p:animEffect>
                                    <p:anim calcmode="lin" valueType="num">
                                      <p:cBhvr>
                                        <p:cTn id="33" dur="1000" fill="hold"/>
                                        <p:tgtEl>
                                          <p:spTgt spid="4"/>
                                        </p:tgtEl>
                                        <p:attrNameLst>
                                          <p:attrName>ppt_x</p:attrName>
                                        </p:attrNameLst>
                                      </p:cBhvr>
                                      <p:tavLst>
                                        <p:tav tm="0">
                                          <p:val>
                                            <p:strVal val="#ppt_x"/>
                                          </p:val>
                                        </p:tav>
                                        <p:tav tm="100000">
                                          <p:val>
                                            <p:strVal val="#ppt_x"/>
                                          </p:val>
                                        </p:tav>
                                      </p:tavLst>
                                    </p:anim>
                                    <p:anim calcmode="lin" valueType="num">
                                      <p:cBhvr>
                                        <p:cTn id="3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2"/>
                                        </p:tgtEl>
                                        <p:attrNameLst>
                                          <p:attrName>style.visibility</p:attrName>
                                        </p:attrNameLst>
                                      </p:cBhvr>
                                      <p:to>
                                        <p:strVal val="visible"/>
                                      </p:to>
                                    </p:set>
                                    <p:animEffect transition="in" filter="barn(inVertical)">
                                      <p:cBhvr>
                                        <p:cTn id="39" dur="500"/>
                                        <p:tgtEl>
                                          <p:spTgt spid="2"/>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3"/>
                                        </p:tgtEl>
                                        <p:attrNameLst>
                                          <p:attrName>style.visibility</p:attrName>
                                        </p:attrNameLst>
                                      </p:cBhvr>
                                      <p:to>
                                        <p:strVal val="visible"/>
                                      </p:to>
                                    </p:set>
                                    <p:animEffect transition="in" filter="barn(inVertical)">
                                      <p:cBhvr>
                                        <p:cTn id="4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92843" y="533400"/>
            <a:ext cx="6934200" cy="584775"/>
          </a:xfrm>
          <a:prstGeom prst="rect">
            <a:avLst/>
          </a:prstGeom>
          <a:noFill/>
        </p:spPr>
        <p:txBody>
          <a:bodyPr wrap="square" rtlCol="0">
            <a:prstTxWarp prst="textPlain">
              <a:avLst/>
            </a:prstTxWarp>
            <a:spAutoFit/>
          </a:bodyPr>
          <a:lstStyle/>
          <a:p>
            <a:pPr algn="ctr"/>
            <a:r>
              <a:rPr lang="bn-IN" sz="3200" dirty="0" smtClean="0">
                <a:latin typeface="Nikosh" pitchFamily="2" charset="0"/>
                <a:cs typeface="Nikosh" pitchFamily="2" charset="0"/>
              </a:rPr>
              <a:t>জোড়ায় কাজ  </a:t>
            </a:r>
            <a:endParaRPr lang="en-US" sz="3200" dirty="0">
              <a:latin typeface="Nikosh" pitchFamily="2" charset="0"/>
              <a:cs typeface="Nikosh" pitchFamily="2" charset="0"/>
            </a:endParaRPr>
          </a:p>
        </p:txBody>
      </p:sp>
      <p:sp>
        <p:nvSpPr>
          <p:cNvPr id="3" name="TextBox 2"/>
          <p:cNvSpPr txBox="1"/>
          <p:nvPr/>
        </p:nvSpPr>
        <p:spPr>
          <a:xfrm>
            <a:off x="838200" y="4876800"/>
            <a:ext cx="7620000" cy="1569660"/>
          </a:xfrm>
          <a:prstGeom prst="rect">
            <a:avLst/>
          </a:prstGeom>
          <a:noFill/>
        </p:spPr>
        <p:txBody>
          <a:bodyPr wrap="square" rtlCol="0">
            <a:spAutoFit/>
          </a:bodyPr>
          <a:lstStyle/>
          <a:p>
            <a:pPr marL="457200" indent="-457200">
              <a:buFont typeface="Wingdings" pitchFamily="2" charset="2"/>
              <a:buChar char="q"/>
            </a:pPr>
            <a:r>
              <a:rPr lang="bn-IN" sz="3200" dirty="0" smtClean="0">
                <a:latin typeface="Nikosh" pitchFamily="2" charset="0"/>
                <a:cs typeface="Nikosh" pitchFamily="2" charset="0"/>
              </a:rPr>
              <a:t>উদ্ভিদ ও প্রাণীর পারস্পারিক নির্ভরশীলতায় জীব পরিবেশে কতটুকু গুরুত্ব পূর্ণ ভূমিকা রাখে বলে তোমরা মনে কর? </a:t>
            </a:r>
            <a:endParaRPr lang="en-US" sz="3200" dirty="0">
              <a:latin typeface="Nikosh" pitchFamily="2" charset="0"/>
              <a:cs typeface="Nikosh" pitchFamily="2" charset="0"/>
            </a:endParaRPr>
          </a:p>
        </p:txBody>
      </p:sp>
      <p:pic>
        <p:nvPicPr>
          <p:cNvPr id="4098" name="Picture 2" descr="C:\Users\i\Downloads\images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1676400"/>
            <a:ext cx="4267200" cy="2839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0560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arn(inVertical)">
                                      <p:cBhvr>
                                        <p:cTn id="7" dur="500"/>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barn(inVertical)">
                                      <p:cBhvr>
                                        <p:cTn id="1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i\Downloads\images (3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3621237"/>
            <a:ext cx="2724150" cy="1676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i\Downloads\images (3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6681" y="341013"/>
            <a:ext cx="2724150" cy="16764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i\Downloads\images (46).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3036" y="302979"/>
            <a:ext cx="2650177" cy="1484099"/>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i\Downloads\images (48).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40169" y="663422"/>
            <a:ext cx="2828925" cy="161925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798623" y="1854654"/>
            <a:ext cx="2209800" cy="461665"/>
          </a:xfrm>
          <a:prstGeom prst="rect">
            <a:avLst/>
          </a:prstGeom>
          <a:noFill/>
        </p:spPr>
        <p:txBody>
          <a:bodyPr wrap="square" rtlCol="0">
            <a:spAutoFit/>
          </a:bodyPr>
          <a:lstStyle/>
          <a:p>
            <a:r>
              <a:rPr lang="bn-IN" sz="2400" b="1" dirty="0" smtClean="0">
                <a:latin typeface="Nikosh" pitchFamily="2" charset="0"/>
                <a:cs typeface="Nikosh" pitchFamily="2" charset="0"/>
              </a:rPr>
              <a:t>আবর্জনা </a:t>
            </a:r>
            <a:endParaRPr lang="en-US" sz="2400" b="1" dirty="0">
              <a:latin typeface="Nikosh" pitchFamily="2" charset="0"/>
              <a:cs typeface="Nikosh" pitchFamily="2" charset="0"/>
            </a:endParaRPr>
          </a:p>
        </p:txBody>
      </p:sp>
      <p:sp>
        <p:nvSpPr>
          <p:cNvPr id="5" name="TextBox 4"/>
          <p:cNvSpPr txBox="1"/>
          <p:nvPr/>
        </p:nvSpPr>
        <p:spPr>
          <a:xfrm>
            <a:off x="327623" y="2017413"/>
            <a:ext cx="2681968" cy="461665"/>
          </a:xfrm>
          <a:prstGeom prst="rect">
            <a:avLst/>
          </a:prstGeom>
          <a:noFill/>
        </p:spPr>
        <p:txBody>
          <a:bodyPr wrap="square" rtlCol="0">
            <a:spAutoFit/>
          </a:bodyPr>
          <a:lstStyle/>
          <a:p>
            <a:r>
              <a:rPr lang="bn-IN" sz="2400" b="1" dirty="0" smtClean="0">
                <a:latin typeface="Nikosh" pitchFamily="2" charset="0"/>
                <a:cs typeface="Nikosh" pitchFamily="2" charset="0"/>
              </a:rPr>
              <a:t>জমিতে কীটনাশক প্রয়োগ </a:t>
            </a:r>
            <a:endParaRPr lang="en-US" sz="2400" b="1" dirty="0">
              <a:latin typeface="Nikosh" pitchFamily="2" charset="0"/>
              <a:cs typeface="Nikosh" pitchFamily="2" charset="0"/>
            </a:endParaRPr>
          </a:p>
        </p:txBody>
      </p:sp>
      <p:sp>
        <p:nvSpPr>
          <p:cNvPr id="6" name="TextBox 5"/>
          <p:cNvSpPr txBox="1"/>
          <p:nvPr/>
        </p:nvSpPr>
        <p:spPr>
          <a:xfrm>
            <a:off x="3998830" y="2248245"/>
            <a:ext cx="2291442" cy="461665"/>
          </a:xfrm>
          <a:prstGeom prst="rect">
            <a:avLst/>
          </a:prstGeom>
          <a:noFill/>
        </p:spPr>
        <p:txBody>
          <a:bodyPr wrap="square" rtlCol="0">
            <a:spAutoFit/>
          </a:bodyPr>
          <a:lstStyle/>
          <a:p>
            <a:r>
              <a:rPr lang="bn-IN" sz="2400" b="1" dirty="0" smtClean="0">
                <a:latin typeface="Nikosh" pitchFamily="2" charset="0"/>
                <a:cs typeface="Nikosh" pitchFamily="2" charset="0"/>
              </a:rPr>
              <a:t>শব্দ দূষণ </a:t>
            </a:r>
            <a:endParaRPr lang="en-US" sz="2400" b="1" dirty="0">
              <a:latin typeface="Nikosh" pitchFamily="2" charset="0"/>
              <a:cs typeface="Nikosh" pitchFamily="2" charset="0"/>
            </a:endParaRPr>
          </a:p>
        </p:txBody>
      </p:sp>
      <p:sp>
        <p:nvSpPr>
          <p:cNvPr id="8" name="TextBox 7"/>
          <p:cNvSpPr txBox="1"/>
          <p:nvPr/>
        </p:nvSpPr>
        <p:spPr>
          <a:xfrm>
            <a:off x="1035132" y="2831021"/>
            <a:ext cx="7239000" cy="461665"/>
          </a:xfrm>
          <a:prstGeom prst="rect">
            <a:avLst/>
          </a:prstGeom>
          <a:noFill/>
        </p:spPr>
        <p:txBody>
          <a:bodyPr wrap="square" rtlCol="0">
            <a:prstTxWarp prst="textPlain">
              <a:avLst/>
            </a:prstTxWarp>
            <a:spAutoFit/>
          </a:bodyPr>
          <a:lstStyle/>
          <a:p>
            <a:pPr algn="ctr"/>
            <a:r>
              <a:rPr lang="bn-IN" sz="2400" b="1" dirty="0" smtClean="0">
                <a:latin typeface="Nikosh" pitchFamily="2" charset="0"/>
                <a:cs typeface="Nikosh" pitchFamily="2" charset="0"/>
              </a:rPr>
              <a:t>এগুলো হচ্ছে দূষিত পরিবেশ </a:t>
            </a:r>
            <a:endParaRPr lang="en-US" sz="2400" b="1" dirty="0">
              <a:latin typeface="Nikosh" pitchFamily="2" charset="0"/>
              <a:cs typeface="Nikosh" pitchFamily="2" charset="0"/>
            </a:endParaRPr>
          </a:p>
        </p:txBody>
      </p:sp>
      <p:sp>
        <p:nvSpPr>
          <p:cNvPr id="9" name="TextBox 8"/>
          <p:cNvSpPr txBox="1"/>
          <p:nvPr/>
        </p:nvSpPr>
        <p:spPr>
          <a:xfrm>
            <a:off x="227364" y="5277845"/>
            <a:ext cx="3329977" cy="461665"/>
          </a:xfrm>
          <a:prstGeom prst="rect">
            <a:avLst/>
          </a:prstGeom>
          <a:noFill/>
        </p:spPr>
        <p:txBody>
          <a:bodyPr wrap="square" rtlCol="0">
            <a:spAutoFit/>
          </a:bodyPr>
          <a:lstStyle/>
          <a:p>
            <a:r>
              <a:rPr lang="bn-IN" sz="2400" b="1" dirty="0" smtClean="0">
                <a:latin typeface="Nikosh" pitchFamily="2" charset="0"/>
                <a:cs typeface="Nikosh" pitchFamily="2" charset="0"/>
              </a:rPr>
              <a:t>একটি স্বাভাবিক পরিবেশ </a:t>
            </a:r>
            <a:endParaRPr lang="en-US" sz="2400" b="1" dirty="0">
              <a:latin typeface="Nikosh" pitchFamily="2" charset="0"/>
              <a:cs typeface="Nikosh" pitchFamily="2" charset="0"/>
            </a:endParaRPr>
          </a:p>
        </p:txBody>
      </p:sp>
      <p:sp>
        <p:nvSpPr>
          <p:cNvPr id="10" name="TextBox 9"/>
          <p:cNvSpPr txBox="1"/>
          <p:nvPr/>
        </p:nvSpPr>
        <p:spPr>
          <a:xfrm>
            <a:off x="2876551" y="152401"/>
            <a:ext cx="2914650" cy="523220"/>
          </a:xfrm>
          <a:prstGeom prst="rect">
            <a:avLst/>
          </a:prstGeom>
          <a:noFill/>
        </p:spPr>
        <p:txBody>
          <a:bodyPr wrap="square" rtlCol="0">
            <a:spAutoFit/>
          </a:bodyPr>
          <a:lstStyle/>
          <a:p>
            <a:pPr algn="ctr"/>
            <a:r>
              <a:rPr lang="bn-IN" sz="2800" b="1" dirty="0" smtClean="0">
                <a:latin typeface="Nikosh" pitchFamily="2" charset="0"/>
                <a:cs typeface="Nikosh" pitchFamily="2" charset="0"/>
              </a:rPr>
              <a:t>চিত্র গুলো লক্ষ্য কর </a:t>
            </a:r>
            <a:endParaRPr lang="en-US" sz="2800" b="1" dirty="0">
              <a:latin typeface="Nikosh" pitchFamily="2" charset="0"/>
              <a:cs typeface="Nikosh" pitchFamily="2" charset="0"/>
            </a:endParaRPr>
          </a:p>
        </p:txBody>
      </p:sp>
      <p:sp>
        <p:nvSpPr>
          <p:cNvPr id="11" name="TextBox 10"/>
          <p:cNvSpPr txBox="1"/>
          <p:nvPr/>
        </p:nvSpPr>
        <p:spPr>
          <a:xfrm>
            <a:off x="3240170" y="3505200"/>
            <a:ext cx="5393654" cy="3046988"/>
          </a:xfrm>
          <a:prstGeom prst="rect">
            <a:avLst/>
          </a:prstGeom>
          <a:noFill/>
        </p:spPr>
        <p:txBody>
          <a:bodyPr wrap="square" rtlCol="0">
            <a:spAutoFit/>
          </a:bodyPr>
          <a:lstStyle/>
          <a:p>
            <a:r>
              <a:rPr lang="bn-IN" sz="2400" dirty="0" smtClean="0">
                <a:latin typeface="Nikosh" pitchFamily="2" charset="0"/>
                <a:cs typeface="Nikosh" pitchFamily="2" charset="0"/>
              </a:rPr>
              <a:t>সুস্থ ও স্বাভাবিকভাবে বেঁচে থাকার জন্য এবং উদ্ভিদ ও প্রাণীদের বিলুপ্তি থেকে রক্ষা করতে হলে পরিবেশকে দূষণমুক্ত রাখতে হবে। সেই সাথে পরিবেশকে পরিচ্ছন্ন রাখতে হবে। পরিবেশের বিভিন্ন উপাদান মাটি,পানি,বায়ুর দূষণ ইত্যাদি রোধ করতে হবে। বনজঙ্গল ,পশু,পাখি নিধন বন্ধ করতে হবে। প্রাকৃতিক সম্পদের ব্যবহার এমনভাবে করতে হবে যেন জীব এবং সম্পদের ভারসাম্য রক্ষা হয় ।  </a:t>
            </a:r>
            <a:endParaRPr lang="en-US" sz="2400" dirty="0">
              <a:latin typeface="Nikosh" pitchFamily="2" charset="0"/>
              <a:cs typeface="Nikosh" pitchFamily="2" charset="0"/>
            </a:endParaRPr>
          </a:p>
        </p:txBody>
      </p:sp>
    </p:spTree>
    <p:extLst>
      <p:ext uri="{BB962C8B-B14F-4D97-AF65-F5344CB8AC3E}">
        <p14:creationId xmlns:p14="http://schemas.microsoft.com/office/powerpoint/2010/main" val="2356774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barn(inVertical)">
                                      <p:cBhvr>
                                        <p:cTn id="7" dur="500"/>
                                        <p:tgtEl>
                                          <p:spTgt spid="102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31"/>
                                        </p:tgtEl>
                                        <p:attrNameLst>
                                          <p:attrName>style.visibility</p:attrName>
                                        </p:attrNameLst>
                                      </p:cBhvr>
                                      <p:to>
                                        <p:strVal val="visible"/>
                                      </p:to>
                                    </p:set>
                                    <p:animEffect transition="in" filter="barn(inVertical)">
                                      <p:cBhvr>
                                        <p:cTn id="12" dur="500"/>
                                        <p:tgtEl>
                                          <p:spTgt spid="103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30"/>
                                        </p:tgtEl>
                                        <p:attrNameLst>
                                          <p:attrName>style.visibility</p:attrName>
                                        </p:attrNameLst>
                                      </p:cBhvr>
                                      <p:to>
                                        <p:strVal val="visible"/>
                                      </p:to>
                                    </p:set>
                                    <p:animEffect transition="in" filter="barn(inVertical)">
                                      <p:cBhvr>
                                        <p:cTn id="17" dur="500"/>
                                        <p:tgtEl>
                                          <p:spTgt spid="103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arn(inVertic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barn(inVertical)">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barn(inVertical)">
                                      <p:cBhvr>
                                        <p:cTn id="37" dur="500"/>
                                        <p:tgtEl>
                                          <p:spTgt spid="4"/>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barn(inVertical)">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1027"/>
                                        </p:tgtEl>
                                        <p:attrNameLst>
                                          <p:attrName>style.visibility</p:attrName>
                                        </p:attrNameLst>
                                      </p:cBhvr>
                                      <p:to>
                                        <p:strVal val="visible"/>
                                      </p:to>
                                    </p:set>
                                    <p:animEffect transition="in" filter="barn(inVertical)">
                                      <p:cBhvr>
                                        <p:cTn id="47" dur="500"/>
                                        <p:tgtEl>
                                          <p:spTgt spid="1027"/>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barn(inVertical)">
                                      <p:cBhvr>
                                        <p:cTn id="52" dur="500"/>
                                        <p:tgtEl>
                                          <p:spTgt spid="9"/>
                                        </p:tgtEl>
                                      </p:cBhvr>
                                    </p:animEffect>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 calcmode="lin" valueType="num">
                                      <p:cBhvr>
                                        <p:cTn id="57" dur="500" fill="hold"/>
                                        <p:tgtEl>
                                          <p:spTgt spid="11"/>
                                        </p:tgtEl>
                                        <p:attrNameLst>
                                          <p:attrName>ppt_w</p:attrName>
                                        </p:attrNameLst>
                                      </p:cBhvr>
                                      <p:tavLst>
                                        <p:tav tm="0">
                                          <p:val>
                                            <p:fltVal val="0"/>
                                          </p:val>
                                        </p:tav>
                                        <p:tav tm="100000">
                                          <p:val>
                                            <p:strVal val="#ppt_w"/>
                                          </p:val>
                                        </p:tav>
                                      </p:tavLst>
                                    </p:anim>
                                    <p:anim calcmode="lin" valueType="num">
                                      <p:cBhvr>
                                        <p:cTn id="58" dur="500" fill="hold"/>
                                        <p:tgtEl>
                                          <p:spTgt spid="11"/>
                                        </p:tgtEl>
                                        <p:attrNameLst>
                                          <p:attrName>ppt_h</p:attrName>
                                        </p:attrNameLst>
                                      </p:cBhvr>
                                      <p:tavLst>
                                        <p:tav tm="0">
                                          <p:val>
                                            <p:fltVal val="0"/>
                                          </p:val>
                                        </p:tav>
                                        <p:tav tm="100000">
                                          <p:val>
                                            <p:strVal val="#ppt_h"/>
                                          </p:val>
                                        </p:tav>
                                      </p:tavLst>
                                    </p:anim>
                                    <p:animEffect transition="in" filter="fade">
                                      <p:cBhvr>
                                        <p:cTn id="5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P spid="9" grpId="0"/>
      <p:bldP spid="10"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6939" y="5105400"/>
            <a:ext cx="6934200" cy="1077218"/>
          </a:xfrm>
          <a:prstGeom prst="rect">
            <a:avLst/>
          </a:prstGeom>
          <a:noFill/>
        </p:spPr>
        <p:txBody>
          <a:bodyPr wrap="square" rtlCol="0">
            <a:spAutoFit/>
          </a:bodyPr>
          <a:lstStyle/>
          <a:p>
            <a:pPr marL="457200" indent="-457200">
              <a:buFont typeface="Wingdings" pitchFamily="2" charset="2"/>
              <a:buChar char="q"/>
            </a:pPr>
            <a:r>
              <a:rPr lang="bn-IN" sz="3200" dirty="0" smtClean="0">
                <a:latin typeface="Nikosh" pitchFamily="2" charset="0"/>
                <a:cs typeface="Nikosh" pitchFamily="2" charset="0"/>
              </a:rPr>
              <a:t>পরিবেশ দূষিত হওয়ার কারণ শনাক্ত কর এবং দূষণরোধে করণী কী তা ব্যাখ্যা কর। </a:t>
            </a:r>
            <a:endParaRPr lang="en-US" sz="3200" dirty="0">
              <a:latin typeface="Nikosh" pitchFamily="2" charset="0"/>
              <a:cs typeface="Nikosh" pitchFamily="2" charset="0"/>
            </a:endParaRPr>
          </a:p>
        </p:txBody>
      </p:sp>
      <p:pic>
        <p:nvPicPr>
          <p:cNvPr id="2050" name="Picture 2" descr="C:\Users\i\Pictures\2017-07-22-12-55-16-05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9857" y="565666"/>
            <a:ext cx="5715000" cy="428625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2133600" y="762000"/>
            <a:ext cx="4114800" cy="76200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prstTxWarp prst="textPlain">
              <a:avLst/>
            </a:prstTxWarp>
            <a:spAutoFit/>
          </a:bodyPr>
          <a:lstStyle/>
          <a:p>
            <a:pPr algn="ctr"/>
            <a:r>
              <a:rPr lang="bn-IN" dirty="0" smtClean="0"/>
              <a:t>দলীয় কাজ </a:t>
            </a:r>
            <a:endParaRPr lang="en-US" dirty="0"/>
          </a:p>
        </p:txBody>
      </p:sp>
    </p:spTree>
    <p:extLst>
      <p:ext uri="{BB962C8B-B14F-4D97-AF65-F5344CB8AC3E}">
        <p14:creationId xmlns:p14="http://schemas.microsoft.com/office/powerpoint/2010/main" val="5469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1000"/>
                                        <p:tgtEl>
                                          <p:spTgt spid="2050"/>
                                        </p:tgtEl>
                                      </p:cBhvr>
                                    </p:animEffect>
                                    <p:anim calcmode="lin" valueType="num">
                                      <p:cBhvr>
                                        <p:cTn id="8" dur="1000" fill="hold"/>
                                        <p:tgtEl>
                                          <p:spTgt spid="2050"/>
                                        </p:tgtEl>
                                        <p:attrNameLst>
                                          <p:attrName>ppt_x</p:attrName>
                                        </p:attrNameLst>
                                      </p:cBhvr>
                                      <p:tavLst>
                                        <p:tav tm="0">
                                          <p:val>
                                            <p:strVal val="#ppt_x"/>
                                          </p:val>
                                        </p:tav>
                                        <p:tav tm="100000">
                                          <p:val>
                                            <p:strVal val="#ppt_x"/>
                                          </p:val>
                                        </p:tav>
                                      </p:tavLst>
                                    </p:anim>
                                    <p:anim calcmode="lin" valueType="num">
                                      <p:cBhvr>
                                        <p:cTn id="9"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 fill="hold"/>
                                        <p:tgtEl>
                                          <p:spTgt spid="7"/>
                                        </p:tgtEl>
                                        <p:attrNameLst>
                                          <p:attrName>ppt_x</p:attrName>
                                        </p:attrNameLst>
                                      </p:cBhvr>
                                      <p:tavLst>
                                        <p:tav tm="0">
                                          <p:val>
                                            <p:strVal val="#ppt_x"/>
                                          </p:val>
                                        </p:tav>
                                        <p:tav tm="100000">
                                          <p:val>
                                            <p:strVal val="#ppt_x"/>
                                          </p:val>
                                        </p:tav>
                                      </p:tavLst>
                                    </p:anim>
                                    <p:anim calcmode="lin" valueType="num">
                                      <p:cBhvr additive="base">
                                        <p:cTn id="1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arn(inVertical)">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33600" y="304800"/>
            <a:ext cx="4419600" cy="523220"/>
          </a:xfrm>
          <a:prstGeom prst="rect">
            <a:avLst/>
          </a:prstGeom>
          <a:noFill/>
        </p:spPr>
        <p:txBody>
          <a:bodyPr wrap="square" rtlCol="0">
            <a:prstTxWarp prst="textPlain">
              <a:avLst/>
            </a:prstTxWarp>
            <a:spAutoFit/>
          </a:bodyPr>
          <a:lstStyle/>
          <a:p>
            <a:pPr algn="ctr"/>
            <a:r>
              <a:rPr lang="bn-IN" sz="2800" dirty="0" smtClean="0">
                <a:latin typeface="Nikosh" pitchFamily="2" charset="0"/>
                <a:cs typeface="Nikosh" pitchFamily="2" charset="0"/>
              </a:rPr>
              <a:t>মূল্যায়ন </a:t>
            </a:r>
            <a:endParaRPr lang="en-US" sz="2800" dirty="0">
              <a:latin typeface="Nikosh" pitchFamily="2" charset="0"/>
              <a:cs typeface="Nikosh" pitchFamily="2" charset="0"/>
            </a:endParaRPr>
          </a:p>
        </p:txBody>
      </p:sp>
      <p:sp>
        <p:nvSpPr>
          <p:cNvPr id="3" name="TextBox 2"/>
          <p:cNvSpPr txBox="1"/>
          <p:nvPr/>
        </p:nvSpPr>
        <p:spPr>
          <a:xfrm>
            <a:off x="629253" y="1295399"/>
            <a:ext cx="6096000" cy="461665"/>
          </a:xfrm>
          <a:prstGeom prst="rect">
            <a:avLst/>
          </a:prstGeom>
          <a:noFill/>
        </p:spPr>
        <p:txBody>
          <a:bodyPr wrap="square" rtlCol="0">
            <a:spAutoFit/>
          </a:bodyPr>
          <a:lstStyle/>
          <a:p>
            <a:r>
              <a:rPr lang="bn-IN" sz="2400" dirty="0" smtClean="0">
                <a:latin typeface="Nikosh" pitchFamily="2" charset="0"/>
                <a:cs typeface="Nikosh" pitchFamily="2" charset="0"/>
              </a:rPr>
              <a:t>১। উদ্ভিদ ও প্রাণীর শ্বসন প্রক্রিয়ায় শক্তি উৎপাদনের কাজে লাগে- </a:t>
            </a:r>
            <a:endParaRPr lang="en-US" sz="2400" dirty="0">
              <a:latin typeface="Nikosh" pitchFamily="2" charset="0"/>
              <a:cs typeface="Nikosh" pitchFamily="2" charset="0"/>
            </a:endParaRPr>
          </a:p>
        </p:txBody>
      </p:sp>
      <p:sp>
        <p:nvSpPr>
          <p:cNvPr id="4" name="TextBox 3"/>
          <p:cNvSpPr txBox="1"/>
          <p:nvPr/>
        </p:nvSpPr>
        <p:spPr>
          <a:xfrm>
            <a:off x="977096" y="1844101"/>
            <a:ext cx="1981200" cy="461665"/>
          </a:xfrm>
          <a:prstGeom prst="rect">
            <a:avLst/>
          </a:prstGeom>
          <a:noFill/>
        </p:spPr>
        <p:txBody>
          <a:bodyPr wrap="square" rtlCol="0">
            <a:spAutoFit/>
          </a:bodyPr>
          <a:lstStyle/>
          <a:p>
            <a:r>
              <a:rPr lang="bn-IN" dirty="0" smtClean="0"/>
              <a:t>(</a:t>
            </a:r>
            <a:r>
              <a:rPr lang="bn-IN" sz="2400" dirty="0" smtClean="0">
                <a:latin typeface="Nikosh" pitchFamily="2" charset="0"/>
                <a:cs typeface="Nikosh" pitchFamily="2" charset="0"/>
              </a:rPr>
              <a:t>ক) পানি </a:t>
            </a:r>
            <a:endParaRPr lang="en-US" sz="2400" dirty="0">
              <a:latin typeface="Nikosh" pitchFamily="2" charset="0"/>
              <a:cs typeface="Nikosh" pitchFamily="2" charset="0"/>
            </a:endParaRPr>
          </a:p>
        </p:txBody>
      </p:sp>
      <p:sp>
        <p:nvSpPr>
          <p:cNvPr id="5" name="TextBox 4"/>
          <p:cNvSpPr txBox="1"/>
          <p:nvPr/>
        </p:nvSpPr>
        <p:spPr>
          <a:xfrm>
            <a:off x="2362200" y="1844101"/>
            <a:ext cx="1524000" cy="461665"/>
          </a:xfrm>
          <a:prstGeom prst="rect">
            <a:avLst/>
          </a:prstGeom>
          <a:noFill/>
        </p:spPr>
        <p:txBody>
          <a:bodyPr wrap="square" rtlCol="0">
            <a:spAutoFit/>
          </a:bodyPr>
          <a:lstStyle/>
          <a:p>
            <a:r>
              <a:rPr lang="bn-IN" b="1" dirty="0" smtClean="0"/>
              <a:t>(</a:t>
            </a:r>
            <a:r>
              <a:rPr lang="bn-IN" sz="2400" dirty="0" smtClean="0">
                <a:latin typeface="Nikosh" pitchFamily="2" charset="0"/>
                <a:cs typeface="Nikosh" pitchFamily="2" charset="0"/>
              </a:rPr>
              <a:t>খ) কার্বন</a:t>
            </a:r>
            <a:endParaRPr lang="en-US" sz="2400" dirty="0">
              <a:latin typeface="Nikosh" pitchFamily="2" charset="0"/>
              <a:cs typeface="Nikosh" pitchFamily="2" charset="0"/>
            </a:endParaRPr>
          </a:p>
        </p:txBody>
      </p:sp>
      <p:sp>
        <p:nvSpPr>
          <p:cNvPr id="6" name="TextBox 5"/>
          <p:cNvSpPr txBox="1"/>
          <p:nvPr/>
        </p:nvSpPr>
        <p:spPr>
          <a:xfrm>
            <a:off x="3977833" y="1797934"/>
            <a:ext cx="2819400" cy="461665"/>
          </a:xfrm>
          <a:prstGeom prst="rect">
            <a:avLst/>
          </a:prstGeom>
          <a:noFill/>
        </p:spPr>
        <p:txBody>
          <a:bodyPr wrap="square" rtlCol="0">
            <a:spAutoFit/>
          </a:bodyPr>
          <a:lstStyle/>
          <a:p>
            <a:r>
              <a:rPr lang="bn-IN" sz="2400" dirty="0" smtClean="0">
                <a:latin typeface="Nikosh" pitchFamily="2" charset="0"/>
                <a:cs typeface="Nikosh" pitchFamily="2" charset="0"/>
              </a:rPr>
              <a:t>(গ) কার্বন ডাইঅক্সাইড </a:t>
            </a:r>
            <a:endParaRPr lang="en-US" sz="2400" dirty="0">
              <a:latin typeface="Nikosh" pitchFamily="2" charset="0"/>
              <a:cs typeface="Nikosh" pitchFamily="2" charset="0"/>
            </a:endParaRPr>
          </a:p>
        </p:txBody>
      </p:sp>
      <p:sp>
        <p:nvSpPr>
          <p:cNvPr id="7" name="TextBox 6"/>
          <p:cNvSpPr txBox="1"/>
          <p:nvPr/>
        </p:nvSpPr>
        <p:spPr>
          <a:xfrm>
            <a:off x="6735502" y="1794076"/>
            <a:ext cx="1524000" cy="461665"/>
          </a:xfrm>
          <a:prstGeom prst="rect">
            <a:avLst/>
          </a:prstGeom>
          <a:noFill/>
        </p:spPr>
        <p:txBody>
          <a:bodyPr wrap="square" rtlCol="0">
            <a:spAutoFit/>
          </a:bodyPr>
          <a:lstStyle/>
          <a:p>
            <a:r>
              <a:rPr lang="bn-IN" dirty="0" smtClean="0"/>
              <a:t>(</a:t>
            </a:r>
            <a:r>
              <a:rPr lang="bn-IN" sz="2400" dirty="0" smtClean="0">
                <a:latin typeface="Nikosh" pitchFamily="2" charset="0"/>
                <a:cs typeface="Nikosh" pitchFamily="2" charset="0"/>
              </a:rPr>
              <a:t>ঘ) অক্সিজেন </a:t>
            </a:r>
            <a:endParaRPr lang="en-US" sz="2400" dirty="0">
              <a:latin typeface="Nikosh" pitchFamily="2" charset="0"/>
              <a:cs typeface="Nikosh" pitchFamily="2" charset="0"/>
            </a:endParaRPr>
          </a:p>
        </p:txBody>
      </p:sp>
      <p:sp>
        <p:nvSpPr>
          <p:cNvPr id="8" name="TextBox 7"/>
          <p:cNvSpPr txBox="1"/>
          <p:nvPr/>
        </p:nvSpPr>
        <p:spPr>
          <a:xfrm>
            <a:off x="659878" y="2441650"/>
            <a:ext cx="6324600" cy="461665"/>
          </a:xfrm>
          <a:prstGeom prst="rect">
            <a:avLst/>
          </a:prstGeom>
          <a:noFill/>
        </p:spPr>
        <p:txBody>
          <a:bodyPr wrap="square" rtlCol="0">
            <a:spAutoFit/>
          </a:bodyPr>
          <a:lstStyle/>
          <a:p>
            <a:r>
              <a:rPr lang="bn-IN" sz="2400" dirty="0" smtClean="0">
                <a:latin typeface="Nikosh" pitchFamily="2" charset="0"/>
                <a:cs typeface="Nikosh" pitchFamily="2" charset="0"/>
              </a:rPr>
              <a:t>২। পরিবেশ সংরক্ষণের জন্য আমাদের-  </a:t>
            </a:r>
            <a:endParaRPr lang="en-US" sz="2400" dirty="0">
              <a:latin typeface="Nikosh" pitchFamily="2" charset="0"/>
              <a:cs typeface="Nikosh" pitchFamily="2" charset="0"/>
            </a:endParaRPr>
          </a:p>
        </p:txBody>
      </p:sp>
      <p:sp>
        <p:nvSpPr>
          <p:cNvPr id="9" name="TextBox 8"/>
          <p:cNvSpPr txBox="1"/>
          <p:nvPr/>
        </p:nvSpPr>
        <p:spPr>
          <a:xfrm>
            <a:off x="990600" y="2876970"/>
            <a:ext cx="3352800" cy="461665"/>
          </a:xfrm>
          <a:prstGeom prst="rect">
            <a:avLst/>
          </a:prstGeom>
          <a:noFill/>
        </p:spPr>
        <p:txBody>
          <a:bodyPr wrap="square" rtlCol="0">
            <a:spAutoFit/>
          </a:bodyPr>
          <a:lstStyle/>
          <a:p>
            <a:r>
              <a:rPr lang="en-US" sz="2400" dirty="0" smtClean="0">
                <a:latin typeface="Nikosh" pitchFamily="2" charset="0"/>
                <a:cs typeface="Nikosh" pitchFamily="2" charset="0"/>
              </a:rPr>
              <a:t>(i)</a:t>
            </a:r>
            <a:r>
              <a:rPr lang="bn-IN" sz="2400" dirty="0" smtClean="0">
                <a:latin typeface="Nikosh" pitchFamily="2" charset="0"/>
                <a:cs typeface="Nikosh" pitchFamily="2" charset="0"/>
              </a:rPr>
              <a:t>রাস্তাঘাট নির্মাণ করতে হবে </a:t>
            </a:r>
            <a:endParaRPr lang="en-US" sz="2400" dirty="0">
              <a:latin typeface="Nikosh" pitchFamily="2" charset="0"/>
              <a:cs typeface="Nikosh" pitchFamily="2" charset="0"/>
            </a:endParaRPr>
          </a:p>
        </p:txBody>
      </p:sp>
      <p:sp>
        <p:nvSpPr>
          <p:cNvPr id="10" name="TextBox 9"/>
          <p:cNvSpPr txBox="1"/>
          <p:nvPr/>
        </p:nvSpPr>
        <p:spPr>
          <a:xfrm>
            <a:off x="4343400" y="2897832"/>
            <a:ext cx="3695700" cy="461665"/>
          </a:xfrm>
          <a:prstGeom prst="rect">
            <a:avLst/>
          </a:prstGeom>
          <a:noFill/>
        </p:spPr>
        <p:txBody>
          <a:bodyPr wrap="square" rtlCol="0">
            <a:spAutoFit/>
          </a:bodyPr>
          <a:lstStyle/>
          <a:p>
            <a:r>
              <a:rPr lang="en-US" sz="2400" dirty="0" smtClean="0">
                <a:latin typeface="Nikosh" pitchFamily="2" charset="0"/>
                <a:cs typeface="Nikosh" pitchFamily="2" charset="0"/>
              </a:rPr>
              <a:t>(ii)</a:t>
            </a:r>
            <a:r>
              <a:rPr lang="bn-IN" sz="2400" dirty="0" smtClean="0">
                <a:latin typeface="Nikosh" pitchFamily="2" charset="0"/>
                <a:cs typeface="Nikosh" pitchFamily="2" charset="0"/>
              </a:rPr>
              <a:t>পরিবেশকে দূষণ মুক্ত রাখতে হবে </a:t>
            </a:r>
            <a:endParaRPr lang="en-US" sz="2400" dirty="0">
              <a:latin typeface="Nikosh" pitchFamily="2" charset="0"/>
              <a:cs typeface="Nikosh" pitchFamily="2" charset="0"/>
            </a:endParaRPr>
          </a:p>
        </p:txBody>
      </p:sp>
      <p:sp>
        <p:nvSpPr>
          <p:cNvPr id="11" name="TextBox 10"/>
          <p:cNvSpPr txBox="1"/>
          <p:nvPr/>
        </p:nvSpPr>
        <p:spPr>
          <a:xfrm>
            <a:off x="1023395" y="3350760"/>
            <a:ext cx="4970121" cy="461665"/>
          </a:xfrm>
          <a:prstGeom prst="rect">
            <a:avLst/>
          </a:prstGeom>
          <a:noFill/>
        </p:spPr>
        <p:txBody>
          <a:bodyPr wrap="square" rtlCol="0">
            <a:spAutoFit/>
          </a:bodyPr>
          <a:lstStyle/>
          <a:p>
            <a:r>
              <a:rPr lang="en-US" sz="2400" dirty="0" smtClean="0">
                <a:latin typeface="Nikosh" pitchFamily="2" charset="0"/>
                <a:cs typeface="Nikosh" pitchFamily="2" charset="0"/>
              </a:rPr>
              <a:t>(iii)</a:t>
            </a:r>
            <a:r>
              <a:rPr lang="bn-IN" sz="2400" dirty="0" smtClean="0">
                <a:latin typeface="Nikosh" pitchFamily="2" charset="0"/>
                <a:cs typeface="Nikosh" pitchFamily="2" charset="0"/>
              </a:rPr>
              <a:t>উদ্ভিদ ও প্রাণিকুলকে রক্ষা করতে হবে </a:t>
            </a:r>
            <a:endParaRPr lang="en-US" sz="2400" dirty="0">
              <a:latin typeface="Nikosh" pitchFamily="2" charset="0"/>
              <a:cs typeface="Nikosh" pitchFamily="2" charset="0"/>
            </a:endParaRPr>
          </a:p>
        </p:txBody>
      </p:sp>
      <p:sp>
        <p:nvSpPr>
          <p:cNvPr id="12" name="TextBox 11"/>
          <p:cNvSpPr txBox="1"/>
          <p:nvPr/>
        </p:nvSpPr>
        <p:spPr>
          <a:xfrm>
            <a:off x="952500" y="3824660"/>
            <a:ext cx="7086600" cy="461665"/>
          </a:xfrm>
          <a:prstGeom prst="rect">
            <a:avLst/>
          </a:prstGeom>
          <a:noFill/>
        </p:spPr>
        <p:txBody>
          <a:bodyPr wrap="square" rtlCol="0">
            <a:spAutoFit/>
          </a:bodyPr>
          <a:lstStyle/>
          <a:p>
            <a:r>
              <a:rPr lang="bn-IN" sz="2400" dirty="0" smtClean="0">
                <a:latin typeface="Nikosh" pitchFamily="2" charset="0"/>
                <a:cs typeface="Nikosh" pitchFamily="2" charset="0"/>
              </a:rPr>
              <a:t>নিচের কোনটি সঠিক? </a:t>
            </a:r>
            <a:endParaRPr lang="en-US" sz="2400" dirty="0">
              <a:latin typeface="Nikosh" pitchFamily="2" charset="0"/>
              <a:cs typeface="Nikosh" pitchFamily="2" charset="0"/>
            </a:endParaRPr>
          </a:p>
        </p:txBody>
      </p:sp>
      <p:sp>
        <p:nvSpPr>
          <p:cNvPr id="14" name="TextBox 13"/>
          <p:cNvSpPr txBox="1"/>
          <p:nvPr/>
        </p:nvSpPr>
        <p:spPr>
          <a:xfrm>
            <a:off x="1023395" y="4311134"/>
            <a:ext cx="4042459" cy="461665"/>
          </a:xfrm>
          <a:prstGeom prst="rect">
            <a:avLst/>
          </a:prstGeom>
          <a:noFill/>
        </p:spPr>
        <p:txBody>
          <a:bodyPr wrap="square" rtlCol="0">
            <a:spAutoFit/>
          </a:bodyPr>
          <a:lstStyle/>
          <a:p>
            <a:r>
              <a:rPr lang="bn-IN" sz="2400" dirty="0" smtClean="0">
                <a:latin typeface="Nikosh" pitchFamily="2" charset="0"/>
                <a:cs typeface="Nikosh" pitchFamily="2" charset="0"/>
              </a:rPr>
              <a:t>(ক)</a:t>
            </a:r>
            <a:r>
              <a:rPr lang="en-US" sz="2400" dirty="0" smtClean="0">
                <a:latin typeface="Nikosh" pitchFamily="2" charset="0"/>
                <a:cs typeface="Nikosh" pitchFamily="2" charset="0"/>
              </a:rPr>
              <a:t> i</a:t>
            </a:r>
            <a:r>
              <a:rPr lang="bn-IN" sz="2400" dirty="0" smtClean="0">
                <a:latin typeface="Nikosh" pitchFamily="2" charset="0"/>
                <a:cs typeface="Nikosh" pitchFamily="2" charset="0"/>
              </a:rPr>
              <a:t> ও </a:t>
            </a:r>
            <a:r>
              <a:rPr lang="en-US" sz="2400" dirty="0" smtClean="0">
                <a:latin typeface="Nikosh" pitchFamily="2" charset="0"/>
                <a:cs typeface="Nikosh" pitchFamily="2" charset="0"/>
              </a:rPr>
              <a:t>ii</a:t>
            </a:r>
            <a:endParaRPr lang="en-US" sz="2400" dirty="0">
              <a:latin typeface="Nikosh" pitchFamily="2" charset="0"/>
              <a:cs typeface="Nikosh" pitchFamily="2" charset="0"/>
            </a:endParaRPr>
          </a:p>
        </p:txBody>
      </p:sp>
      <p:sp>
        <p:nvSpPr>
          <p:cNvPr id="15" name="TextBox 14"/>
          <p:cNvSpPr txBox="1"/>
          <p:nvPr/>
        </p:nvSpPr>
        <p:spPr>
          <a:xfrm>
            <a:off x="2444066" y="4287323"/>
            <a:ext cx="1908859" cy="461665"/>
          </a:xfrm>
          <a:prstGeom prst="rect">
            <a:avLst/>
          </a:prstGeom>
          <a:noFill/>
        </p:spPr>
        <p:txBody>
          <a:bodyPr wrap="square" rtlCol="0">
            <a:spAutoFit/>
          </a:bodyPr>
          <a:lstStyle/>
          <a:p>
            <a:r>
              <a:rPr lang="bn-IN" sz="2400" dirty="0" smtClean="0">
                <a:latin typeface="Nikosh" pitchFamily="2" charset="0"/>
                <a:cs typeface="Nikosh" pitchFamily="2" charset="0"/>
              </a:rPr>
              <a:t>(খ)</a:t>
            </a:r>
            <a:r>
              <a:rPr lang="en-US" sz="2400" dirty="0" smtClean="0">
                <a:latin typeface="Nikosh" pitchFamily="2" charset="0"/>
                <a:cs typeface="Nikosh" pitchFamily="2" charset="0"/>
              </a:rPr>
              <a:t> i</a:t>
            </a:r>
            <a:r>
              <a:rPr lang="bn-IN" sz="2400" dirty="0" smtClean="0">
                <a:latin typeface="Nikosh" pitchFamily="2" charset="0"/>
                <a:cs typeface="Nikosh" pitchFamily="2" charset="0"/>
              </a:rPr>
              <a:t> ও </a:t>
            </a:r>
            <a:r>
              <a:rPr lang="en-US" sz="2400" dirty="0" smtClean="0">
                <a:latin typeface="Nikosh" pitchFamily="2" charset="0"/>
                <a:cs typeface="Nikosh" pitchFamily="2" charset="0"/>
              </a:rPr>
              <a:t>iii</a:t>
            </a:r>
            <a:endParaRPr lang="en-US" sz="2400" dirty="0">
              <a:latin typeface="Nikosh" pitchFamily="2" charset="0"/>
              <a:cs typeface="Nikosh" pitchFamily="2" charset="0"/>
            </a:endParaRPr>
          </a:p>
        </p:txBody>
      </p:sp>
      <p:sp>
        <p:nvSpPr>
          <p:cNvPr id="16" name="TextBox 15"/>
          <p:cNvSpPr txBox="1"/>
          <p:nvPr/>
        </p:nvSpPr>
        <p:spPr>
          <a:xfrm>
            <a:off x="3853406" y="4286325"/>
            <a:ext cx="1657350" cy="461665"/>
          </a:xfrm>
          <a:prstGeom prst="rect">
            <a:avLst/>
          </a:prstGeom>
          <a:noFill/>
        </p:spPr>
        <p:txBody>
          <a:bodyPr wrap="square" rtlCol="0">
            <a:spAutoFit/>
          </a:bodyPr>
          <a:lstStyle/>
          <a:p>
            <a:r>
              <a:rPr lang="bn-IN" sz="2400" dirty="0" smtClean="0">
                <a:latin typeface="Nikosh" pitchFamily="2" charset="0"/>
                <a:cs typeface="Nikosh" pitchFamily="2" charset="0"/>
              </a:rPr>
              <a:t>(গ</a:t>
            </a:r>
            <a:r>
              <a:rPr lang="en-US" sz="2400" dirty="0" smtClean="0">
                <a:latin typeface="Nikosh" pitchFamily="2" charset="0"/>
                <a:cs typeface="Nikosh" pitchFamily="2" charset="0"/>
              </a:rPr>
              <a:t> </a:t>
            </a:r>
            <a:r>
              <a:rPr lang="bn-IN" sz="2400" dirty="0" smtClean="0">
                <a:latin typeface="Nikosh" pitchFamily="2" charset="0"/>
                <a:cs typeface="Nikosh" pitchFamily="2" charset="0"/>
              </a:rPr>
              <a:t>)</a:t>
            </a:r>
            <a:r>
              <a:rPr lang="en-US" sz="2400" dirty="0" smtClean="0">
                <a:latin typeface="Nikosh" pitchFamily="2" charset="0"/>
                <a:cs typeface="Nikosh" pitchFamily="2" charset="0"/>
              </a:rPr>
              <a:t>ii</a:t>
            </a:r>
            <a:r>
              <a:rPr lang="bn-IN" sz="2400" dirty="0" smtClean="0">
                <a:latin typeface="Nikosh" pitchFamily="2" charset="0"/>
                <a:cs typeface="Nikosh" pitchFamily="2" charset="0"/>
              </a:rPr>
              <a:t> ও </a:t>
            </a:r>
            <a:r>
              <a:rPr lang="en-US" sz="2400" dirty="0" smtClean="0">
                <a:latin typeface="Nikosh" pitchFamily="2" charset="0"/>
                <a:cs typeface="Nikosh" pitchFamily="2" charset="0"/>
              </a:rPr>
              <a:t>iii</a:t>
            </a:r>
            <a:endParaRPr lang="en-US" sz="2400" dirty="0">
              <a:latin typeface="Nikosh" pitchFamily="2" charset="0"/>
              <a:cs typeface="Nikosh" pitchFamily="2" charset="0"/>
            </a:endParaRPr>
          </a:p>
        </p:txBody>
      </p:sp>
      <p:sp>
        <p:nvSpPr>
          <p:cNvPr id="17" name="TextBox 16"/>
          <p:cNvSpPr txBox="1"/>
          <p:nvPr/>
        </p:nvSpPr>
        <p:spPr>
          <a:xfrm>
            <a:off x="5510756" y="4286325"/>
            <a:ext cx="1788770" cy="461665"/>
          </a:xfrm>
          <a:prstGeom prst="rect">
            <a:avLst/>
          </a:prstGeom>
          <a:noFill/>
        </p:spPr>
        <p:txBody>
          <a:bodyPr wrap="square" rtlCol="0">
            <a:spAutoFit/>
          </a:bodyPr>
          <a:lstStyle/>
          <a:p>
            <a:r>
              <a:rPr lang="bn-IN" sz="2400" dirty="0" smtClean="0">
                <a:latin typeface="Nikosh" pitchFamily="2" charset="0"/>
                <a:cs typeface="Nikosh" pitchFamily="2" charset="0"/>
              </a:rPr>
              <a:t>(ঘ) </a:t>
            </a:r>
            <a:r>
              <a:rPr lang="en-US" sz="2400" dirty="0">
                <a:latin typeface="Nikosh" pitchFamily="2" charset="0"/>
                <a:cs typeface="Nikosh" pitchFamily="2" charset="0"/>
              </a:rPr>
              <a:t>i</a:t>
            </a:r>
            <a:r>
              <a:rPr lang="en-US" sz="2400" dirty="0" smtClean="0">
                <a:latin typeface="Nikosh" pitchFamily="2" charset="0"/>
                <a:cs typeface="Nikosh" pitchFamily="2" charset="0"/>
              </a:rPr>
              <a:t>,</a:t>
            </a:r>
            <a:r>
              <a:rPr lang="bn-IN" sz="2400" dirty="0" smtClean="0">
                <a:latin typeface="Nikosh" pitchFamily="2" charset="0"/>
                <a:cs typeface="Nikosh" pitchFamily="2" charset="0"/>
              </a:rPr>
              <a:t> </a:t>
            </a:r>
            <a:r>
              <a:rPr lang="en-US" sz="2400" dirty="0" smtClean="0">
                <a:latin typeface="Nikosh" pitchFamily="2" charset="0"/>
                <a:cs typeface="Nikosh" pitchFamily="2" charset="0"/>
              </a:rPr>
              <a:t>ii</a:t>
            </a:r>
            <a:r>
              <a:rPr lang="bn-IN" sz="2400" dirty="0" smtClean="0">
                <a:latin typeface="Nikosh" pitchFamily="2" charset="0"/>
                <a:cs typeface="Nikosh" pitchFamily="2" charset="0"/>
              </a:rPr>
              <a:t> ও </a:t>
            </a:r>
            <a:r>
              <a:rPr lang="en-US" sz="2400" dirty="0" smtClean="0">
                <a:latin typeface="Nikosh" pitchFamily="2" charset="0"/>
                <a:cs typeface="Nikosh" pitchFamily="2" charset="0"/>
              </a:rPr>
              <a:t>iii</a:t>
            </a:r>
            <a:endParaRPr lang="en-US" sz="2400" dirty="0">
              <a:latin typeface="Nikosh" pitchFamily="2" charset="0"/>
              <a:cs typeface="Nikosh" pitchFamily="2" charset="0"/>
            </a:endParaRPr>
          </a:p>
        </p:txBody>
      </p:sp>
      <p:sp>
        <p:nvSpPr>
          <p:cNvPr id="18" name="TextBox 17"/>
          <p:cNvSpPr txBox="1"/>
          <p:nvPr/>
        </p:nvSpPr>
        <p:spPr>
          <a:xfrm>
            <a:off x="622020" y="4953000"/>
            <a:ext cx="6347026" cy="461665"/>
          </a:xfrm>
          <a:prstGeom prst="rect">
            <a:avLst/>
          </a:prstGeom>
          <a:noFill/>
        </p:spPr>
        <p:txBody>
          <a:bodyPr wrap="square" rtlCol="0">
            <a:spAutoFit/>
          </a:bodyPr>
          <a:lstStyle/>
          <a:p>
            <a:r>
              <a:rPr lang="bn-IN" sz="2400" dirty="0" smtClean="0">
                <a:latin typeface="Nikosh" pitchFamily="2" charset="0"/>
                <a:cs typeface="Nikosh" pitchFamily="2" charset="0"/>
              </a:rPr>
              <a:t>৩। ডাইনোসর একটি - </a:t>
            </a:r>
            <a:endParaRPr lang="en-US" sz="2400" dirty="0">
              <a:latin typeface="Nikosh" pitchFamily="2" charset="0"/>
              <a:cs typeface="Nikosh" pitchFamily="2" charset="0"/>
            </a:endParaRPr>
          </a:p>
        </p:txBody>
      </p:sp>
      <p:sp>
        <p:nvSpPr>
          <p:cNvPr id="19" name="TextBox 18"/>
          <p:cNvSpPr txBox="1"/>
          <p:nvPr/>
        </p:nvSpPr>
        <p:spPr>
          <a:xfrm>
            <a:off x="1023395" y="5654496"/>
            <a:ext cx="3505200" cy="461665"/>
          </a:xfrm>
          <a:prstGeom prst="rect">
            <a:avLst/>
          </a:prstGeom>
          <a:noFill/>
        </p:spPr>
        <p:txBody>
          <a:bodyPr wrap="square" rtlCol="0">
            <a:spAutoFit/>
          </a:bodyPr>
          <a:lstStyle/>
          <a:p>
            <a:r>
              <a:rPr lang="bn-IN" sz="2400" dirty="0" smtClean="0">
                <a:latin typeface="Nikosh" pitchFamily="2" charset="0"/>
                <a:cs typeface="Nikosh" pitchFamily="2" charset="0"/>
              </a:rPr>
              <a:t>(ক) স্তন্যপায়ী প্রাণী </a:t>
            </a:r>
            <a:endParaRPr lang="en-US" sz="2400" dirty="0">
              <a:latin typeface="Nikosh" pitchFamily="2" charset="0"/>
              <a:cs typeface="Nikosh" pitchFamily="2" charset="0"/>
            </a:endParaRPr>
          </a:p>
        </p:txBody>
      </p:sp>
      <p:sp>
        <p:nvSpPr>
          <p:cNvPr id="20" name="TextBox 19"/>
          <p:cNvSpPr txBox="1"/>
          <p:nvPr/>
        </p:nvSpPr>
        <p:spPr>
          <a:xfrm>
            <a:off x="3044624" y="5668833"/>
            <a:ext cx="2239702" cy="461665"/>
          </a:xfrm>
          <a:prstGeom prst="rect">
            <a:avLst/>
          </a:prstGeom>
          <a:noFill/>
        </p:spPr>
        <p:txBody>
          <a:bodyPr wrap="square" rtlCol="0">
            <a:spAutoFit/>
          </a:bodyPr>
          <a:lstStyle/>
          <a:p>
            <a:r>
              <a:rPr lang="bn-IN" sz="2400" dirty="0" smtClean="0">
                <a:latin typeface="Nikosh" pitchFamily="2" charset="0"/>
                <a:cs typeface="Nikosh" pitchFamily="2" charset="0"/>
              </a:rPr>
              <a:t>(খ) সরীসৃপ প্রাণী </a:t>
            </a:r>
            <a:endParaRPr lang="en-US" sz="2400" dirty="0">
              <a:latin typeface="Nikosh" pitchFamily="2" charset="0"/>
              <a:cs typeface="Nikosh" pitchFamily="2" charset="0"/>
            </a:endParaRPr>
          </a:p>
        </p:txBody>
      </p:sp>
      <p:sp>
        <p:nvSpPr>
          <p:cNvPr id="21" name="TextBox 20"/>
          <p:cNvSpPr txBox="1"/>
          <p:nvPr/>
        </p:nvSpPr>
        <p:spPr>
          <a:xfrm>
            <a:off x="5111308" y="5668833"/>
            <a:ext cx="1858702" cy="461665"/>
          </a:xfrm>
          <a:prstGeom prst="rect">
            <a:avLst/>
          </a:prstGeom>
          <a:noFill/>
        </p:spPr>
        <p:txBody>
          <a:bodyPr wrap="square" rtlCol="0">
            <a:spAutoFit/>
          </a:bodyPr>
          <a:lstStyle/>
          <a:p>
            <a:r>
              <a:rPr lang="bn-IN" sz="2400" dirty="0" smtClean="0">
                <a:latin typeface="Nikosh" pitchFamily="2" charset="0"/>
                <a:cs typeface="Nikosh" pitchFamily="2" charset="0"/>
              </a:rPr>
              <a:t>(গ) বিলুপ্ত প্রাণী </a:t>
            </a:r>
            <a:endParaRPr lang="en-US" sz="2400" dirty="0">
              <a:latin typeface="Nikosh" pitchFamily="2" charset="0"/>
              <a:cs typeface="Nikosh" pitchFamily="2" charset="0"/>
            </a:endParaRPr>
          </a:p>
        </p:txBody>
      </p:sp>
      <p:sp>
        <p:nvSpPr>
          <p:cNvPr id="22" name="TextBox 21"/>
          <p:cNvSpPr txBox="1"/>
          <p:nvPr/>
        </p:nvSpPr>
        <p:spPr>
          <a:xfrm>
            <a:off x="7100827" y="5654495"/>
            <a:ext cx="1371600" cy="461665"/>
          </a:xfrm>
          <a:prstGeom prst="rect">
            <a:avLst/>
          </a:prstGeom>
          <a:noFill/>
        </p:spPr>
        <p:txBody>
          <a:bodyPr wrap="square" rtlCol="0">
            <a:spAutoFit/>
          </a:bodyPr>
          <a:lstStyle/>
          <a:p>
            <a:r>
              <a:rPr lang="bn-IN" sz="2400" dirty="0" smtClean="0">
                <a:latin typeface="Nikosh" pitchFamily="2" charset="0"/>
                <a:cs typeface="Nikosh" pitchFamily="2" charset="0"/>
              </a:rPr>
              <a:t>(ঘ) পাখি </a:t>
            </a:r>
            <a:endParaRPr lang="en-US" sz="2400" dirty="0">
              <a:latin typeface="Nikosh" pitchFamily="2" charset="0"/>
              <a:cs typeface="Nikosh" pitchFamily="2" charset="0"/>
            </a:endParaRPr>
          </a:p>
        </p:txBody>
      </p:sp>
      <p:sp>
        <p:nvSpPr>
          <p:cNvPr id="23" name="Flowchart: Connector 22"/>
          <p:cNvSpPr/>
          <p:nvPr/>
        </p:nvSpPr>
        <p:spPr>
          <a:xfrm>
            <a:off x="9448800" y="1132719"/>
            <a:ext cx="289125" cy="230832"/>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lowchart: Connector 23"/>
          <p:cNvSpPr/>
          <p:nvPr/>
        </p:nvSpPr>
        <p:spPr>
          <a:xfrm>
            <a:off x="9304237" y="5654495"/>
            <a:ext cx="289125" cy="230832"/>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lowchart: Connector 24"/>
          <p:cNvSpPr/>
          <p:nvPr/>
        </p:nvSpPr>
        <p:spPr>
          <a:xfrm>
            <a:off x="9446748" y="4195718"/>
            <a:ext cx="289125" cy="230832"/>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95542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arn(inVertic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arn(inVertical)">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42" presetClass="path" presetSubtype="0" accel="50000" decel="50000" fill="hold" grpId="0" nodeType="clickEffect">
                                  <p:stCondLst>
                                    <p:cond delay="0"/>
                                  </p:stCondLst>
                                  <p:childTnLst>
                                    <p:animMotion origin="layout" path="M -1.94444E-6 3.86679E-6 L -0.28246 0.11794 " pathEditMode="relative" rAng="0" ptsTypes="AA">
                                      <p:cBhvr>
                                        <p:cTn id="36" dur="2000" fill="hold"/>
                                        <p:tgtEl>
                                          <p:spTgt spid="23"/>
                                        </p:tgtEl>
                                        <p:attrNameLst>
                                          <p:attrName>ppt_x</p:attrName>
                                          <p:attrName>ppt_y</p:attrName>
                                        </p:attrNameLst>
                                      </p:cBhvr>
                                      <p:rCtr x="-14132" y="5897"/>
                                    </p:animMotion>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barn(inVertical)">
                                      <p:cBhvr>
                                        <p:cTn id="41" dur="500"/>
                                        <p:tgtEl>
                                          <p:spTgt spid="8"/>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barn(inVertical)">
                                      <p:cBhvr>
                                        <p:cTn id="46" dur="500"/>
                                        <p:tgtEl>
                                          <p:spTgt spid="9"/>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barn(inVertical)">
                                      <p:cBhvr>
                                        <p:cTn id="51" dur="500"/>
                                        <p:tgtEl>
                                          <p:spTgt spid="10"/>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animEffect transition="in" filter="barn(inVertical)">
                                      <p:cBhvr>
                                        <p:cTn id="56" dur="500"/>
                                        <p:tgtEl>
                                          <p:spTgt spid="11"/>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Effect transition="in" filter="barn(inVertical)">
                                      <p:cBhvr>
                                        <p:cTn id="61" dur="500"/>
                                        <p:tgtEl>
                                          <p:spTgt spid="12"/>
                                        </p:tgtEl>
                                      </p:cBhvr>
                                    </p:animEffect>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grpId="0" nodeType="clickEffect">
                                  <p:stCondLst>
                                    <p:cond delay="0"/>
                                  </p:stCondLst>
                                  <p:childTnLst>
                                    <p:set>
                                      <p:cBhvr>
                                        <p:cTn id="65" dur="1" fill="hold">
                                          <p:stCondLst>
                                            <p:cond delay="0"/>
                                          </p:stCondLst>
                                        </p:cTn>
                                        <p:tgtEl>
                                          <p:spTgt spid="14"/>
                                        </p:tgtEl>
                                        <p:attrNameLst>
                                          <p:attrName>style.visibility</p:attrName>
                                        </p:attrNameLst>
                                      </p:cBhvr>
                                      <p:to>
                                        <p:strVal val="visible"/>
                                      </p:to>
                                    </p:set>
                                    <p:animEffect transition="in" filter="barn(inVertical)">
                                      <p:cBhvr>
                                        <p:cTn id="66" dur="500"/>
                                        <p:tgtEl>
                                          <p:spTgt spid="14"/>
                                        </p:tgtEl>
                                      </p:cBhvr>
                                    </p:animEffect>
                                  </p:childTnLst>
                                </p:cTn>
                              </p:par>
                            </p:childTnLst>
                          </p:cTn>
                        </p:par>
                      </p:childTnLst>
                    </p:cTn>
                  </p:par>
                  <p:par>
                    <p:cTn id="67" fill="hold">
                      <p:stCondLst>
                        <p:cond delay="indefinite"/>
                      </p:stCondLst>
                      <p:childTnLst>
                        <p:par>
                          <p:cTn id="68" fill="hold">
                            <p:stCondLst>
                              <p:cond delay="0"/>
                            </p:stCondLst>
                            <p:childTnLst>
                              <p:par>
                                <p:cTn id="69" presetID="16" presetClass="entr" presetSubtype="21" fill="hold" grpId="0" nodeType="clickEffect">
                                  <p:stCondLst>
                                    <p:cond delay="0"/>
                                  </p:stCondLst>
                                  <p:childTnLst>
                                    <p:set>
                                      <p:cBhvr>
                                        <p:cTn id="70" dur="1" fill="hold">
                                          <p:stCondLst>
                                            <p:cond delay="0"/>
                                          </p:stCondLst>
                                        </p:cTn>
                                        <p:tgtEl>
                                          <p:spTgt spid="15"/>
                                        </p:tgtEl>
                                        <p:attrNameLst>
                                          <p:attrName>style.visibility</p:attrName>
                                        </p:attrNameLst>
                                      </p:cBhvr>
                                      <p:to>
                                        <p:strVal val="visible"/>
                                      </p:to>
                                    </p:set>
                                    <p:animEffect transition="in" filter="barn(inVertical)">
                                      <p:cBhvr>
                                        <p:cTn id="71" dur="500"/>
                                        <p:tgtEl>
                                          <p:spTgt spid="15"/>
                                        </p:tgtEl>
                                      </p:cBhvr>
                                    </p:animEffect>
                                  </p:childTnLst>
                                </p:cTn>
                              </p:par>
                            </p:childTnLst>
                          </p:cTn>
                        </p:par>
                      </p:childTnLst>
                    </p:cTn>
                  </p:par>
                  <p:par>
                    <p:cTn id="72" fill="hold">
                      <p:stCondLst>
                        <p:cond delay="indefinite"/>
                      </p:stCondLst>
                      <p:childTnLst>
                        <p:par>
                          <p:cTn id="73" fill="hold">
                            <p:stCondLst>
                              <p:cond delay="0"/>
                            </p:stCondLst>
                            <p:childTnLst>
                              <p:par>
                                <p:cTn id="74" presetID="16" presetClass="entr" presetSubtype="21" fill="hold" grpId="0" nodeType="clickEffect">
                                  <p:stCondLst>
                                    <p:cond delay="0"/>
                                  </p:stCondLst>
                                  <p:childTnLst>
                                    <p:set>
                                      <p:cBhvr>
                                        <p:cTn id="75" dur="1" fill="hold">
                                          <p:stCondLst>
                                            <p:cond delay="0"/>
                                          </p:stCondLst>
                                        </p:cTn>
                                        <p:tgtEl>
                                          <p:spTgt spid="16"/>
                                        </p:tgtEl>
                                        <p:attrNameLst>
                                          <p:attrName>style.visibility</p:attrName>
                                        </p:attrNameLst>
                                      </p:cBhvr>
                                      <p:to>
                                        <p:strVal val="visible"/>
                                      </p:to>
                                    </p:set>
                                    <p:animEffect transition="in" filter="barn(inVertical)">
                                      <p:cBhvr>
                                        <p:cTn id="76" dur="500"/>
                                        <p:tgtEl>
                                          <p:spTgt spid="16"/>
                                        </p:tgtEl>
                                      </p:cBhvr>
                                    </p:animEffect>
                                  </p:childTnLst>
                                </p:cTn>
                              </p:par>
                            </p:childTnLst>
                          </p:cTn>
                        </p:par>
                      </p:childTnLst>
                    </p:cTn>
                  </p:par>
                  <p:par>
                    <p:cTn id="77" fill="hold">
                      <p:stCondLst>
                        <p:cond delay="indefinite"/>
                      </p:stCondLst>
                      <p:childTnLst>
                        <p:par>
                          <p:cTn id="78" fill="hold">
                            <p:stCondLst>
                              <p:cond delay="0"/>
                            </p:stCondLst>
                            <p:childTnLst>
                              <p:par>
                                <p:cTn id="79" presetID="16" presetClass="entr" presetSubtype="21" fill="hold" grpId="0" nodeType="clickEffect">
                                  <p:stCondLst>
                                    <p:cond delay="0"/>
                                  </p:stCondLst>
                                  <p:childTnLst>
                                    <p:set>
                                      <p:cBhvr>
                                        <p:cTn id="80" dur="1" fill="hold">
                                          <p:stCondLst>
                                            <p:cond delay="0"/>
                                          </p:stCondLst>
                                        </p:cTn>
                                        <p:tgtEl>
                                          <p:spTgt spid="17"/>
                                        </p:tgtEl>
                                        <p:attrNameLst>
                                          <p:attrName>style.visibility</p:attrName>
                                        </p:attrNameLst>
                                      </p:cBhvr>
                                      <p:to>
                                        <p:strVal val="visible"/>
                                      </p:to>
                                    </p:set>
                                    <p:animEffect transition="in" filter="barn(inVertical)">
                                      <p:cBhvr>
                                        <p:cTn id="81" dur="500"/>
                                        <p:tgtEl>
                                          <p:spTgt spid="17"/>
                                        </p:tgtEl>
                                      </p:cBhvr>
                                    </p:animEffect>
                                  </p:childTnLst>
                                </p:cTn>
                              </p:par>
                            </p:childTnLst>
                          </p:cTn>
                        </p:par>
                      </p:childTnLst>
                    </p:cTn>
                  </p:par>
                  <p:par>
                    <p:cTn id="82" fill="hold">
                      <p:stCondLst>
                        <p:cond delay="indefinite"/>
                      </p:stCondLst>
                      <p:childTnLst>
                        <p:par>
                          <p:cTn id="83" fill="hold">
                            <p:stCondLst>
                              <p:cond delay="0"/>
                            </p:stCondLst>
                            <p:childTnLst>
                              <p:par>
                                <p:cTn id="84" presetID="42" presetClass="path" presetSubtype="0" accel="50000" decel="50000" fill="hold" grpId="0" nodeType="clickEffect">
                                  <p:stCondLst>
                                    <p:cond delay="0"/>
                                  </p:stCondLst>
                                  <p:childTnLst>
                                    <p:animMotion origin="layout" path="M 1.66667E-6 -8.41813E-7 L -0.60729 0.02706 " pathEditMode="relative" rAng="0" ptsTypes="AA">
                                      <p:cBhvr>
                                        <p:cTn id="85" dur="2000" fill="hold"/>
                                        <p:tgtEl>
                                          <p:spTgt spid="25"/>
                                        </p:tgtEl>
                                        <p:attrNameLst>
                                          <p:attrName>ppt_x</p:attrName>
                                          <p:attrName>ppt_y</p:attrName>
                                        </p:attrNameLst>
                                      </p:cBhvr>
                                      <p:rCtr x="-30365" y="1341"/>
                                    </p:animMotion>
                                  </p:childTnLst>
                                </p:cTn>
                              </p:par>
                            </p:childTnLst>
                          </p:cTn>
                        </p:par>
                      </p:childTnLst>
                    </p:cTn>
                  </p:par>
                  <p:par>
                    <p:cTn id="86" fill="hold">
                      <p:stCondLst>
                        <p:cond delay="indefinite"/>
                      </p:stCondLst>
                      <p:childTnLst>
                        <p:par>
                          <p:cTn id="87" fill="hold">
                            <p:stCondLst>
                              <p:cond delay="0"/>
                            </p:stCondLst>
                            <p:childTnLst>
                              <p:par>
                                <p:cTn id="88" presetID="16" presetClass="entr" presetSubtype="21" fill="hold" grpId="0" nodeType="clickEffect">
                                  <p:stCondLst>
                                    <p:cond delay="0"/>
                                  </p:stCondLst>
                                  <p:childTnLst>
                                    <p:set>
                                      <p:cBhvr>
                                        <p:cTn id="89" dur="1" fill="hold">
                                          <p:stCondLst>
                                            <p:cond delay="0"/>
                                          </p:stCondLst>
                                        </p:cTn>
                                        <p:tgtEl>
                                          <p:spTgt spid="18"/>
                                        </p:tgtEl>
                                        <p:attrNameLst>
                                          <p:attrName>style.visibility</p:attrName>
                                        </p:attrNameLst>
                                      </p:cBhvr>
                                      <p:to>
                                        <p:strVal val="visible"/>
                                      </p:to>
                                    </p:set>
                                    <p:animEffect transition="in" filter="barn(inVertical)">
                                      <p:cBhvr>
                                        <p:cTn id="90" dur="500"/>
                                        <p:tgtEl>
                                          <p:spTgt spid="18"/>
                                        </p:tgtEl>
                                      </p:cBhvr>
                                    </p:animEffect>
                                  </p:childTnLst>
                                </p:cTn>
                              </p:par>
                            </p:childTnLst>
                          </p:cTn>
                        </p:par>
                      </p:childTnLst>
                    </p:cTn>
                  </p:par>
                  <p:par>
                    <p:cTn id="91" fill="hold">
                      <p:stCondLst>
                        <p:cond delay="indefinite"/>
                      </p:stCondLst>
                      <p:childTnLst>
                        <p:par>
                          <p:cTn id="92" fill="hold">
                            <p:stCondLst>
                              <p:cond delay="0"/>
                            </p:stCondLst>
                            <p:childTnLst>
                              <p:par>
                                <p:cTn id="93" presetID="16" presetClass="entr" presetSubtype="21" fill="hold" grpId="0" nodeType="clickEffect">
                                  <p:stCondLst>
                                    <p:cond delay="0"/>
                                  </p:stCondLst>
                                  <p:childTnLst>
                                    <p:set>
                                      <p:cBhvr>
                                        <p:cTn id="94" dur="1" fill="hold">
                                          <p:stCondLst>
                                            <p:cond delay="0"/>
                                          </p:stCondLst>
                                        </p:cTn>
                                        <p:tgtEl>
                                          <p:spTgt spid="19"/>
                                        </p:tgtEl>
                                        <p:attrNameLst>
                                          <p:attrName>style.visibility</p:attrName>
                                        </p:attrNameLst>
                                      </p:cBhvr>
                                      <p:to>
                                        <p:strVal val="visible"/>
                                      </p:to>
                                    </p:set>
                                    <p:animEffect transition="in" filter="barn(inVertical)">
                                      <p:cBhvr>
                                        <p:cTn id="95" dur="500"/>
                                        <p:tgtEl>
                                          <p:spTgt spid="19"/>
                                        </p:tgtEl>
                                      </p:cBhvr>
                                    </p:animEffect>
                                  </p:childTnLst>
                                </p:cTn>
                              </p:par>
                            </p:childTnLst>
                          </p:cTn>
                        </p:par>
                      </p:childTnLst>
                    </p:cTn>
                  </p:par>
                  <p:par>
                    <p:cTn id="96" fill="hold">
                      <p:stCondLst>
                        <p:cond delay="indefinite"/>
                      </p:stCondLst>
                      <p:childTnLst>
                        <p:par>
                          <p:cTn id="97" fill="hold">
                            <p:stCondLst>
                              <p:cond delay="0"/>
                            </p:stCondLst>
                            <p:childTnLst>
                              <p:par>
                                <p:cTn id="98" presetID="16" presetClass="entr" presetSubtype="21" fill="hold" grpId="0" nodeType="clickEffect">
                                  <p:stCondLst>
                                    <p:cond delay="0"/>
                                  </p:stCondLst>
                                  <p:childTnLst>
                                    <p:set>
                                      <p:cBhvr>
                                        <p:cTn id="99" dur="1" fill="hold">
                                          <p:stCondLst>
                                            <p:cond delay="0"/>
                                          </p:stCondLst>
                                        </p:cTn>
                                        <p:tgtEl>
                                          <p:spTgt spid="20"/>
                                        </p:tgtEl>
                                        <p:attrNameLst>
                                          <p:attrName>style.visibility</p:attrName>
                                        </p:attrNameLst>
                                      </p:cBhvr>
                                      <p:to>
                                        <p:strVal val="visible"/>
                                      </p:to>
                                    </p:set>
                                    <p:animEffect transition="in" filter="barn(inVertical)">
                                      <p:cBhvr>
                                        <p:cTn id="100" dur="500"/>
                                        <p:tgtEl>
                                          <p:spTgt spid="20"/>
                                        </p:tgtEl>
                                      </p:cBhvr>
                                    </p:animEffect>
                                  </p:childTnLst>
                                </p:cTn>
                              </p:par>
                            </p:childTnLst>
                          </p:cTn>
                        </p:par>
                      </p:childTnLst>
                    </p:cTn>
                  </p:par>
                  <p:par>
                    <p:cTn id="101" fill="hold">
                      <p:stCondLst>
                        <p:cond delay="indefinite"/>
                      </p:stCondLst>
                      <p:childTnLst>
                        <p:par>
                          <p:cTn id="102" fill="hold">
                            <p:stCondLst>
                              <p:cond delay="0"/>
                            </p:stCondLst>
                            <p:childTnLst>
                              <p:par>
                                <p:cTn id="103" presetID="16" presetClass="entr" presetSubtype="21" fill="hold" grpId="0" nodeType="clickEffect">
                                  <p:stCondLst>
                                    <p:cond delay="0"/>
                                  </p:stCondLst>
                                  <p:childTnLst>
                                    <p:set>
                                      <p:cBhvr>
                                        <p:cTn id="104" dur="1" fill="hold">
                                          <p:stCondLst>
                                            <p:cond delay="0"/>
                                          </p:stCondLst>
                                        </p:cTn>
                                        <p:tgtEl>
                                          <p:spTgt spid="21"/>
                                        </p:tgtEl>
                                        <p:attrNameLst>
                                          <p:attrName>style.visibility</p:attrName>
                                        </p:attrNameLst>
                                      </p:cBhvr>
                                      <p:to>
                                        <p:strVal val="visible"/>
                                      </p:to>
                                    </p:set>
                                    <p:animEffect transition="in" filter="barn(inVertical)">
                                      <p:cBhvr>
                                        <p:cTn id="105" dur="500"/>
                                        <p:tgtEl>
                                          <p:spTgt spid="21"/>
                                        </p:tgtEl>
                                      </p:cBhvr>
                                    </p:animEffect>
                                  </p:childTnLst>
                                </p:cTn>
                              </p:par>
                            </p:childTnLst>
                          </p:cTn>
                        </p:par>
                      </p:childTnLst>
                    </p:cTn>
                  </p:par>
                  <p:par>
                    <p:cTn id="106" fill="hold">
                      <p:stCondLst>
                        <p:cond delay="indefinite"/>
                      </p:stCondLst>
                      <p:childTnLst>
                        <p:par>
                          <p:cTn id="107" fill="hold">
                            <p:stCondLst>
                              <p:cond delay="0"/>
                            </p:stCondLst>
                            <p:childTnLst>
                              <p:par>
                                <p:cTn id="108" presetID="16" presetClass="entr" presetSubtype="21" fill="hold" grpId="0" nodeType="clickEffect">
                                  <p:stCondLst>
                                    <p:cond delay="0"/>
                                  </p:stCondLst>
                                  <p:childTnLst>
                                    <p:set>
                                      <p:cBhvr>
                                        <p:cTn id="109" dur="1" fill="hold">
                                          <p:stCondLst>
                                            <p:cond delay="0"/>
                                          </p:stCondLst>
                                        </p:cTn>
                                        <p:tgtEl>
                                          <p:spTgt spid="22"/>
                                        </p:tgtEl>
                                        <p:attrNameLst>
                                          <p:attrName>style.visibility</p:attrName>
                                        </p:attrNameLst>
                                      </p:cBhvr>
                                      <p:to>
                                        <p:strVal val="visible"/>
                                      </p:to>
                                    </p:set>
                                    <p:animEffect transition="in" filter="barn(inVertical)">
                                      <p:cBhvr>
                                        <p:cTn id="110" dur="500"/>
                                        <p:tgtEl>
                                          <p:spTgt spid="22"/>
                                        </p:tgtEl>
                                      </p:cBhvr>
                                    </p:animEffect>
                                  </p:childTnLst>
                                </p:cTn>
                              </p:par>
                            </p:childTnLst>
                          </p:cTn>
                        </p:par>
                      </p:childTnLst>
                    </p:cTn>
                  </p:par>
                  <p:par>
                    <p:cTn id="111" fill="hold">
                      <p:stCondLst>
                        <p:cond delay="indefinite"/>
                      </p:stCondLst>
                      <p:childTnLst>
                        <p:par>
                          <p:cTn id="112" fill="hold">
                            <p:stCondLst>
                              <p:cond delay="0"/>
                            </p:stCondLst>
                            <p:childTnLst>
                              <p:par>
                                <p:cTn id="113" presetID="42" presetClass="path" presetSubtype="0" accel="50000" decel="50000" fill="hold" grpId="0" nodeType="clickEffect">
                                  <p:stCondLst>
                                    <p:cond delay="0"/>
                                  </p:stCondLst>
                                  <p:childTnLst>
                                    <p:animMotion origin="layout" path="M -3.33333E-6 4.46809E-6 L -0.45 0.01433 " pathEditMode="relative" rAng="0" ptsTypes="AA">
                                      <p:cBhvr>
                                        <p:cTn id="114" dur="2000" fill="hold"/>
                                        <p:tgtEl>
                                          <p:spTgt spid="24"/>
                                        </p:tgtEl>
                                        <p:attrNameLst>
                                          <p:attrName>ppt_x</p:attrName>
                                          <p:attrName>ppt_y</p:attrName>
                                        </p:attrNameLst>
                                      </p:cBhvr>
                                      <p:rCtr x="-22500" y="71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14" grpId="0"/>
      <p:bldP spid="15" grpId="0"/>
      <p:bldP spid="16" grpId="0"/>
      <p:bldP spid="17" grpId="0"/>
      <p:bldP spid="18" grpId="0"/>
      <p:bldP spid="19" grpId="0"/>
      <p:bldP spid="20" grpId="0"/>
      <p:bldP spid="21" grpId="0"/>
      <p:bldP spid="22" grpId="0"/>
      <p:bldP spid="23" grpId="0" animBg="1"/>
      <p:bldP spid="24" grpId="0" animBg="1"/>
      <p:bldP spid="2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55157" y="304800"/>
            <a:ext cx="4800600" cy="523220"/>
          </a:xfrm>
          <a:prstGeom prst="rect">
            <a:avLst/>
          </a:prstGeom>
          <a:noFill/>
        </p:spPr>
        <p:txBody>
          <a:bodyPr wrap="square" rtlCol="0">
            <a:prstTxWarp prst="textPlain">
              <a:avLst/>
            </a:prstTxWarp>
            <a:spAutoFit/>
          </a:bodyPr>
          <a:lstStyle/>
          <a:p>
            <a:pPr algn="ctr"/>
            <a:r>
              <a:rPr lang="bn-IN" sz="2800" dirty="0" smtClean="0">
                <a:latin typeface="Nikosh" pitchFamily="2" charset="0"/>
                <a:cs typeface="Nikosh" pitchFamily="2" charset="0"/>
              </a:rPr>
              <a:t>বাড়ি কাজ </a:t>
            </a:r>
            <a:endParaRPr lang="en-US" sz="2800" dirty="0">
              <a:latin typeface="Nikosh" pitchFamily="2" charset="0"/>
              <a:cs typeface="Nikosh" pitchFamily="2" charset="0"/>
            </a:endParaRPr>
          </a:p>
        </p:txBody>
      </p:sp>
      <p:pic>
        <p:nvPicPr>
          <p:cNvPr id="3074" name="Picture 2" descr="C:\Users\i\Pictures\bar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4924" y="1295400"/>
            <a:ext cx="5562600" cy="318652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762000" y="4876800"/>
            <a:ext cx="7086600" cy="954107"/>
          </a:xfrm>
          <a:prstGeom prst="rect">
            <a:avLst/>
          </a:prstGeom>
          <a:noFill/>
        </p:spPr>
        <p:txBody>
          <a:bodyPr wrap="square" rtlCol="0">
            <a:spAutoFit/>
          </a:bodyPr>
          <a:lstStyle/>
          <a:p>
            <a:pPr marL="457200" indent="-457200">
              <a:buFont typeface="Wingdings" pitchFamily="2" charset="2"/>
              <a:buChar char="q"/>
            </a:pPr>
            <a:r>
              <a:rPr lang="bn-IN" sz="2800" dirty="0" smtClean="0">
                <a:latin typeface="Nikosh" pitchFamily="2" charset="0"/>
                <a:cs typeface="Nikosh" pitchFamily="2" charset="0"/>
              </a:rPr>
              <a:t>জীবের বিলুপ্তি বলতে কী বুঝায়? পরিবেশের বিভিন্ন উপাদন সংরক্ষণের কৌশল বর্ণনা কর। </a:t>
            </a:r>
            <a:endParaRPr lang="en-US" sz="2800" dirty="0">
              <a:latin typeface="Nikosh" pitchFamily="2" charset="0"/>
              <a:cs typeface="Nikosh" pitchFamily="2" charset="0"/>
            </a:endParaRPr>
          </a:p>
        </p:txBody>
      </p:sp>
    </p:spTree>
    <p:extLst>
      <p:ext uri="{BB962C8B-B14F-4D97-AF65-F5344CB8AC3E}">
        <p14:creationId xmlns:p14="http://schemas.microsoft.com/office/powerpoint/2010/main" val="2074273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arn(inVertical)">
                                      <p:cBhvr>
                                        <p:cTn id="7" dur="5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43673" y="5719360"/>
            <a:ext cx="7924800" cy="523220"/>
          </a:xfrm>
          <a:prstGeom prst="rect">
            <a:avLst/>
          </a:prstGeom>
          <a:noFill/>
        </p:spPr>
        <p:txBody>
          <a:bodyPr wrap="square" rtlCol="0">
            <a:prstTxWarp prst="textPlain">
              <a:avLst/>
            </a:prstTxWarp>
            <a:spAutoFit/>
          </a:bodyPr>
          <a:lstStyle/>
          <a:p>
            <a:pPr algn="ctr"/>
            <a:r>
              <a:rPr lang="bn-IN"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Nikosh" pitchFamily="2" charset="0"/>
                <a:cs typeface="Nikosh" pitchFamily="2" charset="0"/>
              </a:rPr>
              <a:t>সবাইকে ধন্যবাদ </a:t>
            </a:r>
            <a:endParaRPr lang="en-US"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Nikosh" pitchFamily="2" charset="0"/>
              <a:cs typeface="Nikosh" pitchFamily="2" charset="0"/>
            </a:endParaRPr>
          </a:p>
        </p:txBody>
      </p:sp>
      <p:pic>
        <p:nvPicPr>
          <p:cNvPr id="1027" name="Picture 3" descr="C:\Users\i\Downloads\images (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281" y="346938"/>
            <a:ext cx="7675519" cy="533577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630281" y="1752600"/>
            <a:ext cx="7315200" cy="914400"/>
          </a:xfrm>
          <a:prstGeom prst="rect">
            <a:avLst/>
          </a:prstGeom>
          <a:noFill/>
        </p:spPr>
        <p:txBody>
          <a:bodyPr wrap="square" rtlCol="0">
            <a:prstTxWarp prst="textPlain">
              <a:avLst/>
            </a:prstTxWarp>
            <a:spAutoFit/>
          </a:bodyPr>
          <a:lstStyle/>
          <a:p>
            <a:pPr algn="ctr"/>
            <a:r>
              <a:rPr lang="bn-IN" sz="2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Nikosh" pitchFamily="2" charset="0"/>
                <a:cs typeface="Nikosh" pitchFamily="2" charset="0"/>
              </a:rPr>
              <a:t>পরিবর্তন আছে বলেই জীবন গতিশীল </a:t>
            </a:r>
            <a:endParaRPr lang="en-US" sz="2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Nikosh" pitchFamily="2" charset="0"/>
              <a:cs typeface="Nikosh" pitchFamily="2" charset="0"/>
            </a:endParaRPr>
          </a:p>
        </p:txBody>
      </p:sp>
    </p:spTree>
    <p:extLst>
      <p:ext uri="{BB962C8B-B14F-4D97-AF65-F5344CB8AC3E}">
        <p14:creationId xmlns:p14="http://schemas.microsoft.com/office/powerpoint/2010/main" val="13376450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Predefined Process 5"/>
          <p:cNvSpPr/>
          <p:nvPr/>
        </p:nvSpPr>
        <p:spPr>
          <a:xfrm>
            <a:off x="152400" y="1371600"/>
            <a:ext cx="4114800" cy="4457218"/>
          </a:xfrm>
          <a:prstGeom prst="flowChartPredefinedProcess">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7" name="TextBox 6"/>
          <p:cNvSpPr txBox="1"/>
          <p:nvPr/>
        </p:nvSpPr>
        <p:spPr>
          <a:xfrm>
            <a:off x="533400" y="1905000"/>
            <a:ext cx="3733800" cy="3046988"/>
          </a:xfrm>
          <a:prstGeom prst="rect">
            <a:avLst/>
          </a:prstGeom>
          <a:noFill/>
        </p:spPr>
        <p:txBody>
          <a:bodyPr wrap="square" rtlCol="0">
            <a:spAutoFit/>
          </a:bodyPr>
          <a:lstStyle/>
          <a:p>
            <a:r>
              <a:rPr lang="bn-IN" sz="2400" dirty="0" smtClean="0">
                <a:latin typeface="Nikosh" pitchFamily="2" charset="0"/>
                <a:cs typeface="Nikosh" pitchFamily="2" charset="0"/>
              </a:rPr>
              <a:t>দেলওয়ারা বেগম </a:t>
            </a:r>
          </a:p>
          <a:p>
            <a:r>
              <a:rPr lang="bn-IN" sz="2400" dirty="0" smtClean="0">
                <a:latin typeface="Nikosh" pitchFamily="2" charset="0"/>
                <a:cs typeface="Nikosh" pitchFamily="2" charset="0"/>
              </a:rPr>
              <a:t>সহকারি শিক্ষক (বি,এসসি) </a:t>
            </a:r>
          </a:p>
          <a:p>
            <a:r>
              <a:rPr lang="bn-IN" sz="2400" dirty="0" smtClean="0">
                <a:latin typeface="Nikosh" pitchFamily="2" charset="0"/>
                <a:cs typeface="Nikosh" pitchFamily="2" charset="0"/>
              </a:rPr>
              <a:t>আলতাদীঘি স্নাতক মাদ্রাসা,শেরপুর, বগুড়া।</a:t>
            </a:r>
          </a:p>
          <a:p>
            <a:r>
              <a:rPr lang="bn-IN" sz="2400" dirty="0" smtClean="0">
                <a:latin typeface="Nikosh" pitchFamily="2" charset="0"/>
                <a:cs typeface="Nikosh" pitchFamily="2" charset="0"/>
              </a:rPr>
              <a:t>মোবাইলঃ</a:t>
            </a:r>
            <a:r>
              <a:rPr lang="en-US" sz="2400" dirty="0" smtClean="0">
                <a:latin typeface="Nikosh" pitchFamily="2" charset="0"/>
                <a:cs typeface="Nikosh" pitchFamily="2" charset="0"/>
              </a:rPr>
              <a:t>01728247910</a:t>
            </a:r>
            <a:r>
              <a:rPr lang="bn-IN" sz="2400" dirty="0" smtClean="0">
                <a:latin typeface="Nikosh" pitchFamily="2" charset="0"/>
                <a:cs typeface="Nikosh" pitchFamily="2" charset="0"/>
              </a:rPr>
              <a:t> </a:t>
            </a:r>
          </a:p>
          <a:p>
            <a:r>
              <a:rPr lang="bn-IN" sz="2400" dirty="0" smtClean="0">
                <a:latin typeface="Nikosh" pitchFamily="2" charset="0"/>
                <a:cs typeface="Nikosh" pitchFamily="2" charset="0"/>
                <a:hlinkClick r:id="rId2"/>
              </a:rPr>
              <a:t>ই-মেইল-</a:t>
            </a:r>
            <a:r>
              <a:rPr lang="en-US" sz="2400" dirty="0" smtClean="0">
                <a:latin typeface="Nikosh" pitchFamily="2" charset="0"/>
                <a:cs typeface="Nikosh" pitchFamily="2" charset="0"/>
                <a:hlinkClick r:id="rId2"/>
              </a:rPr>
              <a:t>delwara1979@gmail.com</a:t>
            </a:r>
            <a:r>
              <a:rPr lang="en-US" sz="2400" dirty="0" smtClean="0">
                <a:latin typeface="Nikosh" pitchFamily="2" charset="0"/>
                <a:cs typeface="Nikosh" pitchFamily="2" charset="0"/>
              </a:rPr>
              <a:t> </a:t>
            </a:r>
            <a:r>
              <a:rPr lang="bn-IN" sz="2400" dirty="0" smtClean="0">
                <a:latin typeface="Nikosh" pitchFamily="2" charset="0"/>
                <a:cs typeface="Nikosh" pitchFamily="2" charset="0"/>
              </a:rPr>
              <a:t>  </a:t>
            </a:r>
            <a:endParaRPr lang="en-US" sz="2400" dirty="0">
              <a:latin typeface="Nikosh" pitchFamily="2" charset="0"/>
              <a:cs typeface="Nikosh" pitchFamily="2" charset="0"/>
            </a:endParaRPr>
          </a:p>
        </p:txBody>
      </p:sp>
      <p:sp>
        <p:nvSpPr>
          <p:cNvPr id="8" name="Flowchart: Predefined Process 7"/>
          <p:cNvSpPr/>
          <p:nvPr/>
        </p:nvSpPr>
        <p:spPr>
          <a:xfrm>
            <a:off x="5334000" y="1447800"/>
            <a:ext cx="3581400" cy="4381018"/>
          </a:xfrm>
          <a:prstGeom prst="flowChartPredefinedProcess">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bn-IN" sz="2400" dirty="0" smtClean="0">
                <a:latin typeface="Nikosh" pitchFamily="2" charset="0"/>
                <a:cs typeface="Nikosh" pitchFamily="2" charset="0"/>
              </a:rPr>
              <a:t>শ্রেণীঃ     ৬ষ্ঠ  </a:t>
            </a:r>
          </a:p>
          <a:p>
            <a:pPr algn="ctr"/>
            <a:r>
              <a:rPr lang="bn-IN" sz="2400" dirty="0" smtClean="0">
                <a:latin typeface="Nikosh" pitchFamily="2" charset="0"/>
                <a:cs typeface="Nikosh" pitchFamily="2" charset="0"/>
              </a:rPr>
              <a:t> বিষয়ঃ  বিজ্ঞান </a:t>
            </a:r>
          </a:p>
          <a:p>
            <a:pPr algn="ctr"/>
            <a:r>
              <a:rPr lang="bn-IN" sz="2400" dirty="0" smtClean="0">
                <a:latin typeface="Nikosh" pitchFamily="2" charset="0"/>
                <a:cs typeface="Nikosh" pitchFamily="2" charset="0"/>
              </a:rPr>
              <a:t> অধ্যায়ঃ  চতুর্দশ </a:t>
            </a:r>
          </a:p>
          <a:p>
            <a:pPr algn="ctr"/>
            <a:r>
              <a:rPr lang="bn-IN" sz="2400" dirty="0" smtClean="0">
                <a:latin typeface="Nikosh" pitchFamily="2" charset="0"/>
                <a:cs typeface="Nikosh" pitchFamily="2" charset="0"/>
              </a:rPr>
              <a:t>  সময়ঃ  ৪০মিনিট </a:t>
            </a:r>
          </a:p>
          <a:p>
            <a:pPr algn="ctr"/>
            <a:r>
              <a:rPr lang="bn-IN" sz="2400" dirty="0" smtClean="0">
                <a:latin typeface="Nikosh" pitchFamily="2" charset="0"/>
                <a:cs typeface="Nikosh" pitchFamily="2" charset="0"/>
              </a:rPr>
              <a:t>       তারিখঃ ৪/১১/১৯ ইং </a:t>
            </a:r>
            <a:endParaRPr lang="en-US" sz="2400" dirty="0">
              <a:latin typeface="Nikosh" pitchFamily="2" charset="0"/>
              <a:cs typeface="Nikosh" pitchFamily="2" charset="0"/>
            </a:endParaRPr>
          </a:p>
        </p:txBody>
      </p:sp>
      <p:sp>
        <p:nvSpPr>
          <p:cNvPr id="9" name="TextBox 8"/>
          <p:cNvSpPr txBox="1"/>
          <p:nvPr/>
        </p:nvSpPr>
        <p:spPr>
          <a:xfrm>
            <a:off x="2667000" y="457200"/>
            <a:ext cx="4114800" cy="584775"/>
          </a:xfrm>
          <a:prstGeom prst="rect">
            <a:avLst/>
          </a:prstGeom>
          <a:noFill/>
        </p:spPr>
        <p:txBody>
          <a:bodyPr wrap="square" rtlCol="0">
            <a:prstTxWarp prst="textPlain">
              <a:avLst/>
            </a:prstTxWarp>
            <a:spAutoFit/>
          </a:bodyPr>
          <a:lstStyle/>
          <a:p>
            <a:pPr algn="ctr"/>
            <a:r>
              <a:rPr lang="bn-IN" sz="3200" dirty="0" smtClean="0">
                <a:latin typeface="Nikosh" pitchFamily="2" charset="0"/>
                <a:cs typeface="Nikosh" pitchFamily="2" charset="0"/>
              </a:rPr>
              <a:t>পরিচিতি </a:t>
            </a:r>
            <a:endParaRPr lang="en-US" sz="3200" dirty="0">
              <a:latin typeface="Nikosh" pitchFamily="2" charset="0"/>
              <a:cs typeface="Nikosh" pitchFamily="2" charset="0"/>
            </a:endParaRPr>
          </a:p>
        </p:txBody>
      </p:sp>
    </p:spTree>
    <p:extLst>
      <p:ext uri="{BB962C8B-B14F-4D97-AF65-F5344CB8AC3E}">
        <p14:creationId xmlns:p14="http://schemas.microsoft.com/office/powerpoint/2010/main" val="8896489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i\Downloads\download (2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722" y="762000"/>
            <a:ext cx="3276600" cy="2319391"/>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i\Downloads\download (2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834609"/>
            <a:ext cx="3733800" cy="2137192"/>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i\Downloads\download (17).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7537" y="3962400"/>
            <a:ext cx="2977828" cy="218222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667000" y="169509"/>
            <a:ext cx="3848100" cy="584775"/>
          </a:xfrm>
          <a:prstGeom prst="rect">
            <a:avLst/>
          </a:prstGeom>
          <a:noFill/>
        </p:spPr>
        <p:txBody>
          <a:bodyPr wrap="square" rtlCol="0">
            <a:spAutoFit/>
          </a:bodyPr>
          <a:lstStyle/>
          <a:p>
            <a:pPr algn="ctr"/>
            <a:r>
              <a:rPr lang="bn-IN" sz="3200" b="1" dirty="0" smtClean="0">
                <a:latin typeface="Nikosh" pitchFamily="2" charset="0"/>
                <a:cs typeface="Nikosh" pitchFamily="2" charset="0"/>
              </a:rPr>
              <a:t>চিত্র গুলো লক্ষ্য করি </a:t>
            </a:r>
            <a:endParaRPr lang="en-US" sz="3200" b="1" dirty="0">
              <a:latin typeface="Nikosh" pitchFamily="2" charset="0"/>
              <a:cs typeface="Nikosh" pitchFamily="2" charset="0"/>
            </a:endParaRPr>
          </a:p>
        </p:txBody>
      </p:sp>
      <p:sp>
        <p:nvSpPr>
          <p:cNvPr id="3" name="TextBox 2"/>
          <p:cNvSpPr txBox="1"/>
          <p:nvPr/>
        </p:nvSpPr>
        <p:spPr>
          <a:xfrm>
            <a:off x="457200" y="6324600"/>
            <a:ext cx="3099122" cy="461665"/>
          </a:xfrm>
          <a:prstGeom prst="rect">
            <a:avLst/>
          </a:prstGeom>
          <a:noFill/>
        </p:spPr>
        <p:txBody>
          <a:bodyPr wrap="square" rtlCol="0">
            <a:spAutoFit/>
          </a:bodyPr>
          <a:lstStyle/>
          <a:p>
            <a:r>
              <a:rPr lang="bn-IN" sz="2400" b="1" dirty="0" smtClean="0">
                <a:latin typeface="Nikosh" pitchFamily="2" charset="0"/>
                <a:cs typeface="Nikosh" pitchFamily="2" charset="0"/>
              </a:rPr>
              <a:t>অতিথি পাখি ধ্বংস  </a:t>
            </a:r>
            <a:endParaRPr lang="en-US" sz="2400" b="1" dirty="0">
              <a:latin typeface="Nikosh" pitchFamily="2" charset="0"/>
              <a:cs typeface="Nikosh" pitchFamily="2" charset="0"/>
            </a:endParaRPr>
          </a:p>
        </p:txBody>
      </p:sp>
      <p:sp>
        <p:nvSpPr>
          <p:cNvPr id="4" name="TextBox 3"/>
          <p:cNvSpPr txBox="1"/>
          <p:nvPr/>
        </p:nvSpPr>
        <p:spPr>
          <a:xfrm>
            <a:off x="5257800" y="3276600"/>
            <a:ext cx="3124200" cy="461665"/>
          </a:xfrm>
          <a:prstGeom prst="rect">
            <a:avLst/>
          </a:prstGeom>
          <a:noFill/>
        </p:spPr>
        <p:txBody>
          <a:bodyPr wrap="square" rtlCol="0">
            <a:spAutoFit/>
          </a:bodyPr>
          <a:lstStyle/>
          <a:p>
            <a:r>
              <a:rPr lang="bn-IN" sz="2400" b="1" dirty="0" smtClean="0">
                <a:latin typeface="Nikosh" pitchFamily="2" charset="0"/>
                <a:cs typeface="Nikosh" pitchFamily="2" charset="0"/>
              </a:rPr>
              <a:t>কল কারখানার কাল ধুয়া </a:t>
            </a:r>
            <a:endParaRPr lang="en-US" sz="2400" b="1" dirty="0">
              <a:latin typeface="Nikosh" pitchFamily="2" charset="0"/>
              <a:cs typeface="Nikosh" pitchFamily="2" charset="0"/>
            </a:endParaRPr>
          </a:p>
        </p:txBody>
      </p:sp>
      <p:sp>
        <p:nvSpPr>
          <p:cNvPr id="5" name="TextBox 4"/>
          <p:cNvSpPr txBox="1"/>
          <p:nvPr/>
        </p:nvSpPr>
        <p:spPr>
          <a:xfrm>
            <a:off x="-10610" y="3215045"/>
            <a:ext cx="3099122" cy="461665"/>
          </a:xfrm>
          <a:prstGeom prst="rect">
            <a:avLst/>
          </a:prstGeom>
          <a:noFill/>
        </p:spPr>
        <p:txBody>
          <a:bodyPr wrap="square" rtlCol="0">
            <a:spAutoFit/>
          </a:bodyPr>
          <a:lstStyle/>
          <a:p>
            <a:pPr algn="ctr"/>
            <a:r>
              <a:rPr lang="bn-IN" sz="2400" b="1" dirty="0" smtClean="0">
                <a:latin typeface="Nikosh" pitchFamily="2" charset="0"/>
                <a:cs typeface="Nikosh" pitchFamily="2" charset="0"/>
              </a:rPr>
              <a:t>বন উজার </a:t>
            </a:r>
            <a:endParaRPr lang="en-US" sz="2400" b="1" dirty="0">
              <a:latin typeface="Nikosh" pitchFamily="2" charset="0"/>
              <a:cs typeface="Nikosh" pitchFamily="2" charset="0"/>
            </a:endParaRPr>
          </a:p>
        </p:txBody>
      </p:sp>
      <p:sp>
        <p:nvSpPr>
          <p:cNvPr id="6" name="TextBox 5"/>
          <p:cNvSpPr txBox="1"/>
          <p:nvPr/>
        </p:nvSpPr>
        <p:spPr>
          <a:xfrm>
            <a:off x="4343400" y="4267200"/>
            <a:ext cx="4419600" cy="954107"/>
          </a:xfrm>
          <a:prstGeom prst="rect">
            <a:avLst/>
          </a:prstGeom>
          <a:noFill/>
        </p:spPr>
        <p:txBody>
          <a:bodyPr wrap="square" rtlCol="0">
            <a:spAutoFit/>
          </a:bodyPr>
          <a:lstStyle/>
          <a:p>
            <a:r>
              <a:rPr lang="bn-IN" sz="2800" dirty="0" smtClean="0">
                <a:latin typeface="Nikosh" pitchFamily="2" charset="0"/>
                <a:cs typeface="Nikosh" pitchFamily="2" charset="0"/>
              </a:rPr>
              <a:t>এ ধরনের কাজ চলতে থাকলে আমাদের  পরিবেশের কি হতে পারে?  </a:t>
            </a:r>
            <a:endParaRPr lang="en-US" sz="2800" dirty="0">
              <a:latin typeface="Nikosh" pitchFamily="2" charset="0"/>
              <a:cs typeface="Nikosh" pitchFamily="2" charset="0"/>
            </a:endParaRPr>
          </a:p>
        </p:txBody>
      </p:sp>
      <p:sp>
        <p:nvSpPr>
          <p:cNvPr id="7" name="TextBox 6"/>
          <p:cNvSpPr txBox="1"/>
          <p:nvPr/>
        </p:nvSpPr>
        <p:spPr>
          <a:xfrm>
            <a:off x="4343400" y="5867400"/>
            <a:ext cx="4191000" cy="461665"/>
          </a:xfrm>
          <a:prstGeom prst="rect">
            <a:avLst/>
          </a:prstGeom>
          <a:noFill/>
        </p:spPr>
        <p:txBody>
          <a:bodyPr wrap="square" rtlCol="0">
            <a:spAutoFit/>
          </a:bodyPr>
          <a:lstStyle/>
          <a:p>
            <a:r>
              <a:rPr lang="bn-IN" sz="2400" b="1" dirty="0" smtClean="0">
                <a:latin typeface="Nikosh" pitchFamily="2" charset="0"/>
                <a:cs typeface="Nikosh" pitchFamily="2" charset="0"/>
              </a:rPr>
              <a:t>পরিবেশের ভারসাম্য নষ্ট হয়ে যেতে পারে </a:t>
            </a:r>
            <a:endParaRPr lang="en-US" sz="2400" b="1" dirty="0">
              <a:latin typeface="Nikosh" pitchFamily="2" charset="0"/>
              <a:cs typeface="Nikosh" pitchFamily="2" charset="0"/>
            </a:endParaRPr>
          </a:p>
        </p:txBody>
      </p:sp>
    </p:spTree>
    <p:extLst>
      <p:ext uri="{BB962C8B-B14F-4D97-AF65-F5344CB8AC3E}">
        <p14:creationId xmlns:p14="http://schemas.microsoft.com/office/powerpoint/2010/main" val="2020441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762000"/>
            <a:ext cx="6705600" cy="584775"/>
          </a:xfrm>
          <a:prstGeom prst="rect">
            <a:avLst/>
          </a:prstGeom>
          <a:noFill/>
        </p:spPr>
        <p:txBody>
          <a:bodyPr wrap="square" rtlCol="0">
            <a:prstTxWarp prst="textPlain">
              <a:avLst/>
            </a:prstTxWarp>
            <a:spAutoFit/>
          </a:bodyPr>
          <a:lstStyle/>
          <a:p>
            <a:pPr algn="ctr"/>
            <a:r>
              <a:rPr lang="bn-IN" sz="3200" dirty="0" smtClean="0">
                <a:latin typeface="Nikosh" pitchFamily="2" charset="0"/>
                <a:cs typeface="Nikosh" pitchFamily="2" charset="0"/>
              </a:rPr>
              <a:t>আজকের পাঠ </a:t>
            </a:r>
            <a:endParaRPr lang="en-US" sz="3200" dirty="0">
              <a:latin typeface="Nikosh" pitchFamily="2" charset="0"/>
              <a:cs typeface="Nikosh" pitchFamily="2" charset="0"/>
            </a:endParaRPr>
          </a:p>
        </p:txBody>
      </p:sp>
      <p:sp>
        <p:nvSpPr>
          <p:cNvPr id="3" name="TextBox 2"/>
          <p:cNvSpPr txBox="1"/>
          <p:nvPr/>
        </p:nvSpPr>
        <p:spPr>
          <a:xfrm>
            <a:off x="1066800" y="3300714"/>
            <a:ext cx="6985322" cy="990600"/>
          </a:xfrm>
          <a:prstGeom prst="rect">
            <a:avLst/>
          </a:prstGeom>
          <a:noFill/>
        </p:spPr>
        <p:txBody>
          <a:bodyPr wrap="square" rtlCol="0">
            <a:prstTxWarp prst="textPlain">
              <a:avLst/>
            </a:prstTxWarp>
            <a:spAutoFit/>
          </a:bodyPr>
          <a:lstStyle/>
          <a:p>
            <a:pPr algn="ctr"/>
            <a:r>
              <a:rPr lang="bn-IN" sz="2800" dirty="0" smtClean="0">
                <a:latin typeface="Nikosh" pitchFamily="2" charset="0"/>
                <a:cs typeface="Nikosh" pitchFamily="2" charset="0"/>
              </a:rPr>
              <a:t>পরিবেশের ভারসাম্য </a:t>
            </a:r>
            <a:endParaRPr lang="en-US" sz="2800" dirty="0">
              <a:latin typeface="Nikosh" pitchFamily="2" charset="0"/>
              <a:cs typeface="Nikosh" pitchFamily="2" charset="0"/>
            </a:endParaRPr>
          </a:p>
        </p:txBody>
      </p:sp>
    </p:spTree>
    <p:extLst>
      <p:ext uri="{BB962C8B-B14F-4D97-AF65-F5344CB8AC3E}">
        <p14:creationId xmlns:p14="http://schemas.microsoft.com/office/powerpoint/2010/main" val="13270082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676400"/>
            <a:ext cx="5638800" cy="584775"/>
          </a:xfrm>
          <a:prstGeom prst="rect">
            <a:avLst/>
          </a:prstGeom>
          <a:noFill/>
        </p:spPr>
        <p:txBody>
          <a:bodyPr wrap="square" rtlCol="0">
            <a:spAutoFit/>
          </a:bodyPr>
          <a:lstStyle/>
          <a:p>
            <a:r>
              <a:rPr lang="bn-IN" sz="3200" dirty="0" smtClean="0">
                <a:latin typeface="Nikosh" pitchFamily="2" charset="0"/>
                <a:cs typeface="Nikosh" pitchFamily="2" charset="0"/>
              </a:rPr>
              <a:t>পাঠ শেষে শিক্ষার্থীরা............ </a:t>
            </a:r>
            <a:endParaRPr lang="en-US" sz="3200" dirty="0">
              <a:latin typeface="Nikosh" pitchFamily="2" charset="0"/>
              <a:cs typeface="Nikosh" pitchFamily="2" charset="0"/>
            </a:endParaRPr>
          </a:p>
        </p:txBody>
      </p:sp>
      <p:sp>
        <p:nvSpPr>
          <p:cNvPr id="3" name="TextBox 2"/>
          <p:cNvSpPr txBox="1"/>
          <p:nvPr/>
        </p:nvSpPr>
        <p:spPr>
          <a:xfrm>
            <a:off x="1170008" y="2743201"/>
            <a:ext cx="7924800" cy="523220"/>
          </a:xfrm>
          <a:prstGeom prst="rect">
            <a:avLst/>
          </a:prstGeom>
          <a:noFill/>
        </p:spPr>
        <p:txBody>
          <a:bodyPr wrap="square" rtlCol="0">
            <a:spAutoFit/>
          </a:bodyPr>
          <a:lstStyle/>
          <a:p>
            <a:pPr marL="457200" indent="-457200">
              <a:buFont typeface="Wingdings" pitchFamily="2" charset="2"/>
              <a:buChar char="v"/>
            </a:pPr>
            <a:r>
              <a:rPr lang="bn-IN" sz="2800" dirty="0" smtClean="0">
                <a:latin typeface="Nikosh" pitchFamily="2" charset="0"/>
                <a:cs typeface="Nikosh" pitchFamily="2" charset="0"/>
              </a:rPr>
              <a:t>পরিবেশের ভারসাম্য নষ্ট হওয়ার কারণ ব্যাখ্যা করতে পারবে; </a:t>
            </a:r>
            <a:endParaRPr lang="en-US" sz="2800" dirty="0">
              <a:latin typeface="Nikosh" pitchFamily="2" charset="0"/>
              <a:cs typeface="Nikosh" pitchFamily="2" charset="0"/>
            </a:endParaRPr>
          </a:p>
        </p:txBody>
      </p:sp>
      <p:sp>
        <p:nvSpPr>
          <p:cNvPr id="4" name="TextBox 3"/>
          <p:cNvSpPr txBox="1"/>
          <p:nvPr/>
        </p:nvSpPr>
        <p:spPr>
          <a:xfrm>
            <a:off x="1164220" y="3282417"/>
            <a:ext cx="7696200" cy="954107"/>
          </a:xfrm>
          <a:prstGeom prst="rect">
            <a:avLst/>
          </a:prstGeom>
          <a:noFill/>
        </p:spPr>
        <p:txBody>
          <a:bodyPr wrap="square" rtlCol="0">
            <a:spAutoFit/>
          </a:bodyPr>
          <a:lstStyle/>
          <a:p>
            <a:pPr marL="457200" indent="-457200">
              <a:buFont typeface="Wingdings" pitchFamily="2" charset="2"/>
              <a:buChar char="v"/>
            </a:pPr>
            <a:r>
              <a:rPr lang="bn-IN" sz="2800" dirty="0" smtClean="0">
                <a:latin typeface="Nikosh" pitchFamily="2" charset="0"/>
                <a:cs typeface="Nikosh" pitchFamily="2" charset="0"/>
              </a:rPr>
              <a:t>উদ্ভিদ ও প্রাণী পরিবেশে কীভাবে একে অপরের উপর নির্ভরশীল তা ব্যাখ্যা করতে পারবে; </a:t>
            </a:r>
            <a:endParaRPr lang="en-US" sz="2800" dirty="0">
              <a:latin typeface="Nikosh" pitchFamily="2" charset="0"/>
              <a:cs typeface="Nikosh" pitchFamily="2" charset="0"/>
            </a:endParaRPr>
          </a:p>
        </p:txBody>
      </p:sp>
      <p:sp>
        <p:nvSpPr>
          <p:cNvPr id="5" name="TextBox 4"/>
          <p:cNvSpPr txBox="1"/>
          <p:nvPr/>
        </p:nvSpPr>
        <p:spPr>
          <a:xfrm>
            <a:off x="1170008" y="4734580"/>
            <a:ext cx="7315200" cy="523220"/>
          </a:xfrm>
          <a:prstGeom prst="rect">
            <a:avLst/>
          </a:prstGeom>
          <a:noFill/>
        </p:spPr>
        <p:txBody>
          <a:bodyPr wrap="square" rtlCol="0">
            <a:spAutoFit/>
          </a:bodyPr>
          <a:lstStyle/>
          <a:p>
            <a:pPr marL="457200" indent="-457200">
              <a:buFont typeface="Wingdings" pitchFamily="2" charset="2"/>
              <a:buChar char="v"/>
            </a:pPr>
            <a:r>
              <a:rPr lang="bn-IN" sz="2800" dirty="0" smtClean="0">
                <a:latin typeface="Nikosh" pitchFamily="2" charset="0"/>
                <a:cs typeface="Nikosh" pitchFamily="2" charset="0"/>
              </a:rPr>
              <a:t>পরিবেশের বিভিন্ন উপাদান সংরক্ষণের কৌশল জানতে পারবে। </a:t>
            </a:r>
            <a:endParaRPr lang="en-US" sz="2800" dirty="0">
              <a:latin typeface="Nikosh" pitchFamily="2" charset="0"/>
              <a:cs typeface="Nikosh" pitchFamily="2" charset="0"/>
            </a:endParaRPr>
          </a:p>
        </p:txBody>
      </p:sp>
      <p:sp>
        <p:nvSpPr>
          <p:cNvPr id="6" name="TextBox 5"/>
          <p:cNvSpPr txBox="1"/>
          <p:nvPr/>
        </p:nvSpPr>
        <p:spPr>
          <a:xfrm>
            <a:off x="1143000" y="4248289"/>
            <a:ext cx="7086600" cy="523220"/>
          </a:xfrm>
          <a:prstGeom prst="rect">
            <a:avLst/>
          </a:prstGeom>
          <a:noFill/>
        </p:spPr>
        <p:txBody>
          <a:bodyPr wrap="square" rtlCol="0">
            <a:spAutoFit/>
          </a:bodyPr>
          <a:lstStyle/>
          <a:p>
            <a:pPr marL="457200" indent="-457200">
              <a:buFont typeface="Wingdings" pitchFamily="2" charset="2"/>
              <a:buChar char="v"/>
            </a:pPr>
            <a:r>
              <a:rPr lang="bn-IN" sz="2800" dirty="0" smtClean="0">
                <a:latin typeface="Nikosh" pitchFamily="2" charset="0"/>
                <a:cs typeface="Nikosh" pitchFamily="2" charset="0"/>
              </a:rPr>
              <a:t>পরিবেশ দূষিত হওয়ার  কারণ শনাক্ত করতে পারবে; </a:t>
            </a:r>
            <a:endParaRPr lang="en-US" sz="2800" dirty="0">
              <a:latin typeface="Nikosh" pitchFamily="2" charset="0"/>
              <a:cs typeface="Nikosh" pitchFamily="2" charset="0"/>
            </a:endParaRPr>
          </a:p>
        </p:txBody>
      </p:sp>
    </p:spTree>
    <p:extLst>
      <p:ext uri="{BB962C8B-B14F-4D97-AF65-F5344CB8AC3E}">
        <p14:creationId xmlns:p14="http://schemas.microsoft.com/office/powerpoint/2010/main" val="39565556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i\Downloads\images (4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24208"/>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i\Downloads\images (4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391" y="157679"/>
            <a:ext cx="2828925" cy="161925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921637" y="228600"/>
            <a:ext cx="4953000" cy="584775"/>
          </a:xfrm>
          <a:prstGeom prst="rect">
            <a:avLst/>
          </a:prstGeom>
          <a:noFill/>
        </p:spPr>
        <p:txBody>
          <a:bodyPr wrap="square" rtlCol="0">
            <a:spAutoFit/>
          </a:bodyPr>
          <a:lstStyle/>
          <a:p>
            <a:pPr algn="ctr"/>
            <a:r>
              <a:rPr lang="bn-IN" sz="3200" b="1" u="sng" dirty="0" smtClean="0">
                <a:latin typeface="Nikosh" pitchFamily="2" charset="0"/>
                <a:cs typeface="Nikosh" pitchFamily="2" charset="0"/>
              </a:rPr>
              <a:t>লক্ষ্য করি </a:t>
            </a:r>
            <a:endParaRPr lang="en-US" sz="3200" b="1" u="sng" dirty="0">
              <a:latin typeface="Nikosh" pitchFamily="2" charset="0"/>
              <a:cs typeface="Nikosh" pitchFamily="2" charset="0"/>
            </a:endParaRPr>
          </a:p>
        </p:txBody>
      </p:sp>
      <p:sp>
        <p:nvSpPr>
          <p:cNvPr id="3" name="TextBox 2"/>
          <p:cNvSpPr txBox="1"/>
          <p:nvPr/>
        </p:nvSpPr>
        <p:spPr>
          <a:xfrm>
            <a:off x="1537854" y="677423"/>
            <a:ext cx="5943600" cy="461665"/>
          </a:xfrm>
          <a:prstGeom prst="rect">
            <a:avLst/>
          </a:prstGeom>
          <a:noFill/>
        </p:spPr>
        <p:txBody>
          <a:bodyPr wrap="square" rtlCol="0">
            <a:spAutoFit/>
          </a:bodyPr>
          <a:lstStyle/>
          <a:p>
            <a:pPr algn="ctr"/>
            <a:r>
              <a:rPr lang="bn-IN" sz="2400" b="1" dirty="0" smtClean="0">
                <a:latin typeface="Nikosh" pitchFamily="2" charset="0"/>
                <a:cs typeface="Nikosh" pitchFamily="2" charset="0"/>
              </a:rPr>
              <a:t>বিভিন্ন আকৃতির ডাইনোসর </a:t>
            </a:r>
            <a:endParaRPr lang="en-US" sz="2400" b="1" dirty="0">
              <a:latin typeface="Nikosh" pitchFamily="2" charset="0"/>
              <a:cs typeface="Nikosh" pitchFamily="2" charset="0"/>
            </a:endParaRPr>
          </a:p>
        </p:txBody>
      </p:sp>
      <p:sp>
        <p:nvSpPr>
          <p:cNvPr id="4" name="TextBox 3"/>
          <p:cNvSpPr txBox="1"/>
          <p:nvPr/>
        </p:nvSpPr>
        <p:spPr>
          <a:xfrm>
            <a:off x="486864" y="2509061"/>
            <a:ext cx="8153400" cy="830997"/>
          </a:xfrm>
          <a:prstGeom prst="rect">
            <a:avLst/>
          </a:prstGeom>
          <a:noFill/>
        </p:spPr>
        <p:txBody>
          <a:bodyPr wrap="square" rtlCol="0">
            <a:spAutoFit/>
          </a:bodyPr>
          <a:lstStyle/>
          <a:p>
            <a:pPr marL="342900" indent="-342900">
              <a:buFont typeface="Wingdings" pitchFamily="2" charset="2"/>
              <a:buChar char="v"/>
            </a:pPr>
            <a:r>
              <a:rPr lang="bn-IN" sz="2400" dirty="0" smtClean="0">
                <a:latin typeface="Nikosh" pitchFamily="2" charset="0"/>
                <a:cs typeface="Nikosh" pitchFamily="2" charset="0"/>
              </a:rPr>
              <a:t>বিজ্ঞানীদের ধারনা,হঠাৎ করেই পৃথিবী অনেক ঠান্ডা হয়ে যায়। ঠান্ডা সইতে না পেরে তারা সবাই মারা যায়।   </a:t>
            </a:r>
            <a:endParaRPr lang="en-US" sz="2400" dirty="0">
              <a:latin typeface="Nikosh" pitchFamily="2" charset="0"/>
              <a:cs typeface="Nikosh" pitchFamily="2" charset="0"/>
            </a:endParaRPr>
          </a:p>
        </p:txBody>
      </p:sp>
      <p:sp>
        <p:nvSpPr>
          <p:cNvPr id="5" name="TextBox 4"/>
          <p:cNvSpPr txBox="1"/>
          <p:nvPr/>
        </p:nvSpPr>
        <p:spPr>
          <a:xfrm>
            <a:off x="486864" y="3233738"/>
            <a:ext cx="7848600" cy="1200329"/>
          </a:xfrm>
          <a:prstGeom prst="rect">
            <a:avLst/>
          </a:prstGeom>
          <a:noFill/>
        </p:spPr>
        <p:txBody>
          <a:bodyPr wrap="square" rtlCol="0">
            <a:spAutoFit/>
          </a:bodyPr>
          <a:lstStyle/>
          <a:p>
            <a:pPr marL="342900" indent="-342900">
              <a:buFont typeface="Wingdings" pitchFamily="2" charset="2"/>
              <a:buChar char="v"/>
            </a:pPr>
            <a:r>
              <a:rPr lang="bn-IN" sz="2400" dirty="0" smtClean="0">
                <a:latin typeface="Nikosh" pitchFamily="2" charset="0"/>
                <a:cs typeface="Nikosh" pitchFamily="2" charset="0"/>
              </a:rPr>
              <a:t>অনেকের মতে, যখন পৃথিবীতে অন্য প্রাণীদের আবির্ভাব ঘটে,তখন তারা খাদ্য হিসাবে ডাইনোসরের ডিম খাওয়া শুরু করে। ডাইনোসর তাদের ডিম সংরক্ষণে ব্যর্থ হয়।ফলে ধীরে ধীরে তাদের বিলুপ্তি ঘটে।   </a:t>
            </a:r>
            <a:endParaRPr lang="en-US" sz="2400" dirty="0">
              <a:latin typeface="Nikosh" pitchFamily="2" charset="0"/>
              <a:cs typeface="Nikosh" pitchFamily="2" charset="0"/>
            </a:endParaRPr>
          </a:p>
        </p:txBody>
      </p:sp>
      <p:sp>
        <p:nvSpPr>
          <p:cNvPr id="6" name="TextBox 5"/>
          <p:cNvSpPr txBox="1"/>
          <p:nvPr/>
        </p:nvSpPr>
        <p:spPr>
          <a:xfrm>
            <a:off x="499210" y="4267200"/>
            <a:ext cx="7886205" cy="830997"/>
          </a:xfrm>
          <a:prstGeom prst="rect">
            <a:avLst/>
          </a:prstGeom>
          <a:noFill/>
        </p:spPr>
        <p:txBody>
          <a:bodyPr wrap="square" rtlCol="0">
            <a:spAutoFit/>
          </a:bodyPr>
          <a:lstStyle/>
          <a:p>
            <a:pPr marL="342900" indent="-342900">
              <a:buFont typeface="Wingdings" pitchFamily="2" charset="2"/>
              <a:buChar char="v"/>
            </a:pPr>
            <a:r>
              <a:rPr lang="bn-IN" sz="2400" dirty="0" smtClean="0">
                <a:latin typeface="Nikosh" pitchFamily="2" charset="0"/>
                <a:cs typeface="Nikosh" pitchFamily="2" charset="0"/>
              </a:rPr>
              <a:t>অনেক বিজ্ঞানী বলেন,পৃথিবীর পরিবেশ তখন এমন সব পরিবর্তন ঘটে, যার সাথে ডাইনোসররা নিজেদেরকে খাপ খাওয়াতে ব্যর্থ হয়ে বিলুপ্ত হয়ে যায়।    </a:t>
            </a:r>
            <a:endParaRPr lang="en-US" sz="2400" dirty="0">
              <a:latin typeface="Nikosh" pitchFamily="2" charset="0"/>
              <a:cs typeface="Nikosh" pitchFamily="2" charset="0"/>
            </a:endParaRPr>
          </a:p>
        </p:txBody>
      </p:sp>
      <p:sp>
        <p:nvSpPr>
          <p:cNvPr id="7" name="TextBox 6"/>
          <p:cNvSpPr txBox="1"/>
          <p:nvPr/>
        </p:nvSpPr>
        <p:spPr>
          <a:xfrm>
            <a:off x="191259" y="2060954"/>
            <a:ext cx="3595254" cy="461665"/>
          </a:xfrm>
          <a:prstGeom prst="rect">
            <a:avLst/>
          </a:prstGeom>
          <a:noFill/>
        </p:spPr>
        <p:txBody>
          <a:bodyPr wrap="square" rtlCol="0">
            <a:spAutoFit/>
          </a:bodyPr>
          <a:lstStyle/>
          <a:p>
            <a:pPr marL="342900" indent="-342900">
              <a:buFont typeface="Wingdings" pitchFamily="2" charset="2"/>
              <a:buChar char="q"/>
            </a:pPr>
            <a:r>
              <a:rPr lang="bn-IN" sz="2400" b="1" dirty="0" smtClean="0">
                <a:latin typeface="Nikosh" pitchFamily="2" charset="0"/>
                <a:cs typeface="Nikosh" pitchFamily="2" charset="0"/>
              </a:rPr>
              <a:t>ডাইনোসর বিলুপ্তির কারণঃ  </a:t>
            </a:r>
            <a:endParaRPr lang="en-US" sz="2400" b="1" dirty="0">
              <a:latin typeface="Nikosh" pitchFamily="2" charset="0"/>
              <a:cs typeface="Nikosh" pitchFamily="2" charset="0"/>
            </a:endParaRPr>
          </a:p>
        </p:txBody>
      </p:sp>
      <p:sp>
        <p:nvSpPr>
          <p:cNvPr id="9" name="Rectangle 8"/>
          <p:cNvSpPr/>
          <p:nvPr/>
        </p:nvSpPr>
        <p:spPr>
          <a:xfrm>
            <a:off x="449259" y="5223138"/>
            <a:ext cx="7391400"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indent="-342900">
              <a:buFont typeface="Wingdings" pitchFamily="2" charset="2"/>
              <a:buChar char="q"/>
            </a:pPr>
            <a:r>
              <a:rPr lang="bn-IN" sz="2400" dirty="0">
                <a:latin typeface="Nikosh" pitchFamily="2" charset="0"/>
                <a:cs typeface="Nikosh" pitchFamily="2" charset="0"/>
              </a:rPr>
              <a:t>প্রাকৃতিকভাবে পরিবেশের পরিবর্তন বা মানুষের কোন কর্মকান্ডের কারণে যদি পরিবেশের পরিবর্তন ঘটে,তখন পরিবেশের ভারসাম্য নষ্ট হয়। পরিবেশের ভারসাম্য নষ্ট হলে জীব পরিবেশের নানাভাবে ক্ষতিগ্রস্ত হয়।  </a:t>
            </a:r>
            <a:endParaRPr lang="en-US" sz="2400" dirty="0">
              <a:latin typeface="Nikosh" pitchFamily="2" charset="0"/>
              <a:cs typeface="Nikosh" pitchFamily="2" charset="0"/>
            </a:endParaRPr>
          </a:p>
        </p:txBody>
      </p:sp>
    </p:spTree>
    <p:extLst>
      <p:ext uri="{BB962C8B-B14F-4D97-AF65-F5344CB8AC3E}">
        <p14:creationId xmlns:p14="http://schemas.microsoft.com/office/powerpoint/2010/main" val="1368554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barn(inVertical)">
                                      <p:cBhvr>
                                        <p:cTn id="7" dur="500"/>
                                        <p:tgtEl>
                                          <p:spTgt spid="102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27"/>
                                        </p:tgtEl>
                                        <p:attrNameLst>
                                          <p:attrName>style.visibility</p:attrName>
                                        </p:attrNameLst>
                                      </p:cBhvr>
                                      <p:to>
                                        <p:strVal val="visible"/>
                                      </p:to>
                                    </p:set>
                                    <p:animEffect transition="in" filter="barn(inVertical)">
                                      <p:cBhvr>
                                        <p:cTn id="12" dur="500"/>
                                        <p:tgtEl>
                                          <p:spTgt spid="102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arn(inVertical)">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arn(inVertical)">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barn(inVertical)">
                                      <p:cBhvr>
                                        <p:cTn id="37" dur="500"/>
                                        <p:tgtEl>
                                          <p:spTgt spid="5"/>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barn(inVertical)">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 calcmode="lin" valueType="num">
                                      <p:cBhvr>
                                        <p:cTn id="47" dur="500" fill="hold"/>
                                        <p:tgtEl>
                                          <p:spTgt spid="9"/>
                                        </p:tgtEl>
                                        <p:attrNameLst>
                                          <p:attrName>ppt_w</p:attrName>
                                        </p:attrNameLst>
                                      </p:cBhvr>
                                      <p:tavLst>
                                        <p:tav tm="0">
                                          <p:val>
                                            <p:fltVal val="0"/>
                                          </p:val>
                                        </p:tav>
                                        <p:tav tm="100000">
                                          <p:val>
                                            <p:strVal val="#ppt_w"/>
                                          </p:val>
                                        </p:tav>
                                      </p:tavLst>
                                    </p:anim>
                                    <p:anim calcmode="lin" valueType="num">
                                      <p:cBhvr>
                                        <p:cTn id="48" dur="500" fill="hold"/>
                                        <p:tgtEl>
                                          <p:spTgt spid="9"/>
                                        </p:tgtEl>
                                        <p:attrNameLst>
                                          <p:attrName>ppt_h</p:attrName>
                                        </p:attrNameLst>
                                      </p:cBhvr>
                                      <p:tavLst>
                                        <p:tav tm="0">
                                          <p:val>
                                            <p:fltVal val="0"/>
                                          </p:val>
                                        </p:tav>
                                        <p:tav tm="100000">
                                          <p:val>
                                            <p:strVal val="#ppt_h"/>
                                          </p:val>
                                        </p:tav>
                                      </p:tavLst>
                                    </p:anim>
                                    <p:animEffect transition="in" filter="fade">
                                      <p:cBhvr>
                                        <p:cTn id="4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i\Downloads\download (1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375" y="288460"/>
            <a:ext cx="2895600" cy="203124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i\Downloads\download (2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9467" y="288460"/>
            <a:ext cx="3483046" cy="1957029"/>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i\Downloads\download (2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9467" y="2412563"/>
            <a:ext cx="3497333" cy="1933956"/>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i\Downloads\images (30).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2521653"/>
            <a:ext cx="3000375" cy="199661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3581400" y="990600"/>
            <a:ext cx="1371600" cy="954107"/>
          </a:xfrm>
          <a:prstGeom prst="rect">
            <a:avLst/>
          </a:prstGeom>
          <a:noFill/>
        </p:spPr>
        <p:txBody>
          <a:bodyPr wrap="square" rtlCol="0">
            <a:spAutoFit/>
          </a:bodyPr>
          <a:lstStyle/>
          <a:p>
            <a:r>
              <a:rPr lang="bn-IN" sz="2800" b="1" dirty="0" smtClean="0">
                <a:latin typeface="Nikosh" pitchFamily="2" charset="0"/>
                <a:cs typeface="Nikosh" pitchFamily="2" charset="0"/>
              </a:rPr>
              <a:t>চিত্র গুলো লক্ষ্য করো </a:t>
            </a:r>
            <a:endParaRPr lang="en-US" sz="2800" b="1" dirty="0">
              <a:latin typeface="Nikosh" pitchFamily="2" charset="0"/>
              <a:cs typeface="Nikosh" pitchFamily="2" charset="0"/>
            </a:endParaRPr>
          </a:p>
        </p:txBody>
      </p:sp>
      <p:sp>
        <p:nvSpPr>
          <p:cNvPr id="4" name="TextBox 3"/>
          <p:cNvSpPr txBox="1"/>
          <p:nvPr/>
        </p:nvSpPr>
        <p:spPr>
          <a:xfrm>
            <a:off x="3244408" y="2521654"/>
            <a:ext cx="1981200" cy="461665"/>
          </a:xfrm>
          <a:prstGeom prst="rect">
            <a:avLst/>
          </a:prstGeom>
          <a:noFill/>
        </p:spPr>
        <p:txBody>
          <a:bodyPr wrap="square" rtlCol="0">
            <a:spAutoFit/>
          </a:bodyPr>
          <a:lstStyle/>
          <a:p>
            <a:r>
              <a:rPr lang="bn-IN" sz="2400" b="1" dirty="0" smtClean="0">
                <a:latin typeface="Nikosh" pitchFamily="2" charset="0"/>
                <a:cs typeface="Nikosh" pitchFamily="2" charset="0"/>
              </a:rPr>
              <a:t>এগুলো কেন হচ্ছে? </a:t>
            </a:r>
            <a:endParaRPr lang="en-US" sz="2400" b="1" dirty="0">
              <a:latin typeface="Nikosh" pitchFamily="2" charset="0"/>
              <a:cs typeface="Nikosh" pitchFamily="2" charset="0"/>
            </a:endParaRPr>
          </a:p>
        </p:txBody>
      </p:sp>
      <p:sp>
        <p:nvSpPr>
          <p:cNvPr id="5" name="TextBox 4"/>
          <p:cNvSpPr txBox="1"/>
          <p:nvPr/>
        </p:nvSpPr>
        <p:spPr>
          <a:xfrm>
            <a:off x="685800" y="4518266"/>
            <a:ext cx="7391400" cy="1938992"/>
          </a:xfrm>
          <a:prstGeom prst="rect">
            <a:avLst/>
          </a:prstGeom>
          <a:noFill/>
        </p:spPr>
        <p:txBody>
          <a:bodyPr wrap="square" rtlCol="0">
            <a:spAutoFit/>
          </a:bodyPr>
          <a:lstStyle/>
          <a:p>
            <a:pPr marL="342900" indent="-342900">
              <a:buFont typeface="Wingdings" pitchFamily="2" charset="2"/>
              <a:buChar char="q"/>
            </a:pPr>
            <a:r>
              <a:rPr lang="bn-IN" sz="2400" dirty="0" smtClean="0">
                <a:latin typeface="Nikosh" pitchFamily="2" charset="0"/>
                <a:cs typeface="Nikosh" pitchFamily="2" charset="0"/>
              </a:rPr>
              <a:t>পৃথিবীতে জনসংখ্যা বেড়েই চলেছে। বাড়তি জনসংখ্যার চাহিদা মেটানোর জন্য বনজঙ্গল, পাহার কেটে বাড়িঘর, চাষের জমি, মাদ্রাসা,কলেজ,হাসপাতাল, রাস্তাঘাট ইত্যাদি তৈরি করা হচ্ছে।এ ছাড়াও মানুষ বিভিন্নভাবে মাটি, পানি ও বায়ু </a:t>
            </a:r>
            <a:r>
              <a:rPr lang="bn-IN" sz="2400" dirty="0" smtClean="0">
                <a:latin typeface="Nikosh" pitchFamily="2" charset="0"/>
                <a:cs typeface="Nikosh" pitchFamily="2" charset="0"/>
              </a:rPr>
              <a:t>দূ</a:t>
            </a:r>
            <a:r>
              <a:rPr lang="bn-IN" sz="2400" dirty="0" smtClean="0">
                <a:latin typeface="Nikosh" pitchFamily="2" charset="0"/>
                <a:cs typeface="Nikosh" pitchFamily="2" charset="0"/>
              </a:rPr>
              <a:t>ষিত </a:t>
            </a:r>
            <a:r>
              <a:rPr lang="bn-IN" sz="2400" dirty="0" smtClean="0">
                <a:latin typeface="Nikosh" pitchFamily="2" charset="0"/>
                <a:cs typeface="Nikosh" pitchFamily="2" charset="0"/>
              </a:rPr>
              <a:t>করছে। ফলে অনেক প্রাণী ও উদ্ভিদ হারাচ্ছে তাদের আবাসস্থল। এ ভাবে পরিবেশের ভারসাম্য নষ্ট হচ্ছে। </a:t>
            </a:r>
            <a:endParaRPr lang="en-US" sz="2400" dirty="0">
              <a:latin typeface="Nikosh" pitchFamily="2" charset="0"/>
              <a:cs typeface="Nikosh" pitchFamily="2" charset="0"/>
            </a:endParaRPr>
          </a:p>
        </p:txBody>
      </p:sp>
    </p:spTree>
    <p:extLst>
      <p:ext uri="{BB962C8B-B14F-4D97-AF65-F5344CB8AC3E}">
        <p14:creationId xmlns:p14="http://schemas.microsoft.com/office/powerpoint/2010/main" val="693633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051"/>
                                        </p:tgtEl>
                                        <p:attrNameLst>
                                          <p:attrName>style.visibility</p:attrName>
                                        </p:attrNameLst>
                                      </p:cBhvr>
                                      <p:to>
                                        <p:strVal val="visible"/>
                                      </p:to>
                                    </p:set>
                                    <p:animEffect transition="in" filter="barn(inVertical)">
                                      <p:cBhvr>
                                        <p:cTn id="12" dur="500"/>
                                        <p:tgtEl>
                                          <p:spTgt spid="205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053"/>
                                        </p:tgtEl>
                                        <p:attrNameLst>
                                          <p:attrName>style.visibility</p:attrName>
                                        </p:attrNameLst>
                                      </p:cBhvr>
                                      <p:to>
                                        <p:strVal val="visible"/>
                                      </p:to>
                                    </p:set>
                                    <p:animEffect transition="in" filter="barn(inVertical)">
                                      <p:cBhvr>
                                        <p:cTn id="17" dur="500"/>
                                        <p:tgtEl>
                                          <p:spTgt spid="205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052"/>
                                        </p:tgtEl>
                                        <p:attrNameLst>
                                          <p:attrName>style.visibility</p:attrName>
                                        </p:attrNameLst>
                                      </p:cBhvr>
                                      <p:to>
                                        <p:strVal val="visible"/>
                                      </p:to>
                                    </p:set>
                                    <p:animEffect transition="in" filter="barn(inVertical)">
                                      <p:cBhvr>
                                        <p:cTn id="22" dur="500"/>
                                        <p:tgtEl>
                                          <p:spTgt spid="2052"/>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arn(inVertical)">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 calcmode="lin" valueType="num">
                                      <p:cBhvr>
                                        <p:cTn id="32" dur="500" fill="hold"/>
                                        <p:tgtEl>
                                          <p:spTgt spid="4"/>
                                        </p:tgtEl>
                                        <p:attrNameLst>
                                          <p:attrName>ppt_w</p:attrName>
                                        </p:attrNameLst>
                                      </p:cBhvr>
                                      <p:tavLst>
                                        <p:tav tm="0">
                                          <p:val>
                                            <p:fltVal val="0"/>
                                          </p:val>
                                        </p:tav>
                                        <p:tav tm="100000">
                                          <p:val>
                                            <p:strVal val="#ppt_w"/>
                                          </p:val>
                                        </p:tav>
                                      </p:tavLst>
                                    </p:anim>
                                    <p:anim calcmode="lin" valueType="num">
                                      <p:cBhvr>
                                        <p:cTn id="33" dur="500" fill="hold"/>
                                        <p:tgtEl>
                                          <p:spTgt spid="4"/>
                                        </p:tgtEl>
                                        <p:attrNameLst>
                                          <p:attrName>ppt_h</p:attrName>
                                        </p:attrNameLst>
                                      </p:cBhvr>
                                      <p:tavLst>
                                        <p:tav tm="0">
                                          <p:val>
                                            <p:fltVal val="0"/>
                                          </p:val>
                                        </p:tav>
                                        <p:tav tm="100000">
                                          <p:val>
                                            <p:strVal val="#ppt_h"/>
                                          </p:val>
                                        </p:tav>
                                      </p:tavLst>
                                    </p:anim>
                                    <p:animEffect transition="in" filter="fade">
                                      <p:cBhvr>
                                        <p:cTn id="34" dur="500"/>
                                        <p:tgtEl>
                                          <p:spTgt spid="4"/>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barn(inVertical)">
                                      <p:cBhvr>
                                        <p:cTn id="3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43200" y="304800"/>
            <a:ext cx="3276600" cy="584775"/>
          </a:xfrm>
          <a:prstGeom prst="rect">
            <a:avLst/>
          </a:prstGeom>
          <a:noFill/>
        </p:spPr>
        <p:txBody>
          <a:bodyPr wrap="square" rtlCol="0">
            <a:prstTxWarp prst="textPlain">
              <a:avLst/>
            </a:prstTxWarp>
            <a:spAutoFit/>
          </a:bodyPr>
          <a:lstStyle/>
          <a:p>
            <a:pPr algn="ctr"/>
            <a:r>
              <a:rPr lang="bn-IN" sz="3200" dirty="0" smtClean="0">
                <a:latin typeface="Nikosh" pitchFamily="2" charset="0"/>
                <a:cs typeface="Nikosh" pitchFamily="2" charset="0"/>
              </a:rPr>
              <a:t>একক কাজ </a:t>
            </a:r>
            <a:endParaRPr lang="en-US" sz="3200" dirty="0">
              <a:latin typeface="Nikosh" pitchFamily="2" charset="0"/>
              <a:cs typeface="Nikosh" pitchFamily="2" charset="0"/>
            </a:endParaRPr>
          </a:p>
        </p:txBody>
      </p:sp>
      <p:sp>
        <p:nvSpPr>
          <p:cNvPr id="4" name="TextBox 3"/>
          <p:cNvSpPr txBox="1"/>
          <p:nvPr/>
        </p:nvSpPr>
        <p:spPr>
          <a:xfrm>
            <a:off x="438150" y="4876800"/>
            <a:ext cx="7886700" cy="523220"/>
          </a:xfrm>
          <a:prstGeom prst="rect">
            <a:avLst/>
          </a:prstGeom>
          <a:noFill/>
        </p:spPr>
        <p:txBody>
          <a:bodyPr wrap="square" rtlCol="0">
            <a:prstTxWarp prst="textPlain">
              <a:avLst/>
            </a:prstTxWarp>
            <a:spAutoFit/>
          </a:bodyPr>
          <a:lstStyle/>
          <a:p>
            <a:pPr marL="457200" indent="-457200">
              <a:buFont typeface="Wingdings" pitchFamily="2" charset="2"/>
              <a:buChar char="q"/>
            </a:pPr>
            <a:r>
              <a:rPr lang="bn-IN" sz="2800" dirty="0" smtClean="0">
                <a:latin typeface="Nikosh" pitchFamily="2" charset="0"/>
                <a:cs typeface="Nikosh" pitchFamily="2" charset="0"/>
              </a:rPr>
              <a:t>পরিবেশের ভারসাম্য কী কী কারণে নষ্ট হচ্ছে বলে তুমি মনে কর। </a:t>
            </a:r>
            <a:endParaRPr lang="en-US" sz="2800" dirty="0">
              <a:latin typeface="Nikosh" pitchFamily="2" charset="0"/>
              <a:cs typeface="Nikosh" pitchFamily="2" charset="0"/>
            </a:endParaRPr>
          </a:p>
        </p:txBody>
      </p:sp>
      <p:pic>
        <p:nvPicPr>
          <p:cNvPr id="3075" name="Picture 3" descr="C:\Users\i\Downloads\0_11778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295400"/>
            <a:ext cx="4914900" cy="3276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5445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barn(inVertical)">
                                      <p:cBhvr>
                                        <p:cTn id="7" dur="500"/>
                                        <p:tgtEl>
                                          <p:spTgt spid="307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i\Downloads\download (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258" y="435015"/>
            <a:ext cx="8753916" cy="396949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667000" y="3942844"/>
            <a:ext cx="4648200" cy="461665"/>
          </a:xfrm>
          <a:prstGeom prst="rect">
            <a:avLst/>
          </a:prstGeom>
          <a:noFill/>
        </p:spPr>
        <p:txBody>
          <a:bodyPr wrap="square" rtlCol="0">
            <a:spAutoFit/>
          </a:bodyPr>
          <a:lstStyle/>
          <a:p>
            <a:r>
              <a:rPr lang="bn-IN" sz="2400" b="1" dirty="0" smtClean="0">
                <a:latin typeface="Nikosh" pitchFamily="2" charset="0"/>
                <a:cs typeface="Nikosh" pitchFamily="2" charset="0"/>
              </a:rPr>
              <a:t>উদ্ভিদ ও প্রাণীর পারস্পরিক নির্ভরশীলতা </a:t>
            </a:r>
            <a:endParaRPr lang="en-US" sz="2400" b="1" dirty="0">
              <a:latin typeface="Nikosh" pitchFamily="2" charset="0"/>
              <a:cs typeface="Nikosh" pitchFamily="2" charset="0"/>
            </a:endParaRPr>
          </a:p>
        </p:txBody>
      </p:sp>
      <p:sp>
        <p:nvSpPr>
          <p:cNvPr id="3" name="TextBox 2"/>
          <p:cNvSpPr txBox="1"/>
          <p:nvPr/>
        </p:nvSpPr>
        <p:spPr>
          <a:xfrm>
            <a:off x="533400" y="4800600"/>
            <a:ext cx="7924800" cy="1569660"/>
          </a:xfrm>
          <a:prstGeom prst="rect">
            <a:avLst/>
          </a:prstGeom>
          <a:noFill/>
        </p:spPr>
        <p:txBody>
          <a:bodyPr wrap="square" rtlCol="0">
            <a:spAutoFit/>
          </a:bodyPr>
          <a:lstStyle/>
          <a:p>
            <a:r>
              <a:rPr lang="bn-IN" sz="2400" dirty="0" smtClean="0">
                <a:latin typeface="Nikosh" pitchFamily="2" charset="0"/>
                <a:cs typeface="Nikosh" pitchFamily="2" charset="0"/>
              </a:rPr>
              <a:t>জীব জড়ের উপর নির্ভশীল, আবার একটি জীব অপর একটি জীবের উপর নির্ভরশীল। </a:t>
            </a:r>
          </a:p>
          <a:p>
            <a:r>
              <a:rPr lang="bn-IN" sz="2400" dirty="0" smtClean="0">
                <a:latin typeface="Nikosh" pitchFamily="2" charset="0"/>
                <a:cs typeface="Nikosh" pitchFamily="2" charset="0"/>
              </a:rPr>
              <a:t>পরিবেশের উদ্ভিদ ও প্রাণীর মধ্যে সম্পর্ক আছে।এদের সাথে আবার বায়ু, মাটি,পানির যে সম্পর্ক তা একটি প্রক্রির মধ্য দিয়ে চলে। এর মধ্যে কোন প্রক্রিয়া অতি সাধারণ, আবার কোনটি অতি জটিল।  </a:t>
            </a:r>
            <a:endParaRPr lang="en-US" sz="2400" dirty="0">
              <a:latin typeface="Nikosh" pitchFamily="2" charset="0"/>
              <a:cs typeface="Nikosh" pitchFamily="2" charset="0"/>
            </a:endParaRPr>
          </a:p>
        </p:txBody>
      </p:sp>
    </p:spTree>
    <p:extLst>
      <p:ext uri="{BB962C8B-B14F-4D97-AF65-F5344CB8AC3E}">
        <p14:creationId xmlns:p14="http://schemas.microsoft.com/office/powerpoint/2010/main" val="2497998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barn(inVertical)">
                                      <p:cBhvr>
                                        <p:cTn id="7" dur="500"/>
                                        <p:tgtEl>
                                          <p:spTgt spid="102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470</TotalTime>
  <Words>708</Words>
  <Application>Microsoft Office PowerPoint</Application>
  <PresentationFormat>On-screen Show (4:3)</PresentationFormat>
  <Paragraphs>83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Essential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i</cp:lastModifiedBy>
  <cp:revision>60</cp:revision>
  <dcterms:created xsi:type="dcterms:W3CDTF">2006-08-16T00:00:00Z</dcterms:created>
  <dcterms:modified xsi:type="dcterms:W3CDTF">2019-12-04T12:50:03Z</dcterms:modified>
</cp:coreProperties>
</file>