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4" r:id="rId5"/>
    <p:sldId id="263" r:id="rId6"/>
    <p:sldId id="260" r:id="rId7"/>
    <p:sldId id="262" r:id="rId8"/>
    <p:sldId id="261" r:id="rId9"/>
    <p:sldId id="268" r:id="rId10"/>
    <p:sldId id="266" r:id="rId11"/>
    <p:sldId id="267" r:id="rId12"/>
    <p:sldId id="269" r:id="rId13"/>
    <p:sldId id="274" r:id="rId14"/>
    <p:sldId id="276" r:id="rId15"/>
    <p:sldId id="275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 </a:t>
            </a:r>
            <a:r>
              <a:rPr lang="bn-IN" sz="8800" dirty="0" smtClean="0">
                <a:solidFill>
                  <a:srgbClr val="00B0F0"/>
                </a:solidFill>
              </a:rPr>
              <a:t>স্বাগতম</a:t>
            </a:r>
            <a:endParaRPr lang="en-US" sz="88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500"/>
            <a:ext cx="9144000" cy="552450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685800" y="457200"/>
            <a:ext cx="7467600" cy="2209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একক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3505200"/>
            <a:ext cx="8077200" cy="2590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7200" dirty="0" smtClean="0">
                <a:solidFill>
                  <a:schemeClr val="tx1"/>
                </a:solidFill>
              </a:rPr>
              <a:t>যাকাত কাকে বলে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79520"/>
            <a:ext cx="6172200" cy="3078480"/>
          </a:xfrm>
          <a:prstGeom prst="rect">
            <a:avLst/>
          </a:prstGeom>
        </p:spPr>
      </p:pic>
      <p:pic>
        <p:nvPicPr>
          <p:cNvPr id="4" name="Picture 3" descr="14724815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0"/>
            <a:ext cx="6248400" cy="3581400"/>
          </a:xfrm>
          <a:prstGeom prst="rect">
            <a:avLst/>
          </a:prstGeom>
        </p:spPr>
      </p:pic>
      <p:sp>
        <p:nvSpPr>
          <p:cNvPr id="5" name="Right Arrow Callout 4"/>
          <p:cNvSpPr/>
          <p:nvPr/>
        </p:nvSpPr>
        <p:spPr>
          <a:xfrm>
            <a:off x="228600" y="457200"/>
            <a:ext cx="2590800" cy="61722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৪০ টি</a:t>
            </a:r>
          </a:p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১ টি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414909"/>
            <a:ext cx="4343400" cy="4038600"/>
          </a:xfrm>
          <a:prstGeom prst="rect">
            <a:avLst/>
          </a:prstGeom>
        </p:spPr>
      </p:pic>
      <p:pic>
        <p:nvPicPr>
          <p:cNvPr id="5" name="Picture 4" descr="createthum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414909"/>
            <a:ext cx="4298576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বৃষ্টির পানিতে চাষে ১০ ভাগের ১ ভাগ উশর </a:t>
            </a:r>
            <a:r>
              <a:rPr lang="en-US" sz="3600" dirty="0" err="1" smtClean="0">
                <a:solidFill>
                  <a:srgbClr val="00B050"/>
                </a:solidFill>
              </a:rPr>
              <a:t>দিতে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হবে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, সেচ চাষে ২০ ভাগের ১ ভাগ</a:t>
            </a:r>
            <a:r>
              <a:rPr lang="en-US" sz="3600" dirty="0" smtClean="0">
                <a:solidFill>
                  <a:srgbClr val="00B050"/>
                </a:solidFill>
              </a:rPr>
              <a:t>।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5791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FF00"/>
                </a:solidFill>
              </a:rPr>
              <a:t>মাল বা টাকা এক বছর কাল স্থায়ী থাকা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52400" y="1066800"/>
            <a:ext cx="8077200" cy="50292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C00000"/>
                </a:solidFill>
              </a:rPr>
              <a:t>যাকাতে মাসারিফ বা ব্যয় করার খাত ৮ টি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276600"/>
          </a:xfrm>
          <a:prstGeom prst="rect">
            <a:avLst/>
          </a:prstGeom>
        </p:spPr>
      </p:pic>
      <p:pic>
        <p:nvPicPr>
          <p:cNvPr id="4" name="Picture 3" descr="অসহায়-মানু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276600"/>
          </a:xfrm>
          <a:prstGeom prst="rect">
            <a:avLst/>
          </a:prstGeom>
        </p:spPr>
      </p:pic>
      <p:pic>
        <p:nvPicPr>
          <p:cNvPr id="5" name="Picture 4" descr="shit-manush-e151380117067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2800"/>
            <a:ext cx="4427098" cy="3505200"/>
          </a:xfrm>
          <a:prstGeom prst="rect">
            <a:avLst/>
          </a:prstGeom>
        </p:spPr>
      </p:pic>
      <p:pic>
        <p:nvPicPr>
          <p:cNvPr id="6" name="Picture 5" descr="Poor-News-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04800" y="304800"/>
            <a:ext cx="8305800" cy="2362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C00000"/>
                </a:solidFill>
              </a:rPr>
              <a:t>দলগত কাজ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2819400"/>
            <a:ext cx="8001000" cy="3733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6000" dirty="0" smtClean="0">
                <a:solidFill>
                  <a:srgbClr val="C00000"/>
                </a:solidFill>
              </a:rPr>
              <a:t>যাকাতে মাসারিফ গুলো ব্যাখ্যা কর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066800" y="228600"/>
            <a:ext cx="7086600" cy="1371600"/>
          </a:xfrm>
          <a:prstGeom prst="ribbon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মূল্যায়ন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1371600"/>
            <a:ext cx="8534400" cy="5486400"/>
          </a:xfrm>
          <a:prstGeom prst="horizontalScroll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যাকাত কি</a:t>
            </a:r>
          </a:p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যাকাতে নিসাব কি</a:t>
            </a:r>
          </a:p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উরশ কি </a:t>
            </a:r>
          </a:p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যাকাতে মাসারিফ কি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4347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বাড়ির কাজ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500745" y="5730645"/>
            <a:ext cx="5361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3600" dirty="0" smtClean="0"/>
              <a:t>যাকাত প্রদানের সুফল গুলো একটি তালিকা কর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066800"/>
            <a:ext cx="6248400" cy="4680268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286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1"/>
            <a:ext cx="9038122" cy="53340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27709"/>
            <a:ext cx="9144000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bn-IN" sz="2800" dirty="0" smtClean="0">
              <a:solidFill>
                <a:srgbClr val="FFFF00"/>
              </a:solidFill>
            </a:endParaRPr>
          </a:p>
          <a:p>
            <a:endParaRPr lang="bn-IN" sz="2800" dirty="0">
              <a:solidFill>
                <a:srgbClr val="FFFF00"/>
              </a:solidFill>
            </a:endParaRPr>
          </a:p>
          <a:p>
            <a:endParaRPr lang="bn-IN" sz="2800" dirty="0" smtClean="0">
              <a:solidFill>
                <a:srgbClr val="FFFF00"/>
              </a:solidFill>
            </a:endParaRPr>
          </a:p>
          <a:p>
            <a:r>
              <a:rPr lang="bn-IN" sz="2800" dirty="0" smtClean="0">
                <a:solidFill>
                  <a:srgbClr val="FFFF00"/>
                </a:solidFill>
              </a:rPr>
              <a:t>নামঃ</a:t>
            </a:r>
            <a:r>
              <a:rPr lang="bn-BD" sz="2800" dirty="0" smtClean="0">
                <a:solidFill>
                  <a:srgbClr val="FFFF00"/>
                </a:solidFill>
              </a:rPr>
              <a:t>ওসমান গণি</a:t>
            </a:r>
            <a:endParaRPr lang="bn-IN" sz="2800" dirty="0" smtClean="0">
              <a:solidFill>
                <a:srgbClr val="FFFF00"/>
              </a:solidFill>
            </a:endParaRPr>
          </a:p>
          <a:p>
            <a:r>
              <a:rPr lang="bn-IN" sz="2800" dirty="0" smtClean="0">
                <a:solidFill>
                  <a:srgbClr val="FFFF00"/>
                </a:solidFill>
              </a:rPr>
              <a:t>সহকারী </a:t>
            </a:r>
            <a:r>
              <a:rPr lang="bn-BD" sz="2800" dirty="0" smtClean="0">
                <a:solidFill>
                  <a:srgbClr val="FFFF00"/>
                </a:solidFill>
              </a:rPr>
              <a:t>মৌলভি</a:t>
            </a:r>
            <a:r>
              <a:rPr lang="bn-IN" sz="2800" dirty="0" smtClean="0">
                <a:solidFill>
                  <a:srgbClr val="FFFF00"/>
                </a:solidFill>
              </a:rPr>
              <a:t>,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bn-BD" sz="2800" dirty="0" smtClean="0">
                <a:solidFill>
                  <a:srgbClr val="FFFF00"/>
                </a:solidFill>
              </a:rPr>
              <a:t>শ্রীপুর ইসলামিয়া ফাজিল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মাদ্রাসা</a:t>
            </a:r>
            <a:r>
              <a:rPr lang="bn-BD" sz="2800" dirty="0">
                <a:solidFill>
                  <a:srgbClr val="FFFF00"/>
                </a:solidFill>
              </a:rPr>
              <a:t>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bn-IN" sz="2800" dirty="0" smtClean="0">
                <a:solidFill>
                  <a:srgbClr val="FFFF00"/>
                </a:solidFill>
              </a:rPr>
              <a:t>মোবাইল- </a:t>
            </a:r>
            <a:r>
              <a:rPr lang="en-US" sz="2800" dirty="0" smtClean="0">
                <a:solidFill>
                  <a:srgbClr val="FFFF00"/>
                </a:solidFill>
              </a:rPr>
              <a:t>০</a:t>
            </a:r>
            <a:r>
              <a:rPr lang="bn-BD" sz="2800" dirty="0" smtClean="0">
                <a:solidFill>
                  <a:srgbClr val="FFFF00"/>
                </a:solidFill>
              </a:rPr>
              <a:t>১৭২৬২৯০২৯০</a:t>
            </a:r>
            <a:endParaRPr lang="bn-IN" sz="2800" dirty="0" smtClean="0">
              <a:solidFill>
                <a:srgbClr val="FFFF00"/>
              </a:solidFill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1600200" y="990600"/>
            <a:ext cx="5257800" cy="990600"/>
          </a:xfrm>
          <a:prstGeom prst="flowChartPreparati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 পরিচিতি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81200"/>
            <a:ext cx="2133600" cy="2209800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-76200"/>
            <a:ext cx="9144000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800" dirty="0" smtClean="0">
              <a:solidFill>
                <a:schemeClr val="tx1"/>
              </a:solidFill>
            </a:endParaRPr>
          </a:p>
          <a:p>
            <a:endParaRPr lang="bn-IN" sz="4800" dirty="0">
              <a:solidFill>
                <a:schemeClr val="tx1"/>
              </a:solidFill>
            </a:endParaRPr>
          </a:p>
          <a:p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2800" dirty="0" smtClean="0">
                <a:solidFill>
                  <a:schemeClr val="tx1"/>
                </a:solidFill>
              </a:rPr>
              <a:t>                       </a:t>
            </a:r>
            <a:r>
              <a:rPr lang="bn-IN" sz="2800" dirty="0" smtClean="0">
                <a:solidFill>
                  <a:srgbClr val="FF0000"/>
                </a:solidFill>
              </a:rPr>
              <a:t>শ্রেনিঃ ৮ম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            বিষয়ঃ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আকাইদ</a:t>
            </a:r>
            <a:r>
              <a:rPr lang="en-US" sz="2800" dirty="0" smtClean="0">
                <a:solidFill>
                  <a:srgbClr val="FF0000"/>
                </a:solidFill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</a:rPr>
              <a:t>ফিকাহ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bn-IN" sz="2800" dirty="0" smtClean="0">
              <a:solidFill>
                <a:srgbClr val="FF0000"/>
              </a:solidFill>
            </a:endParaRPr>
          </a:p>
          <a:p>
            <a:r>
              <a:rPr lang="bn-IN" sz="2800" dirty="0" smtClean="0">
                <a:solidFill>
                  <a:srgbClr val="FF0000"/>
                </a:solidFill>
              </a:rPr>
              <a:t>            অধ্যায়ঃ ২য় 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           পাঠ</a:t>
            </a:r>
            <a:r>
              <a:rPr lang="en-US" sz="2800" dirty="0" smtClean="0">
                <a:solidFill>
                  <a:srgbClr val="FF0000"/>
                </a:solidFill>
              </a:rPr>
              <a:t> - </a:t>
            </a:r>
            <a:r>
              <a:rPr lang="bn-IN" sz="2800" dirty="0" smtClean="0">
                <a:solidFill>
                  <a:srgbClr val="FF0000"/>
                </a:solidFill>
              </a:rPr>
              <a:t> যাকাত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           সময়ঃ৪৫ মিনিট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           তারিখ-০২/১১/১৯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914400"/>
            <a:ext cx="556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পাঠ পরিচিতি </a:t>
            </a:r>
            <a:endParaRPr lang="en-US" sz="6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সোনা কম পক্ষে সাড়ে সাত ভরি বা ঐ মূল্য অর্থ বা সম্পদ</a:t>
            </a:r>
            <a:endParaRPr lang="en-US" sz="4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838200"/>
            <a:ext cx="8953500" cy="5403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৪০ টাকায় ১ টাকা, ১০০ টাকা আড়াই টাকা</a:t>
            </a:r>
            <a:endParaRPr lang="en-US" sz="3600" dirty="0"/>
          </a:p>
        </p:txBody>
      </p:sp>
      <p:sp>
        <p:nvSpPr>
          <p:cNvPr id="2" name="Flowchart: Preparation 1"/>
          <p:cNvSpPr/>
          <p:nvPr/>
        </p:nvSpPr>
        <p:spPr>
          <a:xfrm>
            <a:off x="2362200" y="0"/>
            <a:ext cx="4343400" cy="838200"/>
          </a:xfrm>
          <a:prstGeom prst="flowChartPreparat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ছবিটি দেখ </a:t>
            </a:r>
            <a:endParaRPr lang="en-US" sz="4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152400" y="76200"/>
            <a:ext cx="8763000" cy="6934200"/>
          </a:xfrm>
          <a:prstGeom prst="star7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2">
                    <a:lumMod val="75000"/>
                  </a:schemeClr>
                </a:solidFill>
              </a:rPr>
              <a:t>যাকাত </a:t>
            </a:r>
            <a:endParaRPr lang="en-US" sz="11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41 0.23055 C 0.22934 0.23055 0.28541 0.28657 0.28541 0.35555 C 0.28541 0.42453 0.22934 0.48055 0.16041 0.48055 C 0.09149 0.48055 0.03541 0.42453 0.03541 0.35555 C 0.03541 0.28657 0.09149 0.23055 0.16041 0.23055 Z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990600" y="27709"/>
            <a:ext cx="7162800" cy="19812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এই পাঠ শেষে শিক্ষার্থীরা যা বলতে</a:t>
            </a:r>
            <a:r>
              <a:rPr lang="en-US" sz="3600" dirty="0" smtClean="0">
                <a:solidFill>
                  <a:schemeClr val="tx1"/>
                </a:solidFill>
              </a:rPr>
              <a:t>…..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2286000"/>
            <a:ext cx="7696200" cy="43434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যাকাত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যাকাতে নিসাব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যাকাতে মাসারিফ ব্যাখ্যা করতে পারবে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kat-inner201904260835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8229600" cy="4594860"/>
          </a:xfrm>
          <a:prstGeom prst="rect">
            <a:avLst/>
          </a:prstGeom>
        </p:spPr>
      </p:pic>
      <p:sp>
        <p:nvSpPr>
          <p:cNvPr id="4" name="Down Ribbon 3"/>
          <p:cNvSpPr/>
          <p:nvPr/>
        </p:nvSpPr>
        <p:spPr>
          <a:xfrm>
            <a:off x="762000" y="5181600"/>
            <a:ext cx="7162800" cy="1676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</a:rPr>
              <a:t>বৃদ্ধি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</p:spPr>
      </p:pic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495800" cy="3505200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5200"/>
            <a:ext cx="4465820" cy="3352800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3581400"/>
            <a:ext cx="4572000" cy="32766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157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Suriya</cp:lastModifiedBy>
  <cp:revision>49</cp:revision>
  <dcterms:created xsi:type="dcterms:W3CDTF">2006-08-16T00:00:00Z</dcterms:created>
  <dcterms:modified xsi:type="dcterms:W3CDTF">2019-12-04T23:08:54Z</dcterms:modified>
</cp:coreProperties>
</file>